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950296"/>
          </a:xfrm>
        </p:spPr>
        <p:txBody>
          <a:bodyPr>
            <a:noAutofit/>
          </a:bodyPr>
          <a:lstStyle/>
          <a:p>
            <a:pPr algn="r"/>
            <a:r>
              <a:rPr lang="ru-RU" sz="4400" b="1" dirty="0" smtClean="0">
                <a:latin typeface="Monotype Corsiva" pitchFamily="66" charset="0"/>
              </a:rPr>
              <a:t>Методика изучения первого десятка </a:t>
            </a:r>
            <a:br>
              <a:rPr lang="ru-RU" sz="4400" b="1" dirty="0" smtClean="0">
                <a:latin typeface="Monotype Corsiva" pitchFamily="66" charset="0"/>
              </a:rPr>
            </a:br>
            <a:r>
              <a:rPr lang="ru-RU" sz="4400" b="1" dirty="0" smtClean="0">
                <a:latin typeface="Monotype Corsiva" pitchFamily="66" charset="0"/>
              </a:rPr>
              <a:t>в коррекционной </a:t>
            </a:r>
            <a:r>
              <a:rPr lang="ru-RU" sz="4400" b="1" dirty="0" smtClean="0">
                <a:latin typeface="Monotype Corsiva" pitchFamily="66" charset="0"/>
              </a:rPr>
              <a:t>школе</a:t>
            </a:r>
            <a:br>
              <a:rPr lang="ru-RU" sz="4400" b="1" dirty="0" smtClean="0">
                <a:latin typeface="Monotype Corsiva" pitchFamily="66" charset="0"/>
              </a:rPr>
            </a:br>
            <a:r>
              <a:rPr lang="ru-RU" sz="4400" b="1" dirty="0" smtClean="0">
                <a:latin typeface="Monotype Corsiva" pitchFamily="66" charset="0"/>
              </a:rPr>
              <a:t/>
            </a:r>
            <a:br>
              <a:rPr lang="ru-RU" sz="4400" b="1" dirty="0" smtClean="0">
                <a:latin typeface="Monotype Corsiva" pitchFamily="66" charset="0"/>
              </a:rPr>
            </a:br>
            <a:r>
              <a:rPr lang="ru-RU" sz="4400" b="1" dirty="0" smtClean="0">
                <a:latin typeface="Monotype Corsiva" pitchFamily="66" charset="0"/>
              </a:rPr>
              <a:t/>
            </a:r>
            <a:br>
              <a:rPr lang="ru-RU" sz="4400" b="1" dirty="0" smtClean="0">
                <a:latin typeface="Monotype Corsiva" pitchFamily="66" charset="0"/>
              </a:rPr>
            </a:br>
            <a:r>
              <a:rPr lang="ru-RU" sz="4400" b="1" dirty="0" smtClean="0">
                <a:latin typeface="Monotype Corsiva" pitchFamily="66" charset="0"/>
              </a:rPr>
              <a:t/>
            </a:r>
            <a:br>
              <a:rPr lang="ru-RU" sz="4400" b="1" dirty="0" smtClean="0">
                <a:latin typeface="Monotype Corsiva" pitchFamily="66" charset="0"/>
              </a:rPr>
            </a:br>
            <a:r>
              <a:rPr lang="ru-RU" sz="1800" b="1" dirty="0" smtClean="0">
                <a:latin typeface="Monotype Corsiva" pitchFamily="66" charset="0"/>
              </a:rPr>
              <a:t>учитель начальных классов</a:t>
            </a:r>
            <a:br>
              <a:rPr lang="ru-RU" sz="1800" b="1" dirty="0" smtClean="0">
                <a:latin typeface="Monotype Corsiva" pitchFamily="66" charset="0"/>
              </a:rPr>
            </a:br>
            <a:r>
              <a:rPr lang="ru-RU" sz="1800" b="1" dirty="0" smtClean="0">
                <a:latin typeface="Monotype Corsiva" pitchFamily="66" charset="0"/>
              </a:rPr>
              <a:t>Пушкарева Татьяна Александровна</a:t>
            </a:r>
            <a:endParaRPr lang="ru-RU" sz="1800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504056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latin typeface="Monotype Corsiva" pitchFamily="66" charset="0"/>
              </a:rPr>
              <a:t>Методика изучения первого десятка в коррекционной школе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18457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Обучение счету в пределах данного числа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брать предмет и откладывать его в сторону;</a:t>
            </a:r>
          </a:p>
          <a:p>
            <a:r>
              <a:rPr lang="ru-RU" dirty="0" smtClean="0"/>
              <a:t>считать, дотрагиваясь пальцем до предмета;</a:t>
            </a:r>
          </a:p>
          <a:p>
            <a:r>
              <a:rPr lang="ru-RU" dirty="0" smtClean="0"/>
              <a:t>показывать, не дотрагиваясь;</a:t>
            </a:r>
          </a:p>
          <a:p>
            <a:r>
              <a:rPr lang="ru-RU" dirty="0" smtClean="0"/>
              <a:t>считать «глазками»;</a:t>
            </a:r>
          </a:p>
          <a:p>
            <a:r>
              <a:rPr lang="ru-RU" dirty="0" smtClean="0"/>
              <a:t>пересчитать предметы про себя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latin typeface="Monotype Corsiva" pitchFamily="66" charset="0"/>
              </a:rPr>
              <a:t>Методика изучения первого десятка в коррекционной школе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189208"/>
          </a:xfrm>
        </p:spPr>
        <p:txBody>
          <a:bodyPr/>
          <a:lstStyle/>
          <a:p>
            <a:r>
              <a:rPr lang="ru-RU" dirty="0" smtClean="0"/>
              <a:t>Сосчитаем карандаши</a:t>
            </a:r>
          </a:p>
          <a:p>
            <a:r>
              <a:rPr lang="ru-RU" dirty="0" smtClean="0"/>
              <a:t>                                         - 4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Уберем 1 карандаш в коробку</a:t>
            </a:r>
          </a:p>
          <a:p>
            <a:r>
              <a:rPr lang="ru-RU" dirty="0" smtClean="0"/>
              <a:t>Осталось – 3</a:t>
            </a:r>
          </a:p>
          <a:p>
            <a:r>
              <a:rPr lang="ru-RU" dirty="0" smtClean="0"/>
              <a:t>Уберем еще 1 карандаш в коробку</a:t>
            </a:r>
          </a:p>
          <a:p>
            <a:r>
              <a:rPr lang="ru-RU" dirty="0" smtClean="0"/>
              <a:t>Осталось – 2  </a:t>
            </a:r>
            <a:endParaRPr lang="ru-RU" dirty="0"/>
          </a:p>
        </p:txBody>
      </p:sp>
      <p:pic>
        <p:nvPicPr>
          <p:cNvPr id="4098" name="Picture 2" descr="C:\Users\USER\Desktop\кар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16832"/>
            <a:ext cx="2736304" cy="1368152"/>
          </a:xfrm>
          <a:prstGeom prst="rect">
            <a:avLst/>
          </a:prstGeom>
          <a:noFill/>
        </p:spPr>
      </p:pic>
      <p:pic>
        <p:nvPicPr>
          <p:cNvPr id="4099" name="Picture 3" descr="C:\Users\USER\Desktop\ж ка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708920"/>
            <a:ext cx="1556792" cy="1556792"/>
          </a:xfrm>
          <a:prstGeom prst="rect">
            <a:avLst/>
          </a:prstGeom>
          <a:noFill/>
        </p:spPr>
      </p:pic>
      <p:pic>
        <p:nvPicPr>
          <p:cNvPr id="4100" name="Picture 4" descr="C:\Users\USER\Desktop\к кар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3573016"/>
            <a:ext cx="1307976" cy="1307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latin typeface="Monotype Corsiva" pitchFamily="66" charset="0"/>
              </a:rPr>
              <a:t>Методика изучения первого десятка в коррекционной школе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77784"/>
          </a:xfrm>
        </p:spPr>
        <p:txBody>
          <a:bodyPr/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Уроки математики тесно связаны с</a:t>
            </a:r>
            <a:r>
              <a:rPr lang="ru-RU" dirty="0" smtClean="0"/>
              <a:t>:</a:t>
            </a:r>
          </a:p>
          <a:p>
            <a:r>
              <a:rPr lang="ru-RU" dirty="0" smtClean="0"/>
              <a:t> уроком ручного труда и рисованием;</a:t>
            </a:r>
          </a:p>
          <a:p>
            <a:r>
              <a:rPr lang="ru-RU" dirty="0" smtClean="0"/>
              <a:t>развитием пространственных представлений;</a:t>
            </a:r>
          </a:p>
          <a:p>
            <a:r>
              <a:rPr lang="ru-RU" dirty="0" smtClean="0"/>
              <a:t>с русским языком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432048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 smtClean="0">
                <a:latin typeface="Monotype Corsiva" pitchFamily="66" charset="0"/>
              </a:rPr>
              <a:t>Методика изучения первого десятка в коррекционной школе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77784"/>
          </a:xfrm>
        </p:spPr>
        <p:txBody>
          <a:bodyPr/>
          <a:lstStyle/>
          <a:p>
            <a:r>
              <a:rPr lang="ru-RU" b="1" dirty="0" smtClean="0"/>
              <a:t>Переместительное свойство сложения</a:t>
            </a:r>
          </a:p>
          <a:p>
            <a:endParaRPr lang="ru-RU" b="1" dirty="0"/>
          </a:p>
        </p:txBody>
      </p:sp>
      <p:pic>
        <p:nvPicPr>
          <p:cNvPr id="5122" name="Picture 2" descr="C:\Users\USER\Desktop\к кру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968900" cy="968900"/>
          </a:xfrm>
          <a:prstGeom prst="rect">
            <a:avLst/>
          </a:prstGeom>
          <a:noFill/>
        </p:spPr>
      </p:pic>
      <p:pic>
        <p:nvPicPr>
          <p:cNvPr id="5" name="Picture 2" descr="C:\Users\USER\Desktop\к кру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16832"/>
            <a:ext cx="968900" cy="968900"/>
          </a:xfrm>
          <a:prstGeom prst="rect">
            <a:avLst/>
          </a:prstGeom>
          <a:noFill/>
        </p:spPr>
      </p:pic>
      <p:pic>
        <p:nvPicPr>
          <p:cNvPr id="6" name="Picture 2" descr="C:\Users\USER\Desktop\к кру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861048"/>
            <a:ext cx="968900" cy="968900"/>
          </a:xfrm>
          <a:prstGeom prst="rect">
            <a:avLst/>
          </a:prstGeom>
          <a:noFill/>
        </p:spPr>
      </p:pic>
      <p:pic>
        <p:nvPicPr>
          <p:cNvPr id="7" name="Picture 2" descr="C:\Users\USER\Desktop\к кру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861048"/>
            <a:ext cx="968900" cy="968900"/>
          </a:xfrm>
          <a:prstGeom prst="rect">
            <a:avLst/>
          </a:prstGeom>
          <a:noFill/>
        </p:spPr>
      </p:pic>
      <p:pic>
        <p:nvPicPr>
          <p:cNvPr id="5123" name="Picture 3" descr="C:\Users\USER\Desktop\з кру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916832"/>
            <a:ext cx="986802" cy="939739"/>
          </a:xfrm>
          <a:prstGeom prst="rect">
            <a:avLst/>
          </a:prstGeom>
          <a:noFill/>
        </p:spPr>
      </p:pic>
      <p:pic>
        <p:nvPicPr>
          <p:cNvPr id="9" name="Picture 3" descr="C:\Users\USER\Desktop\з кру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861048"/>
            <a:ext cx="986802" cy="9397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 smtClean="0">
                <a:latin typeface="Monotype Corsiva" pitchFamily="66" charset="0"/>
              </a:rPr>
              <a:t>Методика изучения первого десятка в коррекционной школе</a:t>
            </a:r>
            <a:endParaRPr lang="ru-RU" sz="2400" i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979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Числа первого десятка и действия с ними изучаются в течение первого года обучения: </a:t>
            </a:r>
          </a:p>
          <a:p>
            <a:r>
              <a:rPr lang="ru-RU" i="1" dirty="0" smtClean="0"/>
              <a:t>образование каждого числа;</a:t>
            </a:r>
          </a:p>
          <a:p>
            <a:r>
              <a:rPr lang="ru-RU" i="1" dirty="0" smtClean="0"/>
              <a:t>обозначение его цифрой;</a:t>
            </a:r>
          </a:p>
          <a:p>
            <a:r>
              <a:rPr lang="ru-RU" i="1" dirty="0" smtClean="0"/>
              <a:t>счет в пределах этого числа;</a:t>
            </a:r>
          </a:p>
          <a:p>
            <a:r>
              <a:rPr lang="ru-RU" i="1" dirty="0" smtClean="0"/>
              <a:t> соотношение предметной совокупности; </a:t>
            </a:r>
          </a:p>
          <a:p>
            <a:r>
              <a:rPr lang="ru-RU" i="1" dirty="0" smtClean="0"/>
              <a:t> числа и цифры;</a:t>
            </a:r>
          </a:p>
          <a:p>
            <a:r>
              <a:rPr lang="ru-RU" i="1" dirty="0" smtClean="0"/>
              <a:t> определяется место числа в натуральном ряду чисел; </a:t>
            </a:r>
          </a:p>
          <a:p>
            <a:r>
              <a:rPr lang="ru-RU" i="1" dirty="0" smtClean="0"/>
              <a:t>числа сравниваются;</a:t>
            </a:r>
          </a:p>
          <a:p>
            <a:r>
              <a:rPr lang="ru-RU" i="1" dirty="0" smtClean="0"/>
              <a:t>изучается их состав;</a:t>
            </a:r>
          </a:p>
          <a:p>
            <a:r>
              <a:rPr lang="ru-RU" i="1" dirty="0" smtClean="0"/>
              <a:t>действия сложения и вычитания в пределах каждого числа;</a:t>
            </a:r>
          </a:p>
          <a:p>
            <a:r>
              <a:rPr lang="ru-RU" i="1" dirty="0" smtClean="0"/>
              <a:t> отрезок числового ряда;</a:t>
            </a:r>
          </a:p>
          <a:p>
            <a:r>
              <a:rPr lang="ru-RU" i="1" dirty="0" smtClean="0"/>
              <a:t> решаются простые арифметические задачи на нахождение суммы и остатка.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 smtClean="0">
                <a:latin typeface="Monotype Corsiva" pitchFamily="66" charset="0"/>
              </a:rPr>
              <a:t>Методика изучения первого десятка в коррекционной школе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05776"/>
          </a:xfrm>
        </p:spPr>
        <p:txBody>
          <a:bodyPr>
            <a:normAutofit fontScale="92500" lnSpcReduction="20000"/>
          </a:bodyPr>
          <a:lstStyle/>
          <a:p>
            <a:pPr indent="256032" algn="just">
              <a:buNone/>
            </a:pPr>
            <a:r>
              <a:rPr lang="ru-RU" b="1" dirty="0" smtClean="0"/>
              <a:t>Конкретность мышления учащихся, слабость обобщения наблюдаемых явлений приводят к тому, что у школьников очень медленно формируются знания о числах:</a:t>
            </a:r>
          </a:p>
          <a:p>
            <a:r>
              <a:rPr lang="ru-RU" i="1" dirty="0" smtClean="0"/>
              <a:t>называние числительных не совпадает с показом предметов;</a:t>
            </a:r>
          </a:p>
          <a:p>
            <a:r>
              <a:rPr lang="ru-RU" i="1" dirty="0" smtClean="0"/>
              <a:t>отказываются считать или допускают много ошибок при счете предметов, которые ранее не использовались в их опыте;</a:t>
            </a:r>
          </a:p>
          <a:p>
            <a:r>
              <a:rPr lang="ru-RU" i="1" dirty="0" smtClean="0"/>
              <a:t>не знают, откуда надо начать счет;</a:t>
            </a:r>
          </a:p>
          <a:p>
            <a:r>
              <a:rPr lang="ru-RU" i="1" dirty="0" smtClean="0"/>
              <a:t>затрудняются ответить на вопрос «Сколько?»;</a:t>
            </a:r>
          </a:p>
          <a:p>
            <a:r>
              <a:rPr lang="ru-RU" i="1" dirty="0" smtClean="0"/>
              <a:t>испытывают затруднения при определении общего количества разнородных предметов</a:t>
            </a:r>
            <a:endParaRPr lang="ru-RU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latin typeface="Monotype Corsiva" pitchFamily="66" charset="0"/>
              </a:rPr>
              <a:t>Методика изучения первого десятка в коррекционной школе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057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   Этапы работы над числом</a:t>
            </a:r>
            <a:r>
              <a:rPr lang="ru-RU" dirty="0" smtClean="0"/>
              <a:t>:</a:t>
            </a:r>
          </a:p>
          <a:p>
            <a:r>
              <a:rPr lang="ru-RU" sz="2400" dirty="0" smtClean="0"/>
              <a:t>понятие о числе и цифре, образование числа, обозначение цифрой, место числа в числовом ряду, соотношение количества элементов предметной совокупности;</a:t>
            </a:r>
          </a:p>
          <a:p>
            <a:r>
              <a:rPr lang="ru-RU" sz="2400" dirty="0" smtClean="0"/>
              <a:t>место данного числа в числовом ряду, понятие о втором способе образования предшествующего числа, счет в прямом и обратном порядке, сравнение количества элементов предметных совокупностей, отношения равенства и неравенства между числами;</a:t>
            </a:r>
          </a:p>
          <a:p>
            <a:r>
              <a:rPr lang="ru-RU" sz="2400" dirty="0" smtClean="0"/>
              <a:t>состав этого числа из двух групп,  действия сложения и вычитания в пределах данного числа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 smtClean="0">
                <a:latin typeface="Monotype Corsiva" pitchFamily="66" charset="0"/>
              </a:rPr>
              <a:t>Методика изучения первого десятка в коррекционной школе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979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/>
              <a:t>Например. Получение числа 4.</a:t>
            </a:r>
          </a:p>
          <a:p>
            <a:r>
              <a:rPr lang="ru-RU" dirty="0" smtClean="0"/>
              <a:t>Сколько здесь желтых листочков?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С дерева упал еще один красный.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Посчитаем, сколько всего листьев стало?</a:t>
            </a:r>
          </a:p>
          <a:p>
            <a:pPr>
              <a:buNone/>
            </a:pPr>
            <a:r>
              <a:rPr lang="ru-RU" dirty="0" smtClean="0"/>
              <a:t>    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 Как получилось 4? Сколько желтых листочков лежало? Сколько красных упало?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USER\Desktop\ж лис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060849"/>
            <a:ext cx="792088" cy="754318"/>
          </a:xfrm>
          <a:prstGeom prst="rect">
            <a:avLst/>
          </a:prstGeom>
          <a:noFill/>
        </p:spPr>
      </p:pic>
      <p:pic>
        <p:nvPicPr>
          <p:cNvPr id="5" name="Picture 2" descr="C:\Users\USER\Desktop\ж лис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060848"/>
            <a:ext cx="936104" cy="771285"/>
          </a:xfrm>
          <a:prstGeom prst="rect">
            <a:avLst/>
          </a:prstGeom>
          <a:noFill/>
        </p:spPr>
      </p:pic>
      <p:pic>
        <p:nvPicPr>
          <p:cNvPr id="6" name="Picture 2" descr="C:\Users\USER\Desktop\ж лис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2060848"/>
            <a:ext cx="883735" cy="792088"/>
          </a:xfrm>
          <a:prstGeom prst="rect">
            <a:avLst/>
          </a:prstGeom>
          <a:noFill/>
        </p:spPr>
      </p:pic>
      <p:pic>
        <p:nvPicPr>
          <p:cNvPr id="1027" name="Picture 3" descr="C:\Users\USER\Desktop\к лист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3068960"/>
            <a:ext cx="1085429" cy="826450"/>
          </a:xfrm>
          <a:prstGeom prst="rect">
            <a:avLst/>
          </a:prstGeom>
          <a:noFill/>
        </p:spPr>
      </p:pic>
      <p:pic>
        <p:nvPicPr>
          <p:cNvPr id="8" name="Picture 2" descr="C:\Users\USER\Desktop\ж лист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4293096"/>
            <a:ext cx="936104" cy="891467"/>
          </a:xfrm>
          <a:prstGeom prst="rect">
            <a:avLst/>
          </a:prstGeom>
          <a:noFill/>
        </p:spPr>
      </p:pic>
      <p:pic>
        <p:nvPicPr>
          <p:cNvPr id="9" name="Picture 2" descr="C:\Users\USER\Desktop\ж лист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672" y="4293096"/>
            <a:ext cx="936104" cy="891467"/>
          </a:xfrm>
          <a:prstGeom prst="rect">
            <a:avLst/>
          </a:prstGeom>
          <a:noFill/>
        </p:spPr>
      </p:pic>
      <p:pic>
        <p:nvPicPr>
          <p:cNvPr id="10" name="Picture 2" descr="C:\Users\USER\Desktop\ж лист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4221088"/>
            <a:ext cx="936104" cy="891467"/>
          </a:xfrm>
          <a:prstGeom prst="rect">
            <a:avLst/>
          </a:prstGeom>
          <a:noFill/>
        </p:spPr>
      </p:pic>
      <p:pic>
        <p:nvPicPr>
          <p:cNvPr id="11" name="Picture 3" descr="C:\Users\USER\Desktop\к лист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4221088"/>
            <a:ext cx="1085429" cy="826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latin typeface="Monotype Corsiva" pitchFamily="66" charset="0"/>
              </a:rPr>
              <a:t>Методика изучения первого десятка в коррекционной школе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После знакомства с получением числом учитель учит обозначать это число цифрой</a:t>
            </a:r>
            <a:r>
              <a:rPr lang="ru-RU" dirty="0" smtClean="0"/>
              <a:t>:</a:t>
            </a:r>
          </a:p>
          <a:p>
            <a:r>
              <a:rPr lang="ru-RU" dirty="0" smtClean="0"/>
              <a:t>цифра внимательно рассматривается;</a:t>
            </a:r>
          </a:p>
          <a:p>
            <a:r>
              <a:rPr lang="ru-RU" dirty="0" smtClean="0"/>
              <a:t> выделяются ее элементы;</a:t>
            </a:r>
          </a:p>
          <a:p>
            <a:r>
              <a:rPr lang="ru-RU" dirty="0" smtClean="0"/>
              <a:t> подыскиваются предметы, с которыми можно сравнить эту цифру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latin typeface="Monotype Corsiva" pitchFamily="66" charset="0"/>
              </a:rPr>
              <a:t>Методика изучения первого десятка в коррекционной школе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7778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Последовательность знакомства </a:t>
            </a:r>
          </a:p>
          <a:p>
            <a:pPr algn="ctr">
              <a:buNone/>
            </a:pPr>
            <a:r>
              <a:rPr lang="ru-RU" b="1" dirty="0" smtClean="0"/>
              <a:t>с написанием цифр</a:t>
            </a:r>
            <a:r>
              <a:rPr lang="ru-RU" dirty="0" smtClean="0"/>
              <a:t>:</a:t>
            </a:r>
          </a:p>
          <a:p>
            <a:r>
              <a:rPr lang="ru-RU" dirty="0" smtClean="0"/>
              <a:t>показ рукописного образца цифры, показ элементов цифры;</a:t>
            </a:r>
          </a:p>
          <a:p>
            <a:r>
              <a:rPr lang="ru-RU" dirty="0" smtClean="0"/>
              <a:t>показ учителем письма цифры на доске;</a:t>
            </a:r>
          </a:p>
          <a:p>
            <a:r>
              <a:rPr lang="ru-RU" dirty="0" smtClean="0"/>
              <a:t>обводка модели цифры;</a:t>
            </a:r>
          </a:p>
          <a:p>
            <a:r>
              <a:rPr lang="ru-RU" dirty="0" smtClean="0"/>
              <a:t>письмо цифры в воздухе;</a:t>
            </a:r>
          </a:p>
          <a:p>
            <a:r>
              <a:rPr lang="ru-RU" dirty="0" smtClean="0"/>
              <a:t>письмо цифры на доске несколькими учениками;</a:t>
            </a:r>
          </a:p>
          <a:p>
            <a:r>
              <a:rPr lang="ru-RU" dirty="0" smtClean="0"/>
              <a:t>письмо цифр в тетрадях по образцу</a:t>
            </a:r>
          </a:p>
          <a:p>
            <a:endParaRPr lang="ru-RU" dirty="0" smtClean="0"/>
          </a:p>
          <a:p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504056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latin typeface="Monotype Corsiva" pitchFamily="66" charset="0"/>
              </a:rPr>
              <a:t>Методика изучения первого десятка в коррекционной школе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9792"/>
          </a:xfrm>
        </p:spPr>
        <p:txBody>
          <a:bodyPr/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               - 4</a:t>
            </a:r>
          </a:p>
          <a:p>
            <a:endParaRPr lang="ru-RU" dirty="0" smtClean="0"/>
          </a:p>
          <a:p>
            <a:r>
              <a:rPr lang="ru-RU" dirty="0" smtClean="0"/>
              <a:t>      </a:t>
            </a:r>
          </a:p>
          <a:p>
            <a:pPr>
              <a:buNone/>
            </a:pPr>
            <a:r>
              <a:rPr lang="ru-RU" dirty="0" smtClean="0"/>
              <a:t>      3                     -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C:\Users\USER\Desktop\апе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1420897" cy="1124744"/>
          </a:xfrm>
          <a:prstGeom prst="rect">
            <a:avLst/>
          </a:prstGeom>
          <a:noFill/>
        </p:spPr>
      </p:pic>
      <p:pic>
        <p:nvPicPr>
          <p:cNvPr id="5" name="Picture 2" descr="C:\Users\USER\Desktop\апе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700808"/>
            <a:ext cx="1420897" cy="1124744"/>
          </a:xfrm>
          <a:prstGeom prst="rect">
            <a:avLst/>
          </a:prstGeom>
          <a:noFill/>
        </p:spPr>
      </p:pic>
      <p:pic>
        <p:nvPicPr>
          <p:cNvPr id="6" name="Picture 2" descr="C:\Users\USER\Desktop\апе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628800"/>
            <a:ext cx="1420897" cy="1124744"/>
          </a:xfrm>
          <a:prstGeom prst="rect">
            <a:avLst/>
          </a:prstGeom>
          <a:noFill/>
        </p:spPr>
      </p:pic>
      <p:pic>
        <p:nvPicPr>
          <p:cNvPr id="7" name="Picture 2" descr="C:\Users\USER\Desktop\апе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628800"/>
            <a:ext cx="1420897" cy="1124744"/>
          </a:xfrm>
          <a:prstGeom prst="rect">
            <a:avLst/>
          </a:prstGeom>
          <a:noFill/>
        </p:spPr>
      </p:pic>
      <p:pic>
        <p:nvPicPr>
          <p:cNvPr id="2051" name="Picture 3" descr="C:\Users\USER\Desktop\кукл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140968"/>
            <a:ext cx="1551072" cy="1736275"/>
          </a:xfrm>
          <a:prstGeom prst="rect">
            <a:avLst/>
          </a:prstGeom>
          <a:noFill/>
        </p:spPr>
      </p:pic>
      <p:pic>
        <p:nvPicPr>
          <p:cNvPr id="2052" name="Picture 4" descr="C:\Users\USER\Desktop\конф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501008"/>
            <a:ext cx="1074534" cy="534936"/>
          </a:xfrm>
          <a:prstGeom prst="rect">
            <a:avLst/>
          </a:prstGeom>
          <a:noFill/>
        </p:spPr>
      </p:pic>
      <p:pic>
        <p:nvPicPr>
          <p:cNvPr id="10" name="Picture 4" descr="C:\Users\USER\Desktop\конф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429000"/>
            <a:ext cx="1074534" cy="534936"/>
          </a:xfrm>
          <a:prstGeom prst="rect">
            <a:avLst/>
          </a:prstGeom>
          <a:noFill/>
        </p:spPr>
      </p:pic>
      <p:pic>
        <p:nvPicPr>
          <p:cNvPr id="11" name="Picture 4" descr="C:\Users\USER\Desktop\конф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3429000"/>
            <a:ext cx="1074534" cy="534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latin typeface="Monotype Corsiva" pitchFamily="66" charset="0"/>
              </a:rPr>
              <a:t>Методика изучения первого десятка в коррекционной школе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040560"/>
          </a:xfrm>
        </p:spPr>
        <p:txBody>
          <a:bodyPr/>
          <a:lstStyle/>
          <a:p>
            <a:r>
              <a:rPr lang="ru-RU" dirty="0" smtClean="0"/>
              <a:t>Числовая лесенка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1,2,3</a:t>
            </a:r>
          </a:p>
          <a:p>
            <a:r>
              <a:rPr lang="ru-RU" dirty="0" smtClean="0"/>
              <a:t>1,2,      , 4</a:t>
            </a:r>
          </a:p>
          <a:p>
            <a:r>
              <a:rPr lang="ru-RU" dirty="0" smtClean="0"/>
              <a:t>      , 2,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USER\Desktop\лест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88840"/>
            <a:ext cx="2238896" cy="1531405"/>
          </a:xfrm>
          <a:prstGeom prst="rect">
            <a:avLst/>
          </a:prstGeom>
          <a:noFill/>
        </p:spPr>
      </p:pic>
      <p:pic>
        <p:nvPicPr>
          <p:cNvPr id="3075" name="Picture 3" descr="C:\Users\USER\Desktop\ле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204864"/>
            <a:ext cx="5724128" cy="42930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5656" y="4797152"/>
            <a:ext cx="360040" cy="2160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5229200"/>
            <a:ext cx="338336" cy="1943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5229200"/>
            <a:ext cx="288032" cy="2160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356</TotalTime>
  <Words>534</Words>
  <Application>Microsoft Office PowerPoint</Application>
  <PresentationFormat>Экран (4:3)</PresentationFormat>
  <Paragraphs>99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Городская</vt:lpstr>
      <vt:lpstr>Методика изучения первого десятка  в коррекционной школе    учитель начальных классов Пушкарева Татьяна Александровна</vt:lpstr>
      <vt:lpstr>Методика изучения первого десятка в коррекционной школе</vt:lpstr>
      <vt:lpstr>Методика изучения первого десятка в коррекционной школе</vt:lpstr>
      <vt:lpstr>Методика изучения первого десятка в коррекционной школе</vt:lpstr>
      <vt:lpstr>Методика изучения первого десятка в коррекционной школе</vt:lpstr>
      <vt:lpstr>Методика изучения первого десятка в коррекционной школе</vt:lpstr>
      <vt:lpstr>Методика изучения первого десятка в коррекционной школе</vt:lpstr>
      <vt:lpstr>Методика изучения первого десятка в коррекционной школе</vt:lpstr>
      <vt:lpstr>Методика изучения первого десятка в коррекционной школе</vt:lpstr>
      <vt:lpstr>Методика изучения первого десятка в коррекционной школе</vt:lpstr>
      <vt:lpstr>Методика изучения первого десятка в коррекционной школе</vt:lpstr>
      <vt:lpstr>Методика изучения первого десятка в коррекционной школе</vt:lpstr>
      <vt:lpstr>Методика изучения первого десятка в коррекционной школе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изучения первого десятка в коррекционной школе</dc:title>
  <dc:creator>USER</dc:creator>
  <cp:lastModifiedBy>RePack by SPecialiST</cp:lastModifiedBy>
  <cp:revision>38</cp:revision>
  <dcterms:created xsi:type="dcterms:W3CDTF">2019-11-04T08:13:09Z</dcterms:created>
  <dcterms:modified xsi:type="dcterms:W3CDTF">2020-04-04T07:44:38Z</dcterms:modified>
</cp:coreProperties>
</file>