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61" r:id="rId3"/>
    <p:sldId id="262" r:id="rId4"/>
    <p:sldId id="264" r:id="rId5"/>
    <p:sldId id="258" r:id="rId6"/>
    <p:sldId id="259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404F2-9F89-411B-ABB2-A938FD2C5F55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C6F00-B98F-4D6B-BE21-B809BB72A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981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BFAF2-AF1B-4E4E-9CE1-DCC9E62BCAB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EEEB10F-7CEF-440C-9D60-E7AD5F8937DA}" type="slidenum">
              <a:rPr lang="ru-RU" smtClean="0"/>
              <a:pPr eaLnBrk="1" hangingPunct="1"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ACD0D2F-2504-4818-A8E3-BB718121C380}" type="slidenum">
              <a:rPr lang="ru-RU" smtClean="0"/>
              <a:pPr eaLnBrk="1" hangingPunct="1"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A41C376-4985-4A96-BB90-A7A7C5E0C31A}" type="slidenum">
              <a:rPr lang="ru-RU" smtClean="0"/>
              <a:pPr eaLnBrk="1" hangingPunct="1"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28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111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57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34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45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49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970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997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278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2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777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E2C7C-2D48-4FB0-A5A4-A9BD47F9E0F3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BBB6B-7A33-4915-AB38-779EDA2A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00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170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Первые выступления против Советской власти</a:t>
            </a:r>
          </a:p>
        </p:txBody>
      </p:sp>
      <p:sp>
        <p:nvSpPr>
          <p:cNvPr id="191500" name="Rectangle 12"/>
          <p:cNvSpPr>
            <a:spLocks noChangeArrowheads="1"/>
          </p:cNvSpPr>
          <p:nvPr/>
        </p:nvSpPr>
        <p:spPr bwMode="auto">
          <a:xfrm>
            <a:off x="395288" y="908050"/>
            <a:ext cx="6481762" cy="158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с антисоветскими выступлениями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Дону началось движение казачества на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Южном Урале. Во главе его встал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атаман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Оренбургского казачьего войска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Ильич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Дутов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836613"/>
            <a:ext cx="199548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502" name="Rectangle 14"/>
          <p:cNvSpPr>
            <a:spLocks noChangeArrowheads="1"/>
          </p:cNvSpPr>
          <p:nvPr/>
        </p:nvSpPr>
        <p:spPr bwMode="auto">
          <a:xfrm>
            <a:off x="2916238" y="2565400"/>
            <a:ext cx="3887787" cy="1439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Забайкалье борьбу с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новой властью вел атаман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Михайлович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Семенов</a:t>
            </a:r>
          </a:p>
        </p:txBody>
      </p:sp>
      <p:pic>
        <p:nvPicPr>
          <p:cNvPr id="13318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565400"/>
            <a:ext cx="2452687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504" name="Rectangle 16"/>
          <p:cNvSpPr>
            <a:spLocks noChangeArrowheads="1"/>
          </p:cNvSpPr>
          <p:nvPr/>
        </p:nvSpPr>
        <p:spPr bwMode="auto">
          <a:xfrm>
            <a:off x="2916238" y="4076700"/>
            <a:ext cx="6048375" cy="19446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выступления против советской власти,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 и носили ожесточенный характер,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</a:t>
            </a:r>
          </a:p>
          <a:p>
            <a:pPr algn="ctr">
              <a:defRPr/>
            </a:pP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стихийными и разрозненными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пользовались массовой поддержкой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населения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81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0825" y="265113"/>
            <a:ext cx="8642350" cy="64293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белого движения</a:t>
            </a:r>
          </a:p>
        </p:txBody>
      </p:sp>
      <p:pic>
        <p:nvPicPr>
          <p:cNvPr id="7" name="Picture 12" descr="Рисунок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397000"/>
            <a:ext cx="4700588" cy="3240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Рисунок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3938" y="1589088"/>
            <a:ext cx="2500312" cy="2862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5" name="Прямоугольник 9"/>
          <p:cNvSpPr>
            <a:spLocks noChangeArrowheads="1"/>
          </p:cNvSpPr>
          <p:nvPr/>
        </p:nvSpPr>
        <p:spPr bwMode="auto">
          <a:xfrm>
            <a:off x="6156325" y="4541838"/>
            <a:ext cx="244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/>
              <a:t>М.В. Алексеев</a:t>
            </a:r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5084763"/>
            <a:ext cx="8713787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ноябре 1917 г. в Новочеркасск прибыл бывший начальник штаба Верховного главнокомандования  генерал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М.В. Алексеев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Здесь он начал формировать Добровольческую армию. </a:t>
            </a:r>
          </a:p>
        </p:txBody>
      </p:sp>
    </p:spTree>
    <p:extLst>
      <p:ext uri="{BB962C8B-B14F-4D97-AF65-F5344CB8AC3E}">
        <p14:creationId xmlns:p14="http://schemas.microsoft.com/office/powerpoint/2010/main" val="130467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0825" y="265113"/>
            <a:ext cx="8642350" cy="64293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белого движения</a:t>
            </a:r>
          </a:p>
        </p:txBody>
      </p:sp>
      <p:pic>
        <p:nvPicPr>
          <p:cNvPr id="8" name="Picture 4" descr="http://t1.gstatic.com/images?q=tbn:ANd9GcTrUaSVGyq2UQWECkw_87p4lNb6psVTprEzIEFbxyXsTAho3xViP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5" y="1460500"/>
            <a:ext cx="5111750" cy="3522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http://t1.gstatic.com/images?q=tbn:ANd9GcR7q3z7Iz5LHSbVIOdU7yg4jUPQVAaSi2jpxZAXODiq4ZS2Mznqiw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6027738" y="1693863"/>
            <a:ext cx="2663825" cy="3100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6005513" y="4829175"/>
            <a:ext cx="266382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Л. Г. Корнилов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825" y="5459413"/>
            <a:ext cx="86423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Командующим  Добровольческой армией был назначен генерал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Л.Г. Корнилов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Гражданская власть оставалась в руках генерала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Алексеева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7555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0825" y="265113"/>
            <a:ext cx="8642350" cy="64293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белого движения</a:t>
            </a:r>
          </a:p>
        </p:txBody>
      </p:sp>
      <p:pic>
        <p:nvPicPr>
          <p:cNvPr id="7" name="Picture 8" descr="http://t2.gstatic.com/images?q=tbn:ANd9GcTYj8JAO_Bh5ghAMJA7Q4IApwWqN-rh5Omov7lx3d6ImTevRTM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392238"/>
            <a:ext cx="4676775" cy="3508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://t0.gstatic.com/images?q=tbn:ANd9GcQjQJzAI1A4mYrxLtKAoZjL2IgXXvy5-AtPx-U6pRvYJs4U4cNgm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011863" y="1444625"/>
            <a:ext cx="2373312" cy="316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6011863" y="4684713"/>
            <a:ext cx="2351087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А.И. Деникин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850" y="5253038"/>
            <a:ext cx="8496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17 апреля 1918 г. при неудачном штурме столицы Кубани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Екатеринодара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был убит генерал Корнилов. Командование принял генерал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А.И. Деникин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671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825" y="260350"/>
            <a:ext cx="8642350" cy="64293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белого движения</a:t>
            </a:r>
          </a:p>
        </p:txBody>
      </p:sp>
      <p:pic>
        <p:nvPicPr>
          <p:cNvPr id="5" name="Picture 2" descr="http://t2.gstatic.com/images?q=tbn:ANd9GcQdmgHBti-wZWLPtN2hBNia7-ms5D3Y4CXBLqob3e-jMITWxwXK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57338"/>
            <a:ext cx="4440237" cy="331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http://img0.liveinternet.ru/images/attach/c/0/39/347/39347100_Uralskie_kazaki.jpg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1522413"/>
            <a:ext cx="3167063" cy="3346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7" name="Прямоугольник 7"/>
          <p:cNvSpPr>
            <a:spLocks noChangeArrowheads="1"/>
          </p:cNvSpPr>
          <p:nvPr/>
        </p:nvSpPr>
        <p:spPr bwMode="auto">
          <a:xfrm>
            <a:off x="250825" y="5516563"/>
            <a:ext cx="86423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этот период начинает складываться два центра сопротивления власти: Юг и Восток России.</a:t>
            </a:r>
          </a:p>
        </p:txBody>
      </p:sp>
    </p:spTree>
    <p:extLst>
      <p:ext uri="{BB962C8B-B14F-4D97-AF65-F5344CB8AC3E}">
        <p14:creationId xmlns:p14="http://schemas.microsoft.com/office/powerpoint/2010/main" val="90955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825" y="265113"/>
            <a:ext cx="8642350" cy="64293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Красной Армии</a:t>
            </a:r>
          </a:p>
        </p:txBody>
      </p:sp>
      <p:pic>
        <p:nvPicPr>
          <p:cNvPr id="5" name="Picture 2" descr="http://t3.gstatic.com/images?q=tbn:ANd9GcSiO-WFyfs2CU93YZm9Rxv_LHH7VP22BbPUKGg5URKEKqAVcUkim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071563"/>
            <a:ext cx="5643562" cy="4229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388" y="5622925"/>
            <a:ext cx="87852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15 января 1918 г. Рабоче-крестьянская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Красная Армия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29 января – Рабоче-крестьянский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Красный Флот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8608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825" y="260350"/>
            <a:ext cx="8642350" cy="64293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Красной Армии</a:t>
            </a:r>
          </a:p>
        </p:txBody>
      </p:sp>
      <p:pic>
        <p:nvPicPr>
          <p:cNvPr id="5" name="Picture 2" descr="http://t0.gstatic.com/images?q=tbn:ANd9GcQgvkL88UptSeUGUbMlm5XywMAjjiuzhBhYL9i6qpm0SVbu8Anmb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196975"/>
            <a:ext cx="2587625" cy="345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http://t0.gstatic.com/images?q=tbn:ANd9GcSmIdTgmplk_KYJIDUKQBW6Ly5lnUEAOZV8XC_CRwmUeLRR4maEWw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940425" y="1196975"/>
            <a:ext cx="2328863" cy="345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179388" y="4730750"/>
            <a:ext cx="871378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Большое значение уделялось формированию командных кадров. Открывались курсы и школы, для подготовки среднего командного звена, высшие военные учебные учреждения. На сторону красных переходили бывшие офицеры царских армий. </a:t>
            </a:r>
          </a:p>
        </p:txBody>
      </p:sp>
    </p:spTree>
    <p:extLst>
      <p:ext uri="{BB962C8B-B14F-4D97-AF65-F5344CB8AC3E}">
        <p14:creationId xmlns:p14="http://schemas.microsoft.com/office/powerpoint/2010/main" val="221786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SjjKw65Aq_9PaflvwE9RyHs0oKe1QI5arnJomol5Foq38qSVq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776413"/>
            <a:ext cx="4251325" cy="2732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http://www.calend.ru/img/content_events/i4/42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719263"/>
            <a:ext cx="3095625" cy="281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50825" y="4797425"/>
            <a:ext cx="8713788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сентябре 1918 г. была создана единая система управления войсками. Во главе каждого фронта создавался Революционный военный совет, главой всех фронтовых и учебных учреждений был Л.Д. Троцкий.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825" y="260350"/>
            <a:ext cx="8642350" cy="64293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Красной Армии</a:t>
            </a:r>
          </a:p>
        </p:txBody>
      </p:sp>
    </p:spTree>
    <p:extLst>
      <p:ext uri="{BB962C8B-B14F-4D97-AF65-F5344CB8AC3E}">
        <p14:creationId xmlns:p14="http://schemas.microsoft.com/office/powerpoint/2010/main" val="250413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1.gstatic.com/images?q=tbn:ANd9GcTIwp-X7_S3YDs5b3pG46QcWsdgomYBE1XkmD1AN6zJ8zE9kJzVR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268413"/>
            <a:ext cx="5184775" cy="3903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388" y="5516563"/>
            <a:ext cx="87852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ноябре 1918 г. создается Совет рабочей и крестьянской  обороны, руководил им В.И. Ленин.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825" y="260350"/>
            <a:ext cx="8642350" cy="64293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Красной Армии</a:t>
            </a:r>
          </a:p>
        </p:txBody>
      </p:sp>
    </p:spTree>
    <p:extLst>
      <p:ext uri="{BB962C8B-B14F-4D97-AF65-F5344CB8AC3E}">
        <p14:creationId xmlns:p14="http://schemas.microsoft.com/office/powerpoint/2010/main" val="336982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буденный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468313" y="1270000"/>
            <a:ext cx="1939925" cy="21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Picture 5" descr="сталин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582988" y="1246188"/>
            <a:ext cx="1939925" cy="215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7" name="Picture 6" descr="тухачевский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6645275" y="1287463"/>
            <a:ext cx="1939925" cy="2160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8" name="Picture 7" descr="чапаев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598488" y="4216400"/>
            <a:ext cx="1771650" cy="19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9" name="Picture 9" descr="фрунзе м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6686550" y="4208463"/>
            <a:ext cx="1771650" cy="19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0" name="Picture 10" descr="ворошилов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3719513" y="4216400"/>
            <a:ext cx="1771650" cy="19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8313" y="3373438"/>
            <a:ext cx="1943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Буденный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494088" y="3327400"/>
            <a:ext cx="1944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Сталин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659563" y="3371850"/>
            <a:ext cx="1944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Тухачевский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68313" y="612298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Чапаев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638550" y="6135688"/>
            <a:ext cx="1944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Ворошилов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659563" y="6061075"/>
            <a:ext cx="1944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Фрунзе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0825" y="265113"/>
            <a:ext cx="8642350" cy="64293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«Красные командиры»</a:t>
            </a:r>
          </a:p>
        </p:txBody>
      </p:sp>
    </p:spTree>
    <p:extLst>
      <p:ext uri="{BB962C8B-B14F-4D97-AF65-F5344CB8AC3E}">
        <p14:creationId xmlns:p14="http://schemas.microsoft.com/office/powerpoint/2010/main" val="246434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Что такое гражданская война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u="sng" dirty="0" smtClean="0"/>
              <a:t>Гражданская война </a:t>
            </a:r>
            <a:r>
              <a:rPr lang="ru-RU" dirty="0" smtClean="0"/>
              <a:t>– это организованная вооружённая борьба за государственную власть между различными социальными группами.</a:t>
            </a:r>
          </a:p>
          <a:p>
            <a:pPr marL="0" indent="0" algn="just">
              <a:buNone/>
            </a:pPr>
            <a:r>
              <a:rPr lang="ru-RU" dirty="0" smtClean="0"/>
              <a:t>Гражданская война в России сопровождалась интервенцией, т.е. вмешательством иностранных государств на стороне одной из воюющих сторон.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28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4" descr="150px-24443-0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611188" y="1284288"/>
            <a:ext cx="2135187" cy="215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0" name="Picture 5" descr="каледин алексей максим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746500" y="1304925"/>
            <a:ext cx="1924050" cy="21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2" name="Picture 7" descr="Kappel_vo"/>
          <p:cNvPicPr>
            <a:picLocks noChangeAspect="1" noChangeArrowheads="1"/>
          </p:cNvPicPr>
          <p:nvPr/>
        </p:nvPicPr>
        <p:blipFill>
          <a:blip r:embed="rId4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8300" y="1293813"/>
            <a:ext cx="1712913" cy="215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5" name="Picture 10" descr="колчак"/>
          <p:cNvPicPr>
            <a:picLocks noChangeAspect="1" noChangeArrowheads="1"/>
          </p:cNvPicPr>
          <p:nvPr/>
        </p:nvPicPr>
        <p:blipFill>
          <a:blip r:embed="rId5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2" t="1826" r="2032" b="1826"/>
          <a:stretch>
            <a:fillRect/>
          </a:stretch>
        </p:blipFill>
        <p:spPr bwMode="auto">
          <a:xfrm>
            <a:off x="671513" y="4167188"/>
            <a:ext cx="1925637" cy="2081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6" name="Picture 11" descr="деникин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3783013" y="4076700"/>
            <a:ext cx="1941512" cy="21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7" name="Picture 12" descr="врангель петр никол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6664325" y="4097338"/>
            <a:ext cx="1939925" cy="2160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179388" y="265113"/>
            <a:ext cx="8785225" cy="64293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«Белые генералы»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2775" y="3398838"/>
            <a:ext cx="2087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Духонин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735388" y="3405188"/>
            <a:ext cx="1944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Каледин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618288" y="3408363"/>
            <a:ext cx="1944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Каппель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44525" y="6207125"/>
            <a:ext cx="1944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Колчак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751263" y="6203950"/>
            <a:ext cx="1944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Деникин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624638" y="6207125"/>
            <a:ext cx="1944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Врангель</a:t>
            </a:r>
          </a:p>
        </p:txBody>
      </p:sp>
    </p:spTree>
    <p:extLst>
      <p:ext uri="{BB962C8B-B14F-4D97-AF65-F5344CB8AC3E}">
        <p14:creationId xmlns:p14="http://schemas.microsoft.com/office/powerpoint/2010/main" val="81151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§ 15 - читать,  выучить даты и термины в тетради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732211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Участники Гражданской войны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Первая группа: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большая часть промышленного и сельского пролетариата, городская и сельская беднота, низшая часть офицерства, часть интеллигенции;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Вторая группа: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крупная промышленная и финансовая буржуазия, помещики и часть офицерства, творческая интеллигенция;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Третья группа: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самая многочисленная группа: они пассивно наблюдали за событиями, искали возможность обойтись без классовой борьбы; городская и деревенская мелкая буржуазия, крестьянство, пролетарские слои, желавших «гражданского мира»,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часть офицеров и интеллигенции.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2054DC-A03E-4C90-8BDB-F8FC7DF2506B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9074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Гражданская война - это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крупномасштабное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вооруженное противостояние между организованными группами внутри государства, несправедливая, братоубийственная война.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1" descr="00046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79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Гражданской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прочитать 1 абзац  , записать причины Гражданской войны в России.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17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Гражданской войны: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Сопротивление людей. Которые потеряли власть и право на собственность.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Стремление большевиков любой ценой удержать власть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Противостояние большевиков с меньшевиками и эсерами.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Брестский мир.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Чрезвычайная политика в деревне.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77854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выступления против советской власти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70" y="1628800"/>
            <a:ext cx="377828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7944" y="1628800"/>
            <a:ext cx="4608512" cy="5040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Первое выступление против власти большевиков организовал </a:t>
            </a:r>
            <a:r>
              <a:rPr lang="ru-RU" sz="2400" b="1" dirty="0" err="1" smtClean="0">
                <a:solidFill>
                  <a:schemeClr val="tx1"/>
                </a:solidFill>
              </a:rPr>
              <a:t>А.Ф.Керенский</a:t>
            </a:r>
            <a:r>
              <a:rPr lang="ru-RU" sz="2400" b="1" dirty="0" smtClean="0">
                <a:solidFill>
                  <a:schemeClr val="tx1"/>
                </a:solidFill>
              </a:rPr>
              <a:t>. Он привлёк на свою сторону конный корпус генерала </a:t>
            </a:r>
            <a:r>
              <a:rPr lang="ru-RU" sz="2400" b="1" dirty="0" err="1" smtClean="0">
                <a:solidFill>
                  <a:schemeClr val="tx1"/>
                </a:solidFill>
              </a:rPr>
              <a:t>П.Н.Краснова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27 октября 1917 г. – захват Гатчины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28 октября 1917 г. – захват Царского Села.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925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Первые выступления против советской власти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540067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683010"/>
            <a:ext cx="9144000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26 октября 1917 года </a:t>
            </a:r>
            <a:r>
              <a:rPr lang="ru-RU" sz="2400" b="1" dirty="0" smtClean="0">
                <a:solidFill>
                  <a:schemeClr val="tx1"/>
                </a:solidFill>
              </a:rPr>
              <a:t>группа ушедших со </a:t>
            </a:r>
            <a:r>
              <a:rPr lang="en-US" sz="2400" b="1" dirty="0" smtClean="0">
                <a:solidFill>
                  <a:schemeClr val="tx1"/>
                </a:solidFill>
              </a:rPr>
              <a:t>II</a:t>
            </a:r>
            <a:r>
              <a:rPr lang="ru-RU" sz="2400" b="1" dirty="0" smtClean="0">
                <a:solidFill>
                  <a:schemeClr val="tx1"/>
                </a:solidFill>
              </a:rPr>
              <a:t> Съезда Советов эсеров и меньшевиков сформировала </a:t>
            </a:r>
            <a:r>
              <a:rPr lang="ru-RU" sz="2400" b="1" dirty="0" smtClean="0">
                <a:solidFill>
                  <a:srgbClr val="C00000"/>
                </a:solidFill>
              </a:rPr>
              <a:t>Комитет спасения Родины и революции.</a:t>
            </a:r>
            <a:r>
              <a:rPr lang="ru-RU" sz="2400" b="1" dirty="0" smtClean="0">
                <a:solidFill>
                  <a:schemeClr val="tx1"/>
                </a:solidFill>
              </a:rPr>
              <a:t> Они планировали одновременно с вступлением войск Краснова поднять восстание юнкеров.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29-30 октября 1917 г. выступление эсеров. Меньшевиков и войск генерала Краснова было подавлено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09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выступления против Советской власти</a:t>
            </a:r>
          </a:p>
        </p:txBody>
      </p:sp>
      <p:pic>
        <p:nvPicPr>
          <p:cNvPr id="11267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836613"/>
            <a:ext cx="23018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455" name="Rectangle 15"/>
          <p:cNvSpPr>
            <a:spLocks noChangeArrowheads="1"/>
          </p:cNvSpPr>
          <p:nvPr/>
        </p:nvSpPr>
        <p:spPr bwMode="auto">
          <a:xfrm>
            <a:off x="468313" y="836613"/>
            <a:ext cx="5903912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антибольшевистского движения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Дону встал атаман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М.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Каледин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456" name="Rectangle 16"/>
          <p:cNvSpPr>
            <a:spLocks noChangeArrowheads="1"/>
          </p:cNvSpPr>
          <p:nvPr/>
        </p:nvSpPr>
        <p:spPr bwMode="auto">
          <a:xfrm>
            <a:off x="468313" y="1557338"/>
            <a:ext cx="5903912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заявил о неподчинении Войска Донского 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советскому правительству.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Дон стали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стекаться все недовольные новым режимом</a:t>
            </a:r>
          </a:p>
        </p:txBody>
      </p:sp>
      <p:sp>
        <p:nvSpPr>
          <p:cNvPr id="189457" name="Rectangle 17"/>
          <p:cNvSpPr>
            <a:spLocks noChangeArrowheads="1"/>
          </p:cNvSpPr>
          <p:nvPr/>
        </p:nvSpPr>
        <p:spPr bwMode="auto">
          <a:xfrm>
            <a:off x="468313" y="2708275"/>
            <a:ext cx="5903912" cy="936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большая часть казачества заняла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отношению к новой власти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политику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благожелательного нейтралитета</a:t>
            </a:r>
          </a:p>
        </p:txBody>
      </p:sp>
      <p:pic>
        <p:nvPicPr>
          <p:cNvPr id="11271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716338"/>
            <a:ext cx="190023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459" name="Rectangle 19"/>
          <p:cNvSpPr>
            <a:spLocks noChangeArrowheads="1"/>
          </p:cNvSpPr>
          <p:nvPr/>
        </p:nvSpPr>
        <p:spPr bwMode="auto">
          <a:xfrm>
            <a:off x="2484438" y="3789363"/>
            <a:ext cx="6264275" cy="935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ноября 1917 г. генерал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Васильевич Алексеев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 формирование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Добровольческой армии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9460" name="Rectangle 20"/>
          <p:cNvSpPr>
            <a:spLocks noChangeArrowheads="1"/>
          </p:cNvSpPr>
          <p:nvPr/>
        </p:nvSpPr>
        <p:spPr bwMode="auto">
          <a:xfrm>
            <a:off x="2484438" y="4868863"/>
            <a:ext cx="6264275" cy="1223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армия положила начало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белому движению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названному так по контрасту с красным - 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революционным.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цвет как бы </a:t>
            </a:r>
          </a:p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символизировал законность и порядок.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432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684</Words>
  <Application>Microsoft Office PowerPoint</Application>
  <PresentationFormat>Экран (4:3)</PresentationFormat>
  <Paragraphs>104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 Что такое гражданская война?</vt:lpstr>
      <vt:lpstr>Участники Гражданской войны</vt:lpstr>
      <vt:lpstr>Гражданская война - это</vt:lpstr>
      <vt:lpstr>Причины Гражданской войны</vt:lpstr>
      <vt:lpstr>Причины Гражданской войны:</vt:lpstr>
      <vt:lpstr>Первые выступления против советской власти</vt:lpstr>
      <vt:lpstr>Первые выступления против советской власти</vt:lpstr>
      <vt:lpstr>Первые выступления против Советской власти</vt:lpstr>
      <vt:lpstr> Первые выступления против Советской власти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2017-01-29T16:15:09Z</dcterms:created>
  <dcterms:modified xsi:type="dcterms:W3CDTF">2017-01-29T17:30:55Z</dcterms:modified>
</cp:coreProperties>
</file>