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2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2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18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66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353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50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73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76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910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9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57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60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34069-8E7A-4820-A8D2-0C8A1FA33E3C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A5994-FEB3-4BDB-8FED-C804A14395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88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1484784"/>
            <a:ext cx="2592288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ОГЭ -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2020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80312" y="5877271"/>
            <a:ext cx="1368152" cy="6175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Засядько В.К.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815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072166"/>
              </p:ext>
            </p:extLst>
          </p:nvPr>
        </p:nvGraphicFramePr>
        <p:xfrm>
          <a:off x="395535" y="1412776"/>
          <a:ext cx="8280919" cy="1770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7"/>
                <a:gridCol w="489654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ТЕХНИЧЕСКОЕ УСТРОЙСТВО</a:t>
                      </a:r>
                    </a:p>
                    <a:p>
                      <a:pPr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ЯВЛЕНИЕ</a:t>
                      </a:r>
                    </a:p>
                    <a:p>
                      <a:pPr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028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20"/>
                        </a:lnSpc>
                        <a:spcAft>
                          <a:spcPts val="132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генератор электрического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20"/>
                        </a:lnSpc>
                        <a:spcAft>
                          <a:spcPts val="132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 магнитного поля на проводник с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током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824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20"/>
                        </a:lnSpc>
                        <a:spcAft>
                          <a:spcPts val="1320"/>
                        </a:spcAft>
                        <a:buFont typeface="+mj-lt"/>
                        <a:buAutoNum type="arabicPeriod" startAt="2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 внутреннего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сгорания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20"/>
                        </a:lnSpc>
                        <a:spcAft>
                          <a:spcPts val="1320"/>
                        </a:spcAft>
                        <a:buFont typeface="+mj-lt"/>
                        <a:buAutoNum type="arabicPeriod" startAt="2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превращение внутренней энергии в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механическую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457200">
                        <a:lnSpc>
                          <a:spcPts val="1320"/>
                        </a:lnSpc>
                        <a:spcAft>
                          <a:spcPts val="132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20"/>
                        </a:lnSpc>
                        <a:spcAft>
                          <a:spcPts val="1320"/>
                        </a:spcAft>
                        <a:buFont typeface="+mj-lt"/>
                        <a:buAutoNum type="arabicPeriod" startAt="3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превращение механической энергии во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внутреннюю</a:t>
                      </a:r>
                      <a:endParaRPr lang="ru-RU" sz="7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ts val="1320"/>
                        </a:lnSpc>
                        <a:spcAft>
                          <a:spcPts val="1320"/>
                        </a:spcAft>
                        <a:buFont typeface="+mj-lt"/>
                        <a:buAutoNum type="arabicPeriod" startAt="3"/>
                        <a:tabLst>
                          <a:tab pos="457200" algn="l"/>
                        </a:tabLst>
                      </a:pPr>
                      <a:endParaRPr lang="ru-RU" sz="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320"/>
                        </a:lnSpc>
                        <a:spcAft>
                          <a:spcPts val="1320"/>
                        </a:spcAft>
                        <a:buFont typeface="+mj-lt"/>
                        <a:buAutoNum type="arabicPeriod" startAt="4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электромагнитная индукции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0014" y="188640"/>
            <a:ext cx="85124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Задание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между техническими устройствами и физическими явлениями, лежащими в основе их работы.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позиции первого списка подберите соответствующую позицию из второго списка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в поле для ответа последовательность цифр, соответствующих буквам АБ.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могут повторяться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74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9. Задание </a:t>
            </a:r>
            <a:endParaRPr lang="ru-RU" b="1" dirty="0" smtClean="0"/>
          </a:p>
          <a:p>
            <a:r>
              <a:rPr lang="ru-RU" dirty="0" smtClean="0"/>
              <a:t>На </a:t>
            </a:r>
            <a:r>
              <a:rPr lang="ru-RU" dirty="0"/>
              <a:t>рисунке представлены графики зависимости смещения х от времени </a:t>
            </a:r>
            <a:r>
              <a:rPr lang="en-US" dirty="0"/>
              <a:t>t</a:t>
            </a:r>
            <a:r>
              <a:rPr lang="ru-RU" dirty="0"/>
              <a:t> при колебаниях двух математических маятников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Используя </a:t>
            </a:r>
            <a:r>
              <a:rPr lang="ru-RU" dirty="0"/>
              <a:t>данные графика, выберите из предложенного перечня </a:t>
            </a:r>
            <a:r>
              <a:rPr lang="ru-RU" b="1" dirty="0"/>
              <a:t>два</a:t>
            </a:r>
            <a:r>
              <a:rPr lang="ru-RU" dirty="0"/>
              <a:t> верных утверждения.</a:t>
            </a:r>
          </a:p>
          <a:p>
            <a:pPr lvl="0"/>
            <a:r>
              <a:rPr lang="ru-RU" dirty="0" smtClean="0"/>
              <a:t>1. Амплитуды </a:t>
            </a:r>
            <a:r>
              <a:rPr lang="ru-RU" dirty="0"/>
              <a:t>колебаний маятников различаются в 2 раза.</a:t>
            </a:r>
          </a:p>
          <a:p>
            <a:pPr lvl="0"/>
            <a:r>
              <a:rPr lang="ru-RU" dirty="0" smtClean="0"/>
              <a:t>2. Маятники </a:t>
            </a:r>
            <a:r>
              <a:rPr lang="ru-RU" dirty="0"/>
              <a:t>совершают колебания с одинаковой частотой.</a:t>
            </a:r>
          </a:p>
          <a:p>
            <a:pPr lvl="0"/>
            <a:r>
              <a:rPr lang="ru-RU" dirty="0" smtClean="0"/>
              <a:t>3. Длина </a:t>
            </a:r>
            <a:r>
              <a:rPr lang="ru-RU" dirty="0"/>
              <a:t>нити второго маятника больше длины нити первого маятника.</a:t>
            </a:r>
          </a:p>
          <a:p>
            <a:pPr lvl="0"/>
            <a:r>
              <a:rPr lang="ru-RU" dirty="0" smtClean="0"/>
              <a:t>4. Период </a:t>
            </a:r>
            <a:r>
              <a:rPr lang="ru-RU" dirty="0"/>
              <a:t>колебаний второго маятника в 2 раза меньше периода колебаний первого маятника.</a:t>
            </a:r>
          </a:p>
          <a:p>
            <a:pPr lvl="0"/>
            <a:r>
              <a:rPr lang="ru-RU" dirty="0" smtClean="0"/>
              <a:t>5. Частота </a:t>
            </a:r>
            <a:r>
              <a:rPr lang="ru-RU" dirty="0"/>
              <a:t>колебаний второго маятника в 4 раза больше частоты колебаний первого маятника.</a:t>
            </a:r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ответе укажите номера </a:t>
            </a:r>
            <a:r>
              <a:rPr lang="ru-RU" dirty="0" smtClean="0"/>
              <a:t>выбранных</a:t>
            </a:r>
          </a:p>
          <a:p>
            <a:r>
              <a:rPr lang="ru-RU" dirty="0" smtClean="0"/>
              <a:t>вариантов </a:t>
            </a:r>
            <a:r>
              <a:rPr lang="ru-RU" dirty="0"/>
              <a:t>без пробелов и запятых.</a:t>
            </a:r>
          </a:p>
          <a:p>
            <a:endParaRPr lang="ru-RU" dirty="0"/>
          </a:p>
        </p:txBody>
      </p:sp>
      <p:pic>
        <p:nvPicPr>
          <p:cNvPr id="3" name="Рисунок 2" descr="На рисунке представлены графики зависимости смещения ... от времени ... при колебаниях двух математических маятников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82299"/>
            <a:ext cx="4968552" cy="285341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08135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119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10. Задание </a:t>
            </a:r>
            <a:endParaRPr lang="ru-RU" b="1" dirty="0" smtClean="0"/>
          </a:p>
          <a:p>
            <a:r>
              <a:rPr lang="ru-RU" dirty="0" smtClean="0"/>
              <a:t>На </a:t>
            </a:r>
            <a:r>
              <a:rPr lang="ru-RU" dirty="0"/>
              <a:t>рисунке представлены графики зависимости смещения х от времени </a:t>
            </a:r>
            <a:r>
              <a:rPr lang="en-US" dirty="0"/>
              <a:t>t</a:t>
            </a:r>
            <a:r>
              <a:rPr lang="ru-RU" dirty="0"/>
              <a:t> при колебаниях двух математических маятников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предложенного перечня утверждений выберите </a:t>
            </a:r>
            <a:r>
              <a:rPr lang="ru-RU" b="1" dirty="0"/>
              <a:t>два</a:t>
            </a:r>
            <a:r>
              <a:rPr lang="ru-RU" dirty="0"/>
              <a:t> правильных.</a:t>
            </a:r>
          </a:p>
          <a:p>
            <a:pPr lvl="0"/>
            <a:r>
              <a:rPr lang="ru-RU" dirty="0" smtClean="0"/>
              <a:t>1. Периоды </a:t>
            </a:r>
            <a:r>
              <a:rPr lang="ru-RU" dirty="0"/>
              <a:t>колебаний маятников различаются в 2 раза.</a:t>
            </a:r>
          </a:p>
          <a:p>
            <a:pPr lvl="0"/>
            <a:r>
              <a:rPr lang="ru-RU" dirty="0" smtClean="0"/>
              <a:t>2. Маятники </a:t>
            </a:r>
            <a:r>
              <a:rPr lang="ru-RU" dirty="0"/>
              <a:t>совершают колебания с одинаковой амплитудой, но разной частотой.</a:t>
            </a:r>
          </a:p>
          <a:p>
            <a:pPr lvl="0"/>
            <a:r>
              <a:rPr lang="ru-RU" dirty="0" smtClean="0"/>
              <a:t>3. Оба </a:t>
            </a:r>
            <a:r>
              <a:rPr lang="ru-RU" dirty="0"/>
              <a:t>маятника совершают затухающие колебания.</a:t>
            </a:r>
          </a:p>
          <a:p>
            <a:pPr lvl="0"/>
            <a:r>
              <a:rPr lang="ru-RU" dirty="0" smtClean="0"/>
              <a:t>4. Частота </a:t>
            </a:r>
            <a:r>
              <a:rPr lang="ru-RU" dirty="0"/>
              <a:t>колебаний второго маятника в 2 раза больше.</a:t>
            </a:r>
          </a:p>
          <a:p>
            <a:pPr lvl="0"/>
            <a:r>
              <a:rPr lang="ru-RU" dirty="0" smtClean="0"/>
              <a:t>5. Длина </a:t>
            </a:r>
            <a:r>
              <a:rPr lang="ru-RU" dirty="0"/>
              <a:t>нити первого маятника меньше длины нити второго маятника.</a:t>
            </a:r>
          </a:p>
          <a:p>
            <a:endParaRPr lang="ru-RU" dirty="0" smtClean="0"/>
          </a:p>
          <a:p>
            <a:r>
              <a:rPr lang="ru-RU" dirty="0" smtClean="0"/>
              <a:t>Запишите </a:t>
            </a:r>
            <a:r>
              <a:rPr lang="ru-RU" dirty="0"/>
              <a:t>в поле для ответа два выбранных номера подряд без пробелов, запятых и других дополнительных символов.</a:t>
            </a:r>
          </a:p>
          <a:p>
            <a:endParaRPr lang="ru-RU" dirty="0"/>
          </a:p>
        </p:txBody>
      </p:sp>
      <p:pic>
        <p:nvPicPr>
          <p:cNvPr id="3" name="Рисунок 2" descr="На рисунке представлены графики зависимости смещения ... от времени ... &#10;при колебаниях двух математических маятников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5014377" cy="30757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08135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988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20553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dirty="0"/>
              <a:t>Физические опыты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64704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результат измерения атмосферного давления с помощью барометра-анероида (см. рисунок), учитывая, что погрешность измерения равна цене деления.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padilo.ru/wp-content/uploads/2018/08/word-image-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37593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770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i="1" dirty="0" smtClean="0"/>
              <a:t>1. (750 </a:t>
            </a:r>
            <a:r>
              <a:rPr lang="ru-RU" i="1" dirty="0"/>
              <a:t>± 5) мм. рт. ст.</a:t>
            </a:r>
            <a:endParaRPr lang="ru-RU" dirty="0"/>
          </a:p>
          <a:p>
            <a:pPr fontAlgn="base"/>
            <a:r>
              <a:rPr lang="ru-RU" i="1" dirty="0" smtClean="0"/>
              <a:t>2. (755 </a:t>
            </a:r>
            <a:r>
              <a:rPr lang="ru-RU" i="1" dirty="0"/>
              <a:t>± 1) мм. рт. </a:t>
            </a:r>
            <a:r>
              <a:rPr lang="ru-RU" i="1" dirty="0" err="1"/>
              <a:t>Ст</a:t>
            </a:r>
            <a:endParaRPr lang="ru-RU" dirty="0"/>
          </a:p>
          <a:p>
            <a:pPr fontAlgn="base"/>
            <a:r>
              <a:rPr lang="ru-RU" i="1" dirty="0" smtClean="0"/>
              <a:t>3. (107 </a:t>
            </a:r>
            <a:r>
              <a:rPr lang="ru-RU" i="1" dirty="0"/>
              <a:t>± 1) Па</a:t>
            </a:r>
            <a:endParaRPr lang="ru-RU" dirty="0"/>
          </a:p>
          <a:p>
            <a:pPr fontAlgn="base"/>
            <a:r>
              <a:rPr lang="ru-RU" i="1" dirty="0" smtClean="0"/>
              <a:t>4. (100,7 </a:t>
            </a:r>
            <a:r>
              <a:rPr lang="ru-RU" i="1" dirty="0"/>
              <a:t>± 0,1) Па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08135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4293096"/>
            <a:ext cx="4896544" cy="23426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решения:</a:t>
            </a:r>
          </a:p>
          <a:p>
            <a:pPr fontAlgn="base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Определяем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на шкалах прибора, отображенные стрелкой.</a:t>
            </a:r>
          </a:p>
          <a:p>
            <a:pPr fontAlgn="base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Определяем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цену деления, которой по условию соответствует погрешность измерения.</a:t>
            </a:r>
          </a:p>
          <a:p>
            <a:pPr fontAlgn="base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Находим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измерения и номер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правильного ответа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943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078143"/>
              </p:ext>
            </p:extLst>
          </p:nvPr>
        </p:nvGraphicFramePr>
        <p:xfrm>
          <a:off x="611560" y="2276872"/>
          <a:ext cx="7920880" cy="32426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168"/>
                <a:gridCol w="3096344"/>
                <a:gridCol w="331236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Давление,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атм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Температура плавления льда,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объёма при кристаллизации, см</a:t>
                      </a:r>
                      <a:r>
                        <a:rPr lang="ru-RU" sz="18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/моль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- 1,62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- 5,0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- 1,83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- 20,0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- 2,37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2115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- 22,0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0,84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5280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- 10,0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5810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- 5,0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7640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504" y="29817"/>
            <a:ext cx="8604728" cy="205180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Применение информации из текста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 Задание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Прочитайте текст и выполните задание.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Свойства льда</a:t>
            </a:r>
            <a:endParaRPr kumimoji="0" lang="ru-RU" altLang="ru-RU" sz="16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 давлением и точкой замерзания (плавления) воды наблюдается интересная зависимость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(см. таблицу).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248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84784"/>
            <a:ext cx="7704856" cy="9361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дом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теорию на тему: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приборов»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308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656" y="260648"/>
            <a:ext cx="871296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повышением давления до 2200 атмосфер температура плавления падает: с увеличением давления на каждую атмосферу она понижается примерно на 0,0075 °C. При дальнейшем увеличении давления точка замерзания воды начинает расти: при давлении 20670 атмосфер вода замерзает при 76 °C. В этом случае будет наблюдаться горячий лёд.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нормальном атмосферном давлении объем воды при замерзании внезапно возрастает примерно на 11%. В замкнутом пространстве такой процесс приводит к возникновению избыточного давления до 2500 атм. Вода, замерзая, разрывает горные породы, дробит многотонные глыбы.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1850 г. английский физик М. Фарадей обнаружил, что два влажных куска льда при 0 °C, будучи прижаты друг к другу, прочно соединяются или смерзаются. Однако, по Фарадею, этот эффект не наблюдался с сухими кусками льда при температуре ниже 0 °C. Позже он назвал это явление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режеляцией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1871 г. англичанин Дж.-Т.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Боттомли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продемонстрировал подобное явление на другом опыте. Поставив на два столбика ледяной брусок и перекинув через него тонкую стальную проволоку (диаметром 0,2 мм), к которой был подвешен груз массой около 1 кг (рис. а),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Боттомли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наблюдал при температуре чуть выше нуля, как в течение нескольких часов проволока прорезала лёд и груз упал. При этом ледяной брусок остался целым и невредимым, и лишь там, где проходила проволока, образовался тонкий слой непрозрачного льда. Если бы мы в течение этих часов непрерывно наблюдали за проволокой, то увидели бы, как постепенно она опускается, как бы разрезая лёд (рис. б, в, г), при этом выше проволоки никакого разреза не остаётся – брусок оказывается монолитным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Долгое время думали, что лёд под лезвиями коньков тает потому, что испытывает сильное давление, температура плавления льда понижается, и лёд плавится. Однако расчёты показывают, что человек массой 60 кг, стоя на коньках, оказывает на лёд давление, при котором температура плавления льда под коньками уменьшается примерно на 0,1 °C, что явно недостаточно для катания, например, при -10 °C.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882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404664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Вода, замерзая, может разрывать горные породы, потому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Температура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замерзания воды зависит от давления, а в горных породах оно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достигает 2 500 атм.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повышением внешнего давления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2 200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 температура замерзания падает.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Объём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увеличивается и создаёт огромное внешнее давление.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замерзании под давлением наблюдается явление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режеляции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льда.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608135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4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04609"/>
            <a:ext cx="4651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Изменение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величин</a:t>
            </a:r>
          </a:p>
        </p:txBody>
      </p:sp>
      <p:sp>
        <p:nvSpPr>
          <p:cNvPr id="4" name="Прямоугольник 3" descr="https://yastatic.net/s3/edu/tex/c4ca4238a0b923820dcc509a6f75849b.svg"/>
          <p:cNvSpPr>
            <a:spLocks noChangeAspect="1" noChangeArrowheads="1"/>
          </p:cNvSpPr>
          <p:nvPr/>
        </p:nvSpPr>
        <p:spPr bwMode="auto">
          <a:xfrm>
            <a:off x="3771900" y="37401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pic>
        <p:nvPicPr>
          <p:cNvPr id="1026" name="Рисунок 2" descr="Металлическую пластинку со сторонами ... подключают к источнику постоянного напряжения так, как показано на рисунке .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92550"/>
            <a:ext cx="5537323" cy="2776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 descr="https://yastatic.net/s3/edu/tex/c81e728d9d4c2f636f067f89cc14862c.svg"/>
          <p:cNvSpPr>
            <a:spLocks noChangeAspect="1" noChangeArrowheads="1"/>
          </p:cNvSpPr>
          <p:nvPr/>
        </p:nvSpPr>
        <p:spPr bwMode="auto">
          <a:xfrm>
            <a:off x="3771900" y="37401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771900" y="4502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694748"/>
            <a:ext cx="885698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Задание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Металлическую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пластинку со сторонами подключают к источнику постоянного напряжения так, как показано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1.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Считая, что ток равномерно распределён по сечению пластинки, определите, как изменятся электрическое сопротивление пластинки и сила протекающего через неё тока при подключении этой пластинки к тому же источнику напряжения так, как показано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2.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величины определите соответствующий характер изменения: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поле для ответа последовательность цифр, соответствующих пунктам АБ. Цифры в ответе могут повторяться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946797"/>
              </p:ext>
            </p:extLst>
          </p:nvPr>
        </p:nvGraphicFramePr>
        <p:xfrm>
          <a:off x="383258" y="2556572"/>
          <a:ext cx="7285085" cy="8152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97530"/>
                <a:gridCol w="2287555"/>
              </a:tblGrid>
              <a:tr h="29636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Электрическое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сопротивление пластинки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увеличивается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1024">
                <a:tc rowSpan="2"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Сила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электрического тока, протекающего через пластинку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уменьшается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не 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изменяется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94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Задание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Металлическую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пластинку со сторонами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2ах3а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подключают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источнику постоянного напряжения так, как показано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1. Считая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ток равномерно распределён по сечению пластинки, определите, как изменятся физические величины: электрическое сопротивление пластинки и сила протекающего через неё тока при подключении этой пластинки к тому же источнику напряжения так, как показано на рисунке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величины определите соответствующий характер изменения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поле для ответа последовательность цифр, соответствующих пунктам АБ.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могут повторяться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3" name="Рисунок 2" descr="Металлическую пластинку со сторонами ... подключают к источнику постоянного напряжения так, как показано на рисунке ...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61049"/>
            <a:ext cx="5328592" cy="27445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053125"/>
              </p:ext>
            </p:extLst>
          </p:nvPr>
        </p:nvGraphicFramePr>
        <p:xfrm>
          <a:off x="395536" y="2212255"/>
          <a:ext cx="7632848" cy="1088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92384"/>
                <a:gridCol w="2040464"/>
              </a:tblGrid>
              <a:tr h="3749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1.Электрическое сопротивление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пластинки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1.увеличивается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4230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2.Сила электрического тока, протекающего через пластинку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2.уменьшается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90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3.не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изменяется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7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3312368" cy="50405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«Строение атома»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28343"/>
            <a:ext cx="849694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сосредоточенных в ядре-центре положительно заряженных протонов и определенного числа нейтральных (незаряженных) нейтронов, а также облака вращающихся вокруг ядра отрицательно заряженных электронов.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протонов и электронов в атоме одинаково. Его называют зарядом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хим.элемента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эта величина совпадает с порядковым (атомным) номером химического элемента в таблице Менделеева (в правом верхнем углу клетки элемента) и обозначается Z. Количество нейтронов в ядре обозначается буквой N. Общее количество нейтронов и протонов называется массовым числом и обозначается А (т.е. А=Z+N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fontAlgn="base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 элемент, участвующий в ядерных реакциях, обозначается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Х – химический символ вещества в соответствии с таблицей Менделеева.</a:t>
            </a:r>
          </a:p>
          <a:p>
            <a:pPr fontAlgn="base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частиц в ядерных реакциях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нейтрон.</a:t>
            </a:r>
          </a:p>
          <a:p>
            <a:pPr fontAlgn="base"/>
            <a:endParaRPr lang="ru-RU" dirty="0"/>
          </a:p>
        </p:txBody>
      </p:sp>
      <p:pic>
        <p:nvPicPr>
          <p:cNvPr id="4" name="Рисунок 3" descr="https://spadilo.ru/wp-content/uploads/2018/08/word-image-6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15" y="3732511"/>
            <a:ext cx="257485" cy="24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padilo.ru/wp-content/uploads/2018/08/word-image-6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15" y="4727524"/>
            <a:ext cx="257485" cy="297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spadilo.ru/wp-content/uploads/2018/08/word-image-68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334" y="4658249"/>
            <a:ext cx="252983" cy="367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padilo.ru/wp-content/uploads/2018/08/word-image-70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727524"/>
            <a:ext cx="288032" cy="297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1057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56895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Задание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трения о шёлк стеклянная палочка приобрела положительный заряд. Как при этом изменилось количество заряженных частиц на палочке и шёлке при условии, что обмен атомами при трении не происходил?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величины определите соответствующий характер изменения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поле для ответа последовательность цифр, соответствующих пунктам АБ.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могут повторяться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454571"/>
              </p:ext>
            </p:extLst>
          </p:nvPr>
        </p:nvGraphicFramePr>
        <p:xfrm>
          <a:off x="1547664" y="2276872"/>
          <a:ext cx="4608512" cy="802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4336"/>
                <a:gridCol w="1584176"/>
              </a:tblGrid>
              <a:tr h="31178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протонов на шёлке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увеличивается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протонов на палочке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уменьшается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изменяется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76256" y="188640"/>
            <a:ext cx="1800200" cy="648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строение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72" b="9638"/>
          <a:stretch/>
        </p:blipFill>
        <p:spPr bwMode="auto">
          <a:xfrm>
            <a:off x="4535996" y="3493244"/>
            <a:ext cx="4410490" cy="31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438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8"/>
            <a:ext cx="87129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Задание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трения о шерсть эбонитовая палочка приобрела отрицательный заряд.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изменилось количество заряженных частиц на палочке и шерсти при условии, что обмен атомами при трении не происходил?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величины определите соответствующий характер изменения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поле для ответа последовательность цифр, соответствующих пунктам АБ.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могут повторяться.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297451"/>
              </p:ext>
            </p:extLst>
          </p:nvPr>
        </p:nvGraphicFramePr>
        <p:xfrm>
          <a:off x="683568" y="1628800"/>
          <a:ext cx="6437630" cy="802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8815"/>
                <a:gridCol w="3218815"/>
              </a:tblGrid>
              <a:tr h="311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Количество электронов на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палочке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увеличивается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2.Количество протонов на шерсти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уменьшается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не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изменяется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203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04664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Задание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Пассажир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аэропорту переводит взгляд с электронного табло на циферблат наручных часов.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 этом меняются фокусное расстояние и оптическая сила хрусталика глаза человека?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величины определите соответствующий характер изменения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увеличивается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уменьшается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изменяется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в поле для ответа выбранные цифры, соответствующие каждой физической величине: фокусное расстояние, оптическая сила.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могут повторяться.</a:t>
            </a:r>
          </a:p>
        </p:txBody>
      </p:sp>
    </p:spTree>
    <p:extLst>
      <p:ext uri="{BB962C8B-B14F-4D97-AF65-F5344CB8AC3E}">
        <p14:creationId xmlns:p14="http://schemas.microsoft.com/office/powerpoint/2010/main" val="3878068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88640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 Задание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пропускании постоянного электрического тока через провод, намотанный на железный болт, к болту притягиваются гвозди (см. рисунок), то есть болт превращается в электромагнит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меняются общее сопротивление электрической цепи и подъёмная сила электромагнита при перемещении ползунка реостата вправо?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физическими величинами и их возможными изменениями.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величины определите соответствующий характер изменения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в поле для ответа последовательность цифр, соответствующих буквам АБ.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могут повторяться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При пропускании постоянного электрического тока через провод, намотанный на железный болт, к болту притягиваются гвозди (см. рисунок), то есть болт превращается в электромагнит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3600400" cy="266429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275647"/>
              </p:ext>
            </p:extLst>
          </p:nvPr>
        </p:nvGraphicFramePr>
        <p:xfrm>
          <a:off x="143279" y="2132856"/>
          <a:ext cx="6437630" cy="1226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8815"/>
                <a:gridCol w="32188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ИЗМЕНЕНИЯ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1877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Общее сопротивление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1.увеличивается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1877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Подъёмная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сила электромагнита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уменьшается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не изменяется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585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5" y="6093296"/>
            <a:ext cx="1800201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______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128" y="188640"/>
            <a:ext cx="8599359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 Задание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пропускании постоянного электрического тока через провод, намотанный на железный болт, к болту притягиваются гвозди (см. рисунок), то есть болт превращается в электромагнит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меняются общее сопротивление электрической цепи и подъёмная сила электромагнита при перемещении ползунка реостата влево?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физическими величинами и их возможными изменениями.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каждой величины определите соответствующий характер изменения: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поле для ответа последовательность цифр, соответствующих буквам АБ.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ответе могут повторяться.</a:t>
            </a:r>
          </a:p>
          <a:p>
            <a:endParaRPr lang="ru-RU" dirty="0"/>
          </a:p>
        </p:txBody>
      </p:sp>
      <p:pic>
        <p:nvPicPr>
          <p:cNvPr id="4" name="Рисунок 3" descr="При пропускании постоянного электрического тока через провод, намотанный на железный болт, к болту притягиваются гвозди (см. рисунок), то есть болт превращается в электромагнит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89040"/>
            <a:ext cx="3183235" cy="268565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496908"/>
              </p:ext>
            </p:extLst>
          </p:nvPr>
        </p:nvGraphicFramePr>
        <p:xfrm>
          <a:off x="611560" y="2060848"/>
          <a:ext cx="6437630" cy="981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8815"/>
                <a:gridCol w="321881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ВЕЛИЧИНА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 ИЗМЕНЕНИЯ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1877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Общее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сопротивление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1.увеличивается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31877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Подъёмная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сила электромагнита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уменьшается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не изменяется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69618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631</Words>
  <Application>Microsoft Office PowerPoint</Application>
  <PresentationFormat>Экран (4:3)</PresentationFormat>
  <Paragraphs>252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13</cp:revision>
  <dcterms:created xsi:type="dcterms:W3CDTF">2020-03-31T11:33:58Z</dcterms:created>
  <dcterms:modified xsi:type="dcterms:W3CDTF">2020-04-04T07:56:06Z</dcterms:modified>
</cp:coreProperties>
</file>