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262" r:id="rId3"/>
    <p:sldId id="267" r:id="rId4"/>
    <p:sldId id="257" r:id="rId5"/>
    <p:sldId id="265" r:id="rId6"/>
    <p:sldId id="258" r:id="rId7"/>
    <p:sldId id="259" r:id="rId8"/>
    <p:sldId id="260" r:id="rId9"/>
    <p:sldId id="261" r:id="rId10"/>
    <p:sldId id="266" r:id="rId11"/>
  </p:sldIdLst>
  <p:sldSz cx="12192000" cy="6858000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—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70" d="100"/>
          <a:sy n="70" d="100"/>
        </p:scale>
        <p:origin x="-720" y="-6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4121C05-0E89-4694-8EA4-2DCF0923228E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84B784C-1A16-4CDE-9886-818D484960F8}">
      <dgm:prSet phldrT="[Текст]" custT="1">
        <dgm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dgm:style>
      </dgm:prSet>
      <dgm:spPr>
        <a:ln>
          <a:noFill/>
        </a:ln>
        <a:effectLst>
          <a:outerShdw blurRad="190500" dist="228600" dir="2700000" algn="ctr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/>
        </a:sp3d>
      </dgm:spPr>
      <dgm:t>
        <a:bodyPr/>
        <a:lstStyle/>
        <a:p>
          <a:r>
            <a:rPr lang="ru-RU" sz="2000" b="1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Проект</a:t>
          </a:r>
          <a:endParaRPr lang="ru-RU" sz="2000" b="1" cap="none" spc="0" dirty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</a:endParaRPr>
        </a:p>
      </dgm:t>
    </dgm:pt>
    <dgm:pt modelId="{5E40F7E1-E4B3-4993-821D-11A98573FA7A}" type="parTrans" cxnId="{D56F8B24-E158-420D-8E7F-99FC2DD08688}">
      <dgm:prSet/>
      <dgm:spPr/>
      <dgm:t>
        <a:bodyPr/>
        <a:lstStyle/>
        <a:p>
          <a:endParaRPr lang="ru-RU" sz="1600"/>
        </a:p>
      </dgm:t>
    </dgm:pt>
    <dgm:pt modelId="{F446E71A-F1A3-4941-9F55-EB026ECC68D5}" type="sibTrans" cxnId="{D56F8B24-E158-420D-8E7F-99FC2DD08688}">
      <dgm:prSet/>
      <dgm:spPr/>
      <dgm:t>
        <a:bodyPr/>
        <a:lstStyle/>
        <a:p>
          <a:endParaRPr lang="ru-RU" sz="1600"/>
        </a:p>
      </dgm:t>
    </dgm:pt>
    <dgm:pt modelId="{4E3B0AA1-E7B7-4EFD-AE90-F0F635B89EE5}">
      <dgm:prSet phldrT="[Текст]"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>
        <a:gradFill flip="none" rotWithShape="1">
          <a:gsLst>
            <a:gs pos="0">
              <a:schemeClr val="accent6">
                <a:lumMod val="5000"/>
                <a:lumOff val="95000"/>
              </a:schemeClr>
            </a:gs>
            <a:gs pos="74000">
              <a:schemeClr val="accent6">
                <a:lumMod val="45000"/>
                <a:lumOff val="55000"/>
              </a:schemeClr>
            </a:gs>
            <a:gs pos="83000">
              <a:schemeClr val="accent6">
                <a:lumMod val="45000"/>
                <a:lumOff val="55000"/>
              </a:schemeClr>
            </a:gs>
            <a:gs pos="100000">
              <a:schemeClr val="accent6">
                <a:lumMod val="30000"/>
                <a:lumOff val="70000"/>
              </a:schemeClr>
            </a:gs>
          </a:gsLst>
          <a:lin ang="2700000" scaled="1"/>
          <a:tileRect/>
        </a:gradFill>
      </dgm:spPr>
      <dgm:t>
        <a:bodyPr/>
        <a:lstStyle/>
        <a:p>
          <a:pPr algn="just"/>
          <a:r>
            <a:rPr lang="ru-RU" sz="2000" b="1" dirty="0" smtClean="0">
              <a:effectLst/>
            </a:rPr>
            <a:t>Моделирование внутренней системы оценки качества образования в условиях внедрения региональной модели оценки качества образования с учетом специфики образовательной</a:t>
          </a:r>
          <a:endParaRPr lang="ru-RU" sz="2000" dirty="0">
            <a:effectLst/>
          </a:endParaRPr>
        </a:p>
      </dgm:t>
    </dgm:pt>
    <dgm:pt modelId="{E733C0FA-0AAA-4204-BEB7-E41C91F3A35B}" type="parTrans" cxnId="{24C85AE6-D3B8-462F-A7AB-596F8CB0BEE3}">
      <dgm:prSet/>
      <dgm:spPr/>
      <dgm:t>
        <a:bodyPr/>
        <a:lstStyle/>
        <a:p>
          <a:endParaRPr lang="ru-RU" sz="1600"/>
        </a:p>
      </dgm:t>
    </dgm:pt>
    <dgm:pt modelId="{51C24727-8C96-433A-84F2-7E8D24AC88D3}" type="sibTrans" cxnId="{24C85AE6-D3B8-462F-A7AB-596F8CB0BEE3}">
      <dgm:prSet/>
      <dgm:spPr/>
      <dgm:t>
        <a:bodyPr/>
        <a:lstStyle/>
        <a:p>
          <a:endParaRPr lang="ru-RU" sz="1600"/>
        </a:p>
      </dgm:t>
    </dgm:pt>
    <dgm:pt modelId="{EB0F8889-F6D8-41AC-9403-8F39B30A4325}">
      <dgm:prSet phldrT="[Текст]" custT="1">
        <dgm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dgm:style>
      </dgm:prSet>
      <dgm:spPr>
        <a:ln>
          <a:noFill/>
        </a:ln>
        <a:effectLst>
          <a:outerShdw blurRad="190500" dist="228600" dir="2700000" algn="ctr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/>
        </a:sp3d>
      </dgm:spPr>
      <dgm:t>
        <a:bodyPr/>
        <a:lstStyle/>
        <a:p>
          <a:r>
            <a:rPr lang="ru-RU" sz="2000" b="1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Цель проекта</a:t>
          </a:r>
          <a:endParaRPr lang="ru-RU" sz="2000" b="1" cap="none" spc="0" dirty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</a:endParaRPr>
        </a:p>
      </dgm:t>
    </dgm:pt>
    <dgm:pt modelId="{7D67DA27-D99A-4D7A-9A32-00150BD3D160}" type="parTrans" cxnId="{6E000244-E819-4A3F-9A8F-7C30B90CAB8D}">
      <dgm:prSet/>
      <dgm:spPr/>
      <dgm:t>
        <a:bodyPr/>
        <a:lstStyle/>
        <a:p>
          <a:endParaRPr lang="ru-RU" sz="1600"/>
        </a:p>
      </dgm:t>
    </dgm:pt>
    <dgm:pt modelId="{CB6DBB9A-5317-41B3-8D2B-547DA764F77B}" type="sibTrans" cxnId="{6E000244-E819-4A3F-9A8F-7C30B90CAB8D}">
      <dgm:prSet/>
      <dgm:spPr/>
      <dgm:t>
        <a:bodyPr/>
        <a:lstStyle/>
        <a:p>
          <a:endParaRPr lang="ru-RU" sz="1600"/>
        </a:p>
      </dgm:t>
    </dgm:pt>
    <dgm:pt modelId="{1A84F536-0C4A-4CA7-AF0B-4EF96879E52E}">
      <dgm:prSet phldrT="[Текст]"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>
        <a:gradFill flip="none" rotWithShape="1">
          <a:gsLst>
            <a:gs pos="0">
              <a:schemeClr val="accent6">
                <a:lumMod val="5000"/>
                <a:lumOff val="95000"/>
              </a:schemeClr>
            </a:gs>
            <a:gs pos="74000">
              <a:schemeClr val="accent6">
                <a:lumMod val="45000"/>
                <a:lumOff val="55000"/>
              </a:schemeClr>
            </a:gs>
            <a:gs pos="83000">
              <a:schemeClr val="accent6">
                <a:lumMod val="45000"/>
                <a:lumOff val="55000"/>
              </a:schemeClr>
            </a:gs>
            <a:gs pos="100000">
              <a:schemeClr val="accent6">
                <a:lumMod val="30000"/>
                <a:lumOff val="70000"/>
              </a:schemeClr>
            </a:gs>
          </a:gsLst>
          <a:lin ang="2700000" scaled="1"/>
          <a:tileRect/>
        </a:gradFill>
      </dgm:spPr>
      <dgm:t>
        <a:bodyPr/>
        <a:lstStyle/>
        <a:p>
          <a:pPr algn="just"/>
          <a:endParaRPr lang="ru-RU" sz="1600" b="1" i="0" dirty="0"/>
        </a:p>
      </dgm:t>
    </dgm:pt>
    <dgm:pt modelId="{3E02F91A-5A5D-422A-804C-E9EB90D8A2E8}" type="parTrans" cxnId="{04451DA2-311D-40B4-9061-3AD883091133}">
      <dgm:prSet/>
      <dgm:spPr/>
      <dgm:t>
        <a:bodyPr/>
        <a:lstStyle/>
        <a:p>
          <a:endParaRPr lang="ru-RU" sz="1600"/>
        </a:p>
      </dgm:t>
    </dgm:pt>
    <dgm:pt modelId="{7CCB93CB-40C3-4422-B155-209202DA745B}" type="sibTrans" cxnId="{04451DA2-311D-40B4-9061-3AD883091133}">
      <dgm:prSet/>
      <dgm:spPr/>
      <dgm:t>
        <a:bodyPr/>
        <a:lstStyle/>
        <a:p>
          <a:endParaRPr lang="ru-RU" sz="1600"/>
        </a:p>
      </dgm:t>
    </dgm:pt>
    <dgm:pt modelId="{237CDC9D-9C7C-4AE8-ABF5-E043439D1630}">
      <dgm:prSet phldrT="[Текст]" custT="1">
        <dgm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dgm:style>
      </dgm:prSet>
      <dgm:spPr>
        <a:ln>
          <a:noFill/>
        </a:ln>
        <a:effectLst>
          <a:outerShdw blurRad="190500" dist="228600" dir="2700000" algn="ctr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/>
        </a:sp3d>
      </dgm:spPr>
      <dgm:t>
        <a:bodyPr/>
        <a:lstStyle/>
        <a:p>
          <a:r>
            <a:rPr lang="ru-RU" sz="2000" b="1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Задачи проекта</a:t>
          </a:r>
          <a:endParaRPr lang="ru-RU" sz="2000" b="1" cap="none" spc="0" dirty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</a:endParaRPr>
        </a:p>
      </dgm:t>
    </dgm:pt>
    <dgm:pt modelId="{8606FFE7-ECA1-4157-94B2-49372324B3EE}" type="parTrans" cxnId="{6B798568-7C70-4EB3-816F-56153EA5220D}">
      <dgm:prSet/>
      <dgm:spPr/>
      <dgm:t>
        <a:bodyPr/>
        <a:lstStyle/>
        <a:p>
          <a:endParaRPr lang="ru-RU" sz="1600"/>
        </a:p>
      </dgm:t>
    </dgm:pt>
    <dgm:pt modelId="{5CE718B7-865D-45B7-9E7E-34D6FB3A5F0D}" type="sibTrans" cxnId="{6B798568-7C70-4EB3-816F-56153EA5220D}">
      <dgm:prSet/>
      <dgm:spPr/>
      <dgm:t>
        <a:bodyPr/>
        <a:lstStyle/>
        <a:p>
          <a:endParaRPr lang="ru-RU" sz="1600"/>
        </a:p>
      </dgm:t>
    </dgm:pt>
    <dgm:pt modelId="{E3026637-19E3-4395-9E95-081A6B595E56}">
      <dgm:prSet phldrT="[Текст]"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>
        <a:gradFill flip="none" rotWithShape="1">
          <a:gsLst>
            <a:gs pos="0">
              <a:schemeClr val="accent6">
                <a:lumMod val="5000"/>
                <a:lumOff val="95000"/>
              </a:schemeClr>
            </a:gs>
            <a:gs pos="74000">
              <a:schemeClr val="accent6">
                <a:lumMod val="45000"/>
                <a:lumOff val="55000"/>
              </a:schemeClr>
            </a:gs>
            <a:gs pos="83000">
              <a:schemeClr val="accent6">
                <a:lumMod val="45000"/>
                <a:lumOff val="55000"/>
              </a:schemeClr>
            </a:gs>
            <a:gs pos="100000">
              <a:schemeClr val="accent6">
                <a:lumMod val="30000"/>
                <a:lumOff val="70000"/>
              </a:schemeClr>
            </a:gs>
          </a:gsLst>
          <a:lin ang="2700000" scaled="1"/>
          <a:tileRect/>
        </a:gradFill>
      </dgm:spPr>
      <dgm:t>
        <a:bodyPr/>
        <a:lstStyle/>
        <a:p>
          <a:pPr algn="just"/>
          <a:r>
            <a:rPr lang="ru-RU" sz="2000" b="1" dirty="0" smtClean="0">
              <a:effectLst/>
            </a:rPr>
            <a:t>Описание форм и регламентов проведения оценочных процедур;</a:t>
          </a:r>
          <a:endParaRPr lang="ru-RU" sz="2000" b="1" dirty="0">
            <a:effectLst/>
          </a:endParaRPr>
        </a:p>
      </dgm:t>
    </dgm:pt>
    <dgm:pt modelId="{F88017C5-3C8F-4B41-BD36-A3512C766488}" type="parTrans" cxnId="{D8A193E6-1CEB-49FF-9771-6663F221B2F3}">
      <dgm:prSet/>
      <dgm:spPr/>
      <dgm:t>
        <a:bodyPr/>
        <a:lstStyle/>
        <a:p>
          <a:endParaRPr lang="ru-RU" sz="1600"/>
        </a:p>
      </dgm:t>
    </dgm:pt>
    <dgm:pt modelId="{87DD39FD-3D01-4669-8DF3-CA6B573CF90F}" type="sibTrans" cxnId="{D8A193E6-1CEB-49FF-9771-6663F221B2F3}">
      <dgm:prSet/>
      <dgm:spPr/>
      <dgm:t>
        <a:bodyPr/>
        <a:lstStyle/>
        <a:p>
          <a:endParaRPr lang="ru-RU" sz="1600"/>
        </a:p>
      </dgm:t>
    </dgm:pt>
    <dgm:pt modelId="{E9B8621D-2BCD-4339-B905-19E488EACF49}">
      <dgm:prSet custT="1"/>
      <dgm:spPr/>
      <dgm:t>
        <a:bodyPr/>
        <a:lstStyle/>
        <a:p>
          <a:endParaRPr lang="ru-RU" sz="1600" dirty="0"/>
        </a:p>
      </dgm:t>
    </dgm:pt>
    <dgm:pt modelId="{55F56236-18A6-4D0B-8E7B-C9BE9844286E}" type="parTrans" cxnId="{969425CF-D66A-46FB-9CF5-C3DB41723642}">
      <dgm:prSet/>
      <dgm:spPr/>
      <dgm:t>
        <a:bodyPr/>
        <a:lstStyle/>
        <a:p>
          <a:endParaRPr lang="ru-RU"/>
        </a:p>
      </dgm:t>
    </dgm:pt>
    <dgm:pt modelId="{AA00ED0D-3008-4B6B-B0F7-72B87BF7DAEB}" type="sibTrans" cxnId="{969425CF-D66A-46FB-9CF5-C3DB41723642}">
      <dgm:prSet/>
      <dgm:spPr/>
      <dgm:t>
        <a:bodyPr/>
        <a:lstStyle/>
        <a:p>
          <a:endParaRPr lang="ru-RU"/>
        </a:p>
      </dgm:t>
    </dgm:pt>
    <dgm:pt modelId="{CFAF1D05-D594-426B-9475-DF8435D4A29F}">
      <dgm:prSet phldrT="[Текст]"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>
        <a:gradFill flip="none" rotWithShape="1">
          <a:gsLst>
            <a:gs pos="0">
              <a:schemeClr val="accent6">
                <a:lumMod val="5000"/>
                <a:lumOff val="95000"/>
              </a:schemeClr>
            </a:gs>
            <a:gs pos="74000">
              <a:schemeClr val="accent6">
                <a:lumMod val="45000"/>
                <a:lumOff val="55000"/>
              </a:schemeClr>
            </a:gs>
            <a:gs pos="83000">
              <a:schemeClr val="accent6">
                <a:lumMod val="45000"/>
                <a:lumOff val="55000"/>
              </a:schemeClr>
            </a:gs>
            <a:gs pos="100000">
              <a:schemeClr val="accent6">
                <a:lumMod val="30000"/>
                <a:lumOff val="70000"/>
              </a:schemeClr>
            </a:gs>
          </a:gsLst>
          <a:lin ang="2700000" scaled="1"/>
          <a:tileRect/>
        </a:gradFill>
      </dgm:spPr>
      <dgm:t>
        <a:bodyPr/>
        <a:lstStyle/>
        <a:p>
          <a:pPr algn="just"/>
          <a:endParaRPr lang="ru-RU" sz="1600" dirty="0"/>
        </a:p>
      </dgm:t>
    </dgm:pt>
    <dgm:pt modelId="{CB5B4005-5F53-4D5C-B1DE-973FD5BB7382}" type="parTrans" cxnId="{00919ABA-8E32-4A05-8CAA-BF7A15E58FF7}">
      <dgm:prSet/>
      <dgm:spPr/>
    </dgm:pt>
    <dgm:pt modelId="{014D03FA-3E00-488E-B24C-DAB515448200}" type="sibTrans" cxnId="{00919ABA-8E32-4A05-8CAA-BF7A15E58FF7}">
      <dgm:prSet/>
      <dgm:spPr/>
    </dgm:pt>
    <dgm:pt modelId="{078D9B1A-8935-4D48-993B-7CBB963FA274}">
      <dgm:prSet custT="1"/>
      <dgm:spPr/>
      <dgm:t>
        <a:bodyPr/>
        <a:lstStyle/>
        <a:p>
          <a:pPr algn="just"/>
          <a:r>
            <a:rPr lang="ru-RU" sz="2000" b="1" i="0" dirty="0" smtClean="0">
              <a:effectLst/>
            </a:rPr>
            <a:t>Разработать систему оценивания качества дошкольного образования на институциональном уровне</a:t>
          </a:r>
          <a:endParaRPr lang="ru-RU" sz="2000" b="1" i="0" dirty="0">
            <a:effectLst/>
          </a:endParaRPr>
        </a:p>
      </dgm:t>
    </dgm:pt>
    <dgm:pt modelId="{47F320BF-8DC6-4B73-9F7F-3D7519159094}" type="parTrans" cxnId="{27669BA9-EB6C-4F1F-8AD1-81C924BFD563}">
      <dgm:prSet/>
      <dgm:spPr/>
      <dgm:t>
        <a:bodyPr/>
        <a:lstStyle/>
        <a:p>
          <a:endParaRPr lang="ru-RU"/>
        </a:p>
      </dgm:t>
    </dgm:pt>
    <dgm:pt modelId="{0BC64A85-9B44-4000-A851-6D488F7409ED}" type="sibTrans" cxnId="{27669BA9-EB6C-4F1F-8AD1-81C924BFD563}">
      <dgm:prSet/>
      <dgm:spPr/>
      <dgm:t>
        <a:bodyPr/>
        <a:lstStyle/>
        <a:p>
          <a:endParaRPr lang="ru-RU"/>
        </a:p>
      </dgm:t>
    </dgm:pt>
    <dgm:pt modelId="{8038FC5A-BEC9-4113-9BC5-502B1D7F613D}">
      <dgm:prSet custT="1"/>
      <dgm:spPr/>
      <dgm:t>
        <a:bodyPr/>
        <a:lstStyle/>
        <a:p>
          <a:pPr algn="l"/>
          <a:endParaRPr lang="ru-RU" sz="1600" b="1" i="0" dirty="0"/>
        </a:p>
      </dgm:t>
    </dgm:pt>
    <dgm:pt modelId="{8C2A96C4-A0F5-4A2A-B0B5-1F3998A5F5F0}" type="parTrans" cxnId="{1FB3FB5C-079F-442C-B0A3-8B3CC89BD4FA}">
      <dgm:prSet/>
      <dgm:spPr/>
      <dgm:t>
        <a:bodyPr/>
        <a:lstStyle/>
        <a:p>
          <a:endParaRPr lang="ru-RU"/>
        </a:p>
      </dgm:t>
    </dgm:pt>
    <dgm:pt modelId="{1A183E46-FF08-4F59-8DD4-8AAE3610590A}" type="sibTrans" cxnId="{1FB3FB5C-079F-442C-B0A3-8B3CC89BD4FA}">
      <dgm:prSet/>
      <dgm:spPr/>
      <dgm:t>
        <a:bodyPr/>
        <a:lstStyle/>
        <a:p>
          <a:endParaRPr lang="ru-RU"/>
        </a:p>
      </dgm:t>
    </dgm:pt>
    <dgm:pt modelId="{6D4FDCC2-2941-4FF8-90FD-D1D656CF99B5}">
      <dgm:prSet custT="1"/>
      <dgm:spPr/>
      <dgm:t>
        <a:bodyPr/>
        <a:lstStyle/>
        <a:p>
          <a:endParaRPr lang="ru-RU" sz="1600" b="1" dirty="0"/>
        </a:p>
      </dgm:t>
    </dgm:pt>
    <dgm:pt modelId="{E49AA44C-A799-46C7-8492-C4FB590D94A5}" type="parTrans" cxnId="{7AB1B07B-175F-4486-9F2C-BE8920795A34}">
      <dgm:prSet/>
      <dgm:spPr/>
      <dgm:t>
        <a:bodyPr/>
        <a:lstStyle/>
        <a:p>
          <a:endParaRPr lang="ru-RU"/>
        </a:p>
      </dgm:t>
    </dgm:pt>
    <dgm:pt modelId="{63D05A28-3580-422E-93B3-A8F0879B108A}" type="sibTrans" cxnId="{7AB1B07B-175F-4486-9F2C-BE8920795A34}">
      <dgm:prSet/>
      <dgm:spPr/>
      <dgm:t>
        <a:bodyPr/>
        <a:lstStyle/>
        <a:p>
          <a:endParaRPr lang="ru-RU"/>
        </a:p>
      </dgm:t>
    </dgm:pt>
    <dgm:pt modelId="{3FD968E3-6E33-42AA-81F9-186CBA681E1E}">
      <dgm:prSet custT="1"/>
      <dgm:spPr/>
      <dgm:t>
        <a:bodyPr/>
        <a:lstStyle/>
        <a:p>
          <a:pPr algn="l"/>
          <a:endParaRPr lang="ru-RU" sz="2000" b="1" i="0" dirty="0" smtClean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B85015D8-715A-40C5-A07F-F2E04D816B52}" type="parTrans" cxnId="{8AB0A318-70F4-4F09-84F0-37D42D609E1C}">
      <dgm:prSet/>
      <dgm:spPr/>
      <dgm:t>
        <a:bodyPr/>
        <a:lstStyle/>
        <a:p>
          <a:endParaRPr lang="ru-RU"/>
        </a:p>
      </dgm:t>
    </dgm:pt>
    <dgm:pt modelId="{1655F9D3-43E7-4892-AB47-3653C0BA20F3}" type="sibTrans" cxnId="{8AB0A318-70F4-4F09-84F0-37D42D609E1C}">
      <dgm:prSet/>
      <dgm:spPr/>
      <dgm:t>
        <a:bodyPr/>
        <a:lstStyle/>
        <a:p>
          <a:endParaRPr lang="ru-RU"/>
        </a:p>
      </dgm:t>
    </dgm:pt>
    <dgm:pt modelId="{D30C3D8A-7E7B-4A4E-A05F-9525C1DE444C}">
      <dgm:prSet phldrT="[Текст]"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>
        <a:gradFill flip="none" rotWithShape="1">
          <a:gsLst>
            <a:gs pos="0">
              <a:schemeClr val="accent6">
                <a:lumMod val="5000"/>
                <a:lumOff val="95000"/>
              </a:schemeClr>
            </a:gs>
            <a:gs pos="74000">
              <a:schemeClr val="accent6">
                <a:lumMod val="45000"/>
                <a:lumOff val="55000"/>
              </a:schemeClr>
            </a:gs>
            <a:gs pos="83000">
              <a:schemeClr val="accent6">
                <a:lumMod val="45000"/>
                <a:lumOff val="55000"/>
              </a:schemeClr>
            </a:gs>
            <a:gs pos="100000">
              <a:schemeClr val="accent6">
                <a:lumMod val="30000"/>
                <a:lumOff val="70000"/>
              </a:schemeClr>
            </a:gs>
          </a:gsLst>
          <a:lin ang="2700000" scaled="1"/>
          <a:tileRect/>
        </a:gradFill>
      </dgm:spPr>
      <dgm:t>
        <a:bodyPr/>
        <a:lstStyle/>
        <a:p>
          <a:pPr algn="just"/>
          <a:r>
            <a:rPr lang="ru-RU" sz="2000" b="1" dirty="0" smtClean="0">
              <a:effectLst/>
            </a:rPr>
            <a:t>Формирование  базы оценочных средств для процедур оценки качества дошкольного образования на институциональном  уровне.      </a:t>
          </a:r>
          <a:endParaRPr lang="ru-RU" sz="2000" b="1" dirty="0">
            <a:effectLst/>
          </a:endParaRPr>
        </a:p>
      </dgm:t>
    </dgm:pt>
    <dgm:pt modelId="{97F7D9A9-7937-47D8-BC31-959F392F2831}" type="parTrans" cxnId="{B37340A8-BD9D-468A-909C-845F3AD6E2CE}">
      <dgm:prSet/>
      <dgm:spPr/>
    </dgm:pt>
    <dgm:pt modelId="{2078B43E-9100-44F2-B32D-C5BABFC4EC92}" type="sibTrans" cxnId="{B37340A8-BD9D-468A-909C-845F3AD6E2CE}">
      <dgm:prSet/>
      <dgm:spPr/>
    </dgm:pt>
    <dgm:pt modelId="{4AED509F-4F0F-4224-8058-DDA1F81F7D2A}" type="pres">
      <dgm:prSet presAssocID="{E4121C05-0E89-4694-8EA4-2DCF0923228E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EDC4245-C188-4721-9250-7465B38CF4D0}" type="pres">
      <dgm:prSet presAssocID="{184B784C-1A16-4CDE-9886-818D484960F8}" presName="linNode" presStyleCnt="0"/>
      <dgm:spPr/>
    </dgm:pt>
    <dgm:pt modelId="{B1AAC9EF-0694-4968-A1B4-D2B746E07871}" type="pres">
      <dgm:prSet presAssocID="{184B784C-1A16-4CDE-9886-818D484960F8}" presName="parentText" presStyleLbl="node1" presStyleIdx="0" presStyleCnt="3" custScaleX="68099" custScaleY="39170" custLinFactNeighborX="-927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6806118-BD44-4E9E-80AF-C6247D359647}" type="pres">
      <dgm:prSet presAssocID="{184B784C-1A16-4CDE-9886-818D484960F8}" presName="descendantText" presStyleLbl="alignAccFollowNode1" presStyleIdx="0" presStyleCnt="3" custScaleX="119931" custScaleY="5865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FACC252-CB9E-4773-A911-E33524C935F4}" type="pres">
      <dgm:prSet presAssocID="{F446E71A-F1A3-4941-9F55-EB026ECC68D5}" presName="sp" presStyleCnt="0"/>
      <dgm:spPr/>
    </dgm:pt>
    <dgm:pt modelId="{8D35EA32-6CE2-4FCC-862C-81418428538A}" type="pres">
      <dgm:prSet presAssocID="{EB0F8889-F6D8-41AC-9403-8F39B30A4325}" presName="linNode" presStyleCnt="0"/>
      <dgm:spPr/>
    </dgm:pt>
    <dgm:pt modelId="{133A801C-DE00-4749-8413-941E8805152A}" type="pres">
      <dgm:prSet presAssocID="{EB0F8889-F6D8-41AC-9403-8F39B30A4325}" presName="parentText" presStyleLbl="node1" presStyleIdx="1" presStyleCnt="3" custScaleX="68099" custScaleY="41777" custLinFactNeighborX="-927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CB81D81-EC06-4168-B470-050C0AD721CA}" type="pres">
      <dgm:prSet presAssocID="{EB0F8889-F6D8-41AC-9403-8F39B30A4325}" presName="descendantText" presStyleLbl="alignAccFollowNode1" presStyleIdx="1" presStyleCnt="3" custScaleX="119931" custScaleY="5433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20AA6F1-3AA9-4096-8EF7-CADA3F3C1B49}" type="pres">
      <dgm:prSet presAssocID="{CB6DBB9A-5317-41B3-8D2B-547DA764F77B}" presName="sp" presStyleCnt="0"/>
      <dgm:spPr/>
    </dgm:pt>
    <dgm:pt modelId="{58E93CAD-4A94-4ED2-B530-34B9D9CF73F4}" type="pres">
      <dgm:prSet presAssocID="{237CDC9D-9C7C-4AE8-ABF5-E043439D1630}" presName="linNode" presStyleCnt="0"/>
      <dgm:spPr/>
    </dgm:pt>
    <dgm:pt modelId="{0FF36FF5-3C94-403F-B794-6241EF3EF156}" type="pres">
      <dgm:prSet presAssocID="{237CDC9D-9C7C-4AE8-ABF5-E043439D1630}" presName="parentText" presStyleLbl="node1" presStyleIdx="2" presStyleCnt="3" custScaleX="68099" custLinFactNeighborX="-927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65DAE21-41DF-4D6B-B08E-20F9074300D4}" type="pres">
      <dgm:prSet presAssocID="{237CDC9D-9C7C-4AE8-ABF5-E043439D1630}" presName="descendantText" presStyleLbl="alignAccFollowNode1" presStyleIdx="2" presStyleCnt="3" custScaleX="119931" custScaleY="11299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B57568D-B3AA-4173-8818-5E864ABE39C4}" type="presOf" srcId="{237CDC9D-9C7C-4AE8-ABF5-E043439D1630}" destId="{0FF36FF5-3C94-403F-B794-6241EF3EF156}" srcOrd="0" destOrd="0" presId="urn:microsoft.com/office/officeart/2005/8/layout/vList5"/>
    <dgm:cxn modelId="{96DC745E-DC22-4623-9F20-360E0C43E1A1}" type="presOf" srcId="{3FD968E3-6E33-42AA-81F9-186CBA681E1E}" destId="{BCB81D81-EC06-4168-B470-050C0AD721CA}" srcOrd="0" destOrd="2" presId="urn:microsoft.com/office/officeart/2005/8/layout/vList5"/>
    <dgm:cxn modelId="{EAC1277E-6A19-4C37-BFCA-FAF8AB060C32}" type="presOf" srcId="{D30C3D8A-7E7B-4A4E-A05F-9525C1DE444C}" destId="{D65DAE21-41DF-4D6B-B08E-20F9074300D4}" srcOrd="0" destOrd="1" presId="urn:microsoft.com/office/officeart/2005/8/layout/vList5"/>
    <dgm:cxn modelId="{78DF9999-1BD5-4856-8C7F-1F57E25138B3}" type="presOf" srcId="{1A84F536-0C4A-4CA7-AF0B-4EF96879E52E}" destId="{BCB81D81-EC06-4168-B470-050C0AD721CA}" srcOrd="0" destOrd="0" presId="urn:microsoft.com/office/officeart/2005/8/layout/vList5"/>
    <dgm:cxn modelId="{AE8A8A01-DD2E-43DD-A409-E79F60801C8C}" type="presOf" srcId="{184B784C-1A16-4CDE-9886-818D484960F8}" destId="{B1AAC9EF-0694-4968-A1B4-D2B746E07871}" srcOrd="0" destOrd="0" presId="urn:microsoft.com/office/officeart/2005/8/layout/vList5"/>
    <dgm:cxn modelId="{1FB3FB5C-079F-442C-B0A3-8B3CC89BD4FA}" srcId="{EB0F8889-F6D8-41AC-9403-8F39B30A4325}" destId="{8038FC5A-BEC9-4113-9BC5-502B1D7F613D}" srcOrd="3" destOrd="0" parTransId="{8C2A96C4-A0F5-4A2A-B0B5-1F3998A5F5F0}" sibTransId="{1A183E46-FF08-4F59-8DD4-8AAE3610590A}"/>
    <dgm:cxn modelId="{4810E7EA-C772-4CBD-96E9-EFF182035D77}" type="presOf" srcId="{8038FC5A-BEC9-4113-9BC5-502B1D7F613D}" destId="{BCB81D81-EC06-4168-B470-050C0AD721CA}" srcOrd="0" destOrd="3" presId="urn:microsoft.com/office/officeart/2005/8/layout/vList5"/>
    <dgm:cxn modelId="{27669BA9-EB6C-4F1F-8AD1-81C924BFD563}" srcId="{EB0F8889-F6D8-41AC-9403-8F39B30A4325}" destId="{078D9B1A-8935-4D48-993B-7CBB963FA274}" srcOrd="1" destOrd="0" parTransId="{47F320BF-8DC6-4B73-9F7F-3D7519159094}" sibTransId="{0BC64A85-9B44-4000-A851-6D488F7409ED}"/>
    <dgm:cxn modelId="{D8A193E6-1CEB-49FF-9771-6663F221B2F3}" srcId="{237CDC9D-9C7C-4AE8-ABF5-E043439D1630}" destId="{E3026637-19E3-4395-9E95-081A6B595E56}" srcOrd="0" destOrd="0" parTransId="{F88017C5-3C8F-4B41-BD36-A3512C766488}" sibTransId="{87DD39FD-3D01-4669-8DF3-CA6B573CF90F}"/>
    <dgm:cxn modelId="{9A3E5158-9E01-49FF-9ABC-621C57FE7C8A}" type="presOf" srcId="{CFAF1D05-D594-426B-9475-DF8435D4A29F}" destId="{46806118-BD44-4E9E-80AF-C6247D359647}" srcOrd="0" destOrd="0" presId="urn:microsoft.com/office/officeart/2005/8/layout/vList5"/>
    <dgm:cxn modelId="{4D52FB68-84E9-4D25-AC8F-5364EADFD0A7}" type="presOf" srcId="{078D9B1A-8935-4D48-993B-7CBB963FA274}" destId="{BCB81D81-EC06-4168-B470-050C0AD721CA}" srcOrd="0" destOrd="1" presId="urn:microsoft.com/office/officeart/2005/8/layout/vList5"/>
    <dgm:cxn modelId="{6B798568-7C70-4EB3-816F-56153EA5220D}" srcId="{E4121C05-0E89-4694-8EA4-2DCF0923228E}" destId="{237CDC9D-9C7C-4AE8-ABF5-E043439D1630}" srcOrd="2" destOrd="0" parTransId="{8606FFE7-ECA1-4157-94B2-49372324B3EE}" sibTransId="{5CE718B7-865D-45B7-9E7E-34D6FB3A5F0D}"/>
    <dgm:cxn modelId="{24C85AE6-D3B8-462F-A7AB-596F8CB0BEE3}" srcId="{184B784C-1A16-4CDE-9886-818D484960F8}" destId="{4E3B0AA1-E7B7-4EFD-AE90-F0F635B89EE5}" srcOrd="1" destOrd="0" parTransId="{E733C0FA-0AAA-4204-BEB7-E41C91F3A35B}" sibTransId="{51C24727-8C96-433A-84F2-7E8D24AC88D3}"/>
    <dgm:cxn modelId="{D5FFED2D-28A4-463A-BD2B-E75257EFFA51}" type="presOf" srcId="{E4121C05-0E89-4694-8EA4-2DCF0923228E}" destId="{4AED509F-4F0F-4224-8058-DDA1F81F7D2A}" srcOrd="0" destOrd="0" presId="urn:microsoft.com/office/officeart/2005/8/layout/vList5"/>
    <dgm:cxn modelId="{04451DA2-311D-40B4-9061-3AD883091133}" srcId="{EB0F8889-F6D8-41AC-9403-8F39B30A4325}" destId="{1A84F536-0C4A-4CA7-AF0B-4EF96879E52E}" srcOrd="0" destOrd="0" parTransId="{3E02F91A-5A5D-422A-804C-E9EB90D8A2E8}" sibTransId="{7CCB93CB-40C3-4422-B155-209202DA745B}"/>
    <dgm:cxn modelId="{8AB0A318-70F4-4F09-84F0-37D42D609E1C}" srcId="{EB0F8889-F6D8-41AC-9403-8F39B30A4325}" destId="{3FD968E3-6E33-42AA-81F9-186CBA681E1E}" srcOrd="2" destOrd="0" parTransId="{B85015D8-715A-40C5-A07F-F2E04D816B52}" sibTransId="{1655F9D3-43E7-4892-AB47-3653C0BA20F3}"/>
    <dgm:cxn modelId="{969425CF-D66A-46FB-9CF5-C3DB41723642}" srcId="{184B784C-1A16-4CDE-9886-818D484960F8}" destId="{E9B8621D-2BCD-4339-B905-19E488EACF49}" srcOrd="2" destOrd="0" parTransId="{55F56236-18A6-4D0B-8E7B-C9BE9844286E}" sibTransId="{AA00ED0D-3008-4B6B-B0F7-72B87BF7DAEB}"/>
    <dgm:cxn modelId="{21E0A5E6-4BD3-4D80-8C11-3D850FCF6DD4}" type="presOf" srcId="{E9B8621D-2BCD-4339-B905-19E488EACF49}" destId="{46806118-BD44-4E9E-80AF-C6247D359647}" srcOrd="0" destOrd="2" presId="urn:microsoft.com/office/officeart/2005/8/layout/vList5"/>
    <dgm:cxn modelId="{7AB1B07B-175F-4486-9F2C-BE8920795A34}" srcId="{237CDC9D-9C7C-4AE8-ABF5-E043439D1630}" destId="{6D4FDCC2-2941-4FF8-90FD-D1D656CF99B5}" srcOrd="2" destOrd="0" parTransId="{E49AA44C-A799-46C7-8492-C4FB590D94A5}" sibTransId="{63D05A28-3580-422E-93B3-A8F0879B108A}"/>
    <dgm:cxn modelId="{1B410593-6817-414D-BE11-EAEBC6E11BB8}" type="presOf" srcId="{6D4FDCC2-2941-4FF8-90FD-D1D656CF99B5}" destId="{D65DAE21-41DF-4D6B-B08E-20F9074300D4}" srcOrd="0" destOrd="2" presId="urn:microsoft.com/office/officeart/2005/8/layout/vList5"/>
    <dgm:cxn modelId="{3EFDBDDB-4663-4DC9-9751-2E0189C92B54}" type="presOf" srcId="{EB0F8889-F6D8-41AC-9403-8F39B30A4325}" destId="{133A801C-DE00-4749-8413-941E8805152A}" srcOrd="0" destOrd="0" presId="urn:microsoft.com/office/officeart/2005/8/layout/vList5"/>
    <dgm:cxn modelId="{6E000244-E819-4A3F-9A8F-7C30B90CAB8D}" srcId="{E4121C05-0E89-4694-8EA4-2DCF0923228E}" destId="{EB0F8889-F6D8-41AC-9403-8F39B30A4325}" srcOrd="1" destOrd="0" parTransId="{7D67DA27-D99A-4D7A-9A32-00150BD3D160}" sibTransId="{CB6DBB9A-5317-41B3-8D2B-547DA764F77B}"/>
    <dgm:cxn modelId="{0A650B9F-3190-4D87-9767-2DA9CD472326}" type="presOf" srcId="{4E3B0AA1-E7B7-4EFD-AE90-F0F635B89EE5}" destId="{46806118-BD44-4E9E-80AF-C6247D359647}" srcOrd="0" destOrd="1" presId="urn:microsoft.com/office/officeart/2005/8/layout/vList5"/>
    <dgm:cxn modelId="{B37340A8-BD9D-468A-909C-845F3AD6E2CE}" srcId="{237CDC9D-9C7C-4AE8-ABF5-E043439D1630}" destId="{D30C3D8A-7E7B-4A4E-A05F-9525C1DE444C}" srcOrd="1" destOrd="0" parTransId="{97F7D9A9-7937-47D8-BC31-959F392F2831}" sibTransId="{2078B43E-9100-44F2-B32D-C5BABFC4EC92}"/>
    <dgm:cxn modelId="{D56F8B24-E158-420D-8E7F-99FC2DD08688}" srcId="{E4121C05-0E89-4694-8EA4-2DCF0923228E}" destId="{184B784C-1A16-4CDE-9886-818D484960F8}" srcOrd="0" destOrd="0" parTransId="{5E40F7E1-E4B3-4993-821D-11A98573FA7A}" sibTransId="{F446E71A-F1A3-4941-9F55-EB026ECC68D5}"/>
    <dgm:cxn modelId="{00919ABA-8E32-4A05-8CAA-BF7A15E58FF7}" srcId="{184B784C-1A16-4CDE-9886-818D484960F8}" destId="{CFAF1D05-D594-426B-9475-DF8435D4A29F}" srcOrd="0" destOrd="0" parTransId="{CB5B4005-5F53-4D5C-B1DE-973FD5BB7382}" sibTransId="{014D03FA-3E00-488E-B24C-DAB515448200}"/>
    <dgm:cxn modelId="{5E5768C0-ED7C-4A59-A4F2-B49637699CC5}" type="presOf" srcId="{E3026637-19E3-4395-9E95-081A6B595E56}" destId="{D65DAE21-41DF-4D6B-B08E-20F9074300D4}" srcOrd="0" destOrd="0" presId="urn:microsoft.com/office/officeart/2005/8/layout/vList5"/>
    <dgm:cxn modelId="{E1426A28-F54C-4C1D-96A7-571263752BC1}" type="presParOf" srcId="{4AED509F-4F0F-4224-8058-DDA1F81F7D2A}" destId="{9EDC4245-C188-4721-9250-7465B38CF4D0}" srcOrd="0" destOrd="0" presId="urn:microsoft.com/office/officeart/2005/8/layout/vList5"/>
    <dgm:cxn modelId="{3969DBA5-D791-4C05-BAE1-A95F1FAD8983}" type="presParOf" srcId="{9EDC4245-C188-4721-9250-7465B38CF4D0}" destId="{B1AAC9EF-0694-4968-A1B4-D2B746E07871}" srcOrd="0" destOrd="0" presId="urn:microsoft.com/office/officeart/2005/8/layout/vList5"/>
    <dgm:cxn modelId="{04CBBC24-F95A-41EB-847F-6EA0D42163EB}" type="presParOf" srcId="{9EDC4245-C188-4721-9250-7465B38CF4D0}" destId="{46806118-BD44-4E9E-80AF-C6247D359647}" srcOrd="1" destOrd="0" presId="urn:microsoft.com/office/officeart/2005/8/layout/vList5"/>
    <dgm:cxn modelId="{87D88B61-6C71-4A07-A6FC-1B5B14F44C5B}" type="presParOf" srcId="{4AED509F-4F0F-4224-8058-DDA1F81F7D2A}" destId="{2FACC252-CB9E-4773-A911-E33524C935F4}" srcOrd="1" destOrd="0" presId="urn:microsoft.com/office/officeart/2005/8/layout/vList5"/>
    <dgm:cxn modelId="{5871D0AC-AD3D-4269-959F-9CCB4602671B}" type="presParOf" srcId="{4AED509F-4F0F-4224-8058-DDA1F81F7D2A}" destId="{8D35EA32-6CE2-4FCC-862C-81418428538A}" srcOrd="2" destOrd="0" presId="urn:microsoft.com/office/officeart/2005/8/layout/vList5"/>
    <dgm:cxn modelId="{700F9DE5-1CEB-4E37-A8BC-BC4FA6904CEC}" type="presParOf" srcId="{8D35EA32-6CE2-4FCC-862C-81418428538A}" destId="{133A801C-DE00-4749-8413-941E8805152A}" srcOrd="0" destOrd="0" presId="urn:microsoft.com/office/officeart/2005/8/layout/vList5"/>
    <dgm:cxn modelId="{A83CA71A-9E59-4D39-8D00-C31A6318AF41}" type="presParOf" srcId="{8D35EA32-6CE2-4FCC-862C-81418428538A}" destId="{BCB81D81-EC06-4168-B470-050C0AD721CA}" srcOrd="1" destOrd="0" presId="urn:microsoft.com/office/officeart/2005/8/layout/vList5"/>
    <dgm:cxn modelId="{CCABA48E-2F55-4266-AA19-3BDC4A164F86}" type="presParOf" srcId="{4AED509F-4F0F-4224-8058-DDA1F81F7D2A}" destId="{B20AA6F1-3AA9-4096-8EF7-CADA3F3C1B49}" srcOrd="3" destOrd="0" presId="urn:microsoft.com/office/officeart/2005/8/layout/vList5"/>
    <dgm:cxn modelId="{9CB71045-ED94-48DE-93A8-378239CA728C}" type="presParOf" srcId="{4AED509F-4F0F-4224-8058-DDA1F81F7D2A}" destId="{58E93CAD-4A94-4ED2-B530-34B9D9CF73F4}" srcOrd="4" destOrd="0" presId="urn:microsoft.com/office/officeart/2005/8/layout/vList5"/>
    <dgm:cxn modelId="{F2A5D0DA-2751-43E8-8E59-A9540C5E8747}" type="presParOf" srcId="{58E93CAD-4A94-4ED2-B530-34B9D9CF73F4}" destId="{0FF36FF5-3C94-403F-B794-6241EF3EF156}" srcOrd="0" destOrd="0" presId="urn:microsoft.com/office/officeart/2005/8/layout/vList5"/>
    <dgm:cxn modelId="{3BFBB85C-8A27-4E92-882D-F0AB1CAED5C0}" type="presParOf" srcId="{58E93CAD-4A94-4ED2-B530-34B9D9CF73F4}" destId="{D65DAE21-41DF-4D6B-B08E-20F9074300D4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6806118-BD44-4E9E-80AF-C6247D359647}">
      <dsp:nvSpPr>
        <dsp:cNvPr id="0" name=""/>
        <dsp:cNvSpPr/>
      </dsp:nvSpPr>
      <dsp:spPr>
        <a:xfrm rot="5400000">
          <a:off x="5481429" y="-3097060"/>
          <a:ext cx="1268822" cy="7462971"/>
        </a:xfrm>
        <a:prstGeom prst="round2SameRect">
          <a:avLst/>
        </a:prstGeom>
        <a:gradFill flip="none" rotWithShape="1">
          <a:gsLst>
            <a:gs pos="0">
              <a:schemeClr val="accent6">
                <a:lumMod val="5000"/>
                <a:lumOff val="95000"/>
              </a:schemeClr>
            </a:gs>
            <a:gs pos="74000">
              <a:schemeClr val="accent6">
                <a:lumMod val="45000"/>
                <a:lumOff val="55000"/>
              </a:schemeClr>
            </a:gs>
            <a:gs pos="83000">
              <a:schemeClr val="accent6">
                <a:lumMod val="45000"/>
                <a:lumOff val="55000"/>
              </a:schemeClr>
            </a:gs>
            <a:gs pos="100000">
              <a:schemeClr val="accent6">
                <a:lumMod val="30000"/>
                <a:lumOff val="70000"/>
              </a:schemeClr>
            </a:gs>
          </a:gsLst>
          <a:lin ang="2700000" scaled="1"/>
          <a:tileRect/>
        </a:gradFill>
        <a:ln w="6350" cap="flat" cmpd="sng" algn="ctr">
          <a:solidFill>
            <a:schemeClr val="accent6"/>
          </a:solidFill>
          <a:prstDash val="solid"/>
          <a:miter lim="800000"/>
        </a:ln>
        <a:effectLst/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just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600" kern="1200" dirty="0"/>
        </a:p>
        <a:p>
          <a:pPr marL="228600" lvl="1" indent="-228600" algn="just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b="1" kern="1200" dirty="0" smtClean="0">
              <a:effectLst/>
            </a:rPr>
            <a:t>Моделирование внутренней системы оценки качества образования в условиях внедрения региональной модели оценки качества образования с учетом специфики образовательной</a:t>
          </a:r>
          <a:endParaRPr lang="ru-RU" sz="2000" kern="1200" dirty="0">
            <a:effectLst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600" kern="1200" dirty="0"/>
        </a:p>
      </dsp:txBody>
      <dsp:txXfrm rot="-5400000">
        <a:off x="2384355" y="61953"/>
        <a:ext cx="7401032" cy="1144944"/>
      </dsp:txXfrm>
    </dsp:sp>
    <dsp:sp modelId="{B1AAC9EF-0694-4968-A1B4-D2B746E07871}">
      <dsp:nvSpPr>
        <dsp:cNvPr id="0" name=""/>
        <dsp:cNvSpPr/>
      </dsp:nvSpPr>
      <dsp:spPr>
        <a:xfrm>
          <a:off x="0" y="104838"/>
          <a:ext cx="2383655" cy="1059173"/>
        </a:xfrm>
        <a:prstGeom prst="roundRect">
          <a:avLst/>
        </a:prstGeom>
        <a:gradFill rotWithShape="1">
          <a:gsLst>
            <a:gs pos="0">
              <a:schemeClr val="accent6">
                <a:satMod val="103000"/>
                <a:lumMod val="102000"/>
                <a:tint val="94000"/>
              </a:schemeClr>
            </a:gs>
            <a:gs pos="50000">
              <a:schemeClr val="accent6">
                <a:satMod val="110000"/>
                <a:lumMod val="100000"/>
                <a:shade val="100000"/>
              </a:schemeClr>
            </a:gs>
            <a:gs pos="100000">
              <a:schemeClr val="accent6"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190500" dist="228600" dir="2700000" algn="ctr" rotWithShape="0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/>
        </a:sp3d>
      </dsp:spPr>
      <dsp:style>
        <a:lnRef idx="0">
          <a:schemeClr val="accent6"/>
        </a:lnRef>
        <a:fillRef idx="3">
          <a:schemeClr val="accent6"/>
        </a:fillRef>
        <a:effectRef idx="3">
          <a:schemeClr val="accent6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Проект</a:t>
          </a:r>
          <a:endParaRPr lang="ru-RU" sz="2000" b="1" kern="1200" cap="none" spc="0" dirty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</a:endParaRPr>
        </a:p>
      </dsp:txBody>
      <dsp:txXfrm>
        <a:off x="51705" y="156543"/>
        <a:ext cx="2280245" cy="955763"/>
      </dsp:txXfrm>
    </dsp:sp>
    <dsp:sp modelId="{BCB81D81-EC06-4168-B470-050C0AD721CA}">
      <dsp:nvSpPr>
        <dsp:cNvPr id="0" name=""/>
        <dsp:cNvSpPr/>
      </dsp:nvSpPr>
      <dsp:spPr>
        <a:xfrm rot="5400000">
          <a:off x="5528154" y="-1739761"/>
          <a:ext cx="1175371" cy="7462971"/>
        </a:xfrm>
        <a:prstGeom prst="round2SameRect">
          <a:avLst/>
        </a:prstGeom>
        <a:gradFill flip="none" rotWithShape="1">
          <a:gsLst>
            <a:gs pos="0">
              <a:schemeClr val="accent6">
                <a:lumMod val="5000"/>
                <a:lumOff val="95000"/>
              </a:schemeClr>
            </a:gs>
            <a:gs pos="74000">
              <a:schemeClr val="accent6">
                <a:lumMod val="45000"/>
                <a:lumOff val="55000"/>
              </a:schemeClr>
            </a:gs>
            <a:gs pos="83000">
              <a:schemeClr val="accent6">
                <a:lumMod val="45000"/>
                <a:lumOff val="55000"/>
              </a:schemeClr>
            </a:gs>
            <a:gs pos="100000">
              <a:schemeClr val="accent6">
                <a:lumMod val="30000"/>
                <a:lumOff val="70000"/>
              </a:schemeClr>
            </a:gs>
          </a:gsLst>
          <a:lin ang="2700000" scaled="1"/>
          <a:tileRect/>
        </a:gradFill>
        <a:ln w="6350" cap="flat" cmpd="sng" algn="ctr">
          <a:solidFill>
            <a:schemeClr val="accent6"/>
          </a:solidFill>
          <a:prstDash val="solid"/>
          <a:miter lim="800000"/>
        </a:ln>
        <a:effectLst/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just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600" b="1" i="0" kern="1200" dirty="0"/>
        </a:p>
        <a:p>
          <a:pPr marL="228600" lvl="1" indent="-228600" algn="just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b="1" i="0" kern="1200" dirty="0" smtClean="0">
              <a:effectLst/>
            </a:rPr>
            <a:t>Разработать систему оценивания качества дошкольного образования на институциональном уровне</a:t>
          </a:r>
          <a:endParaRPr lang="ru-RU" sz="2000" b="1" i="0" kern="1200" dirty="0">
            <a:effectLst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2000" b="1" i="0" kern="1200" dirty="0" smtClean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600" b="1" i="0" kern="1200" dirty="0"/>
        </a:p>
      </dsp:txBody>
      <dsp:txXfrm rot="-5400000">
        <a:off x="2384355" y="1461415"/>
        <a:ext cx="7405594" cy="1060617"/>
      </dsp:txXfrm>
    </dsp:sp>
    <dsp:sp modelId="{133A801C-DE00-4749-8413-941E8805152A}">
      <dsp:nvSpPr>
        <dsp:cNvPr id="0" name=""/>
        <dsp:cNvSpPr/>
      </dsp:nvSpPr>
      <dsp:spPr>
        <a:xfrm>
          <a:off x="0" y="1426890"/>
          <a:ext cx="2383655" cy="1129667"/>
        </a:xfrm>
        <a:prstGeom prst="roundRect">
          <a:avLst/>
        </a:prstGeom>
        <a:gradFill rotWithShape="1">
          <a:gsLst>
            <a:gs pos="0">
              <a:schemeClr val="accent6">
                <a:satMod val="103000"/>
                <a:lumMod val="102000"/>
                <a:tint val="94000"/>
              </a:schemeClr>
            </a:gs>
            <a:gs pos="50000">
              <a:schemeClr val="accent6">
                <a:satMod val="110000"/>
                <a:lumMod val="100000"/>
                <a:shade val="100000"/>
              </a:schemeClr>
            </a:gs>
            <a:gs pos="100000">
              <a:schemeClr val="accent6"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190500" dist="228600" dir="2700000" algn="ctr" rotWithShape="0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/>
        </a:sp3d>
      </dsp:spPr>
      <dsp:style>
        <a:lnRef idx="0">
          <a:schemeClr val="accent6"/>
        </a:lnRef>
        <a:fillRef idx="3">
          <a:schemeClr val="accent6"/>
        </a:fillRef>
        <a:effectRef idx="3">
          <a:schemeClr val="accent6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Цель проекта</a:t>
          </a:r>
          <a:endParaRPr lang="ru-RU" sz="2000" b="1" kern="1200" cap="none" spc="0" dirty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</a:endParaRPr>
        </a:p>
      </dsp:txBody>
      <dsp:txXfrm>
        <a:off x="55146" y="1482036"/>
        <a:ext cx="2273363" cy="1019375"/>
      </dsp:txXfrm>
    </dsp:sp>
    <dsp:sp modelId="{D65DAE21-41DF-4D6B-B08E-20F9074300D4}">
      <dsp:nvSpPr>
        <dsp:cNvPr id="0" name=""/>
        <dsp:cNvSpPr/>
      </dsp:nvSpPr>
      <dsp:spPr>
        <a:xfrm rot="5400000">
          <a:off x="4893689" y="335147"/>
          <a:ext cx="2444302" cy="7462971"/>
        </a:xfrm>
        <a:prstGeom prst="round2SameRect">
          <a:avLst/>
        </a:prstGeom>
        <a:gradFill flip="none" rotWithShape="1">
          <a:gsLst>
            <a:gs pos="0">
              <a:schemeClr val="accent6">
                <a:lumMod val="5000"/>
                <a:lumOff val="95000"/>
              </a:schemeClr>
            </a:gs>
            <a:gs pos="74000">
              <a:schemeClr val="accent6">
                <a:lumMod val="45000"/>
                <a:lumOff val="55000"/>
              </a:schemeClr>
            </a:gs>
            <a:gs pos="83000">
              <a:schemeClr val="accent6">
                <a:lumMod val="45000"/>
                <a:lumOff val="55000"/>
              </a:schemeClr>
            </a:gs>
            <a:gs pos="100000">
              <a:schemeClr val="accent6">
                <a:lumMod val="30000"/>
                <a:lumOff val="70000"/>
              </a:schemeClr>
            </a:gs>
          </a:gsLst>
          <a:lin ang="2700000" scaled="1"/>
          <a:tileRect/>
        </a:gradFill>
        <a:ln w="6350" cap="flat" cmpd="sng" algn="ctr">
          <a:solidFill>
            <a:schemeClr val="accent6"/>
          </a:solidFill>
          <a:prstDash val="solid"/>
          <a:miter lim="800000"/>
        </a:ln>
        <a:effectLst/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just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b="1" kern="1200" dirty="0" smtClean="0">
              <a:effectLst/>
            </a:rPr>
            <a:t>Описание форм и регламентов проведения оценочных процедур;</a:t>
          </a:r>
          <a:endParaRPr lang="ru-RU" sz="2000" b="1" kern="1200" dirty="0">
            <a:effectLst/>
          </a:endParaRPr>
        </a:p>
        <a:p>
          <a:pPr marL="228600" lvl="1" indent="-228600" algn="just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b="1" kern="1200" dirty="0" smtClean="0">
              <a:effectLst/>
            </a:rPr>
            <a:t>Формирование  базы оценочных средств для процедур оценки качества дошкольного образования на институциональном  уровне.      </a:t>
          </a:r>
          <a:endParaRPr lang="ru-RU" sz="2000" b="1" kern="1200" dirty="0">
            <a:effectLst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600" b="1" kern="1200" dirty="0"/>
        </a:p>
      </dsp:txBody>
      <dsp:txXfrm rot="-5400000">
        <a:off x="2384355" y="2963803"/>
        <a:ext cx="7343650" cy="2205660"/>
      </dsp:txXfrm>
    </dsp:sp>
    <dsp:sp modelId="{0FF36FF5-3C94-403F-B794-6241EF3EF156}">
      <dsp:nvSpPr>
        <dsp:cNvPr id="0" name=""/>
        <dsp:cNvSpPr/>
      </dsp:nvSpPr>
      <dsp:spPr>
        <a:xfrm>
          <a:off x="0" y="2714611"/>
          <a:ext cx="2383655" cy="2704041"/>
        </a:xfrm>
        <a:prstGeom prst="roundRect">
          <a:avLst/>
        </a:prstGeom>
        <a:gradFill rotWithShape="1">
          <a:gsLst>
            <a:gs pos="0">
              <a:schemeClr val="accent6">
                <a:satMod val="103000"/>
                <a:lumMod val="102000"/>
                <a:tint val="94000"/>
              </a:schemeClr>
            </a:gs>
            <a:gs pos="50000">
              <a:schemeClr val="accent6">
                <a:satMod val="110000"/>
                <a:lumMod val="100000"/>
                <a:shade val="100000"/>
              </a:schemeClr>
            </a:gs>
            <a:gs pos="100000">
              <a:schemeClr val="accent6"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190500" dist="228600" dir="2700000" algn="ctr" rotWithShape="0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/>
        </a:sp3d>
      </dsp:spPr>
      <dsp:style>
        <a:lnRef idx="0">
          <a:schemeClr val="accent6"/>
        </a:lnRef>
        <a:fillRef idx="3">
          <a:schemeClr val="accent6"/>
        </a:fillRef>
        <a:effectRef idx="3">
          <a:schemeClr val="accent6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Задачи проекта</a:t>
          </a:r>
          <a:endParaRPr lang="ru-RU" sz="2000" b="1" kern="1200" cap="none" spc="0" dirty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</a:endParaRPr>
        </a:p>
      </dsp:txBody>
      <dsp:txXfrm>
        <a:off x="116360" y="2830971"/>
        <a:ext cx="2150935" cy="247132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C56C85-33CE-4E21-A0DC-882EBAC64D71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9D02B7-D5AC-4204-9D8F-704B27B253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424891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316AD1-67BD-43D7-8D38-1CE3FCEA7065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C45469-BE13-4DB6-AFFD-DF51D5F56B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24245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C45469-BE13-4DB6-AFFD-DF51D5F56B95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78681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C45469-BE13-4DB6-AFFD-DF51D5F56B95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31663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C45469-BE13-4DB6-AFFD-DF51D5F56B95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10346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C45469-BE13-4DB6-AFFD-DF51D5F56B95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08778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AE8F2-8193-4F0E-94E7-30D00988677A}" type="datetime1">
              <a:rPr lang="ru-RU" smtClean="0"/>
              <a:t>04.04.2020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II МЕЖРЕГИОНАЛЬНАЯ НАУЧНО-ПРАКТИЧЕСКАЯ КОНФЕРЕНЦИЯ ЧЕЛЯБИНСК 2017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0685B-7336-4038-9600-7245EABA35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557001"/>
      </p:ext>
    </p:extLst>
  </p:cSld>
  <p:clrMapOvr>
    <a:masterClrMapping/>
  </p:clrMapOvr>
  <p:transition spd="slow">
    <p:cover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F0514-8CDB-46FE-93D1-B993F8073214}" type="datetime1">
              <a:rPr lang="ru-RU" smtClean="0"/>
              <a:t>04.04.2020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II МЕЖРЕГИОНАЛЬНАЯ НАУЧНО-ПРАКТИЧЕСКАЯ КОНФЕРЕНЦИЯ ЧЕЛЯБИНСК 2017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0685B-7336-4038-9600-7245EABA35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397924"/>
      </p:ext>
    </p:extLst>
  </p:cSld>
  <p:clrMapOvr>
    <a:masterClrMapping/>
  </p:clrMapOvr>
  <p:transition spd="slow">
    <p:cover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47176A-1DD8-4ABA-80BE-E17905633154}" type="datetime1">
              <a:rPr lang="ru-RU" smtClean="0"/>
              <a:t>04.04.2020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II МЕЖРЕГИОНАЛЬНАЯ НАУЧНО-ПРАКТИЧЕСКАЯ КОНФЕРЕНЦИЯ ЧЕЛЯБИНСК 2017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0685B-7336-4038-9600-7245EABA35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368457"/>
      </p:ext>
    </p:extLst>
  </p:cSld>
  <p:clrMapOvr>
    <a:masterClrMapping/>
  </p:clrMapOvr>
  <p:transition spd="slow">
    <p:cover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09AEC-9C07-43C6-83D8-A16C14AB6995}" type="datetime1">
              <a:rPr lang="ru-RU" smtClean="0"/>
              <a:t>04.04.2020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II МЕЖРЕГИОНАЛЬНАЯ НАУЧНО-ПРАКТИЧЕСКАЯ КОНФЕРЕНЦИЯ ЧЕЛЯБИНСК 2017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0685B-7336-4038-9600-7245EABA35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1911855"/>
      </p:ext>
    </p:extLst>
  </p:cSld>
  <p:clrMapOvr>
    <a:masterClrMapping/>
  </p:clrMapOvr>
  <p:transition spd="slow">
    <p:cover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78DFD-8EB5-4DEB-AC4F-4E0B4517D53C}" type="datetime1">
              <a:rPr lang="ru-RU" smtClean="0"/>
              <a:t>04.04.2020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II МЕЖРЕГИОНАЛЬНАЯ НАУЧНО-ПРАКТИЧЕСКАЯ КОНФЕРЕНЦИЯ ЧЕЛЯБИНСК 2017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0685B-7336-4038-9600-7245EABA35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0373121"/>
      </p:ext>
    </p:extLst>
  </p:cSld>
  <p:clrMapOvr>
    <a:masterClrMapping/>
  </p:clrMapOvr>
  <p:transition spd="slow">
    <p:cover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AD22A-E26A-486E-B099-DF74D20D0E5F}" type="datetime1">
              <a:rPr lang="ru-RU" smtClean="0"/>
              <a:t>04.04.2020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II МЕЖРЕГИОНАЛЬНАЯ НАУЧНО-ПРАКТИЧЕСКАЯ КОНФЕРЕНЦИЯ ЧЕЛЯБИНСК 2017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0685B-7336-4038-9600-7245EABA35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5774655"/>
      </p:ext>
    </p:extLst>
  </p:cSld>
  <p:clrMapOvr>
    <a:masterClrMapping/>
  </p:clrMapOvr>
  <p:transition spd="slow">
    <p:cover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F9EFE-6E63-46A3-B444-44A7E9463F3B}" type="datetime1">
              <a:rPr lang="ru-RU" smtClean="0"/>
              <a:t>04.04.2020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II МЕЖРЕГИОНАЛЬНАЯ НАУЧНО-ПРАКТИЧЕСКАЯ КОНФЕРЕНЦИЯ ЧЕЛЯБИНСК 2017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0685B-7336-4038-9600-7245EABA35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5706731"/>
      </p:ext>
    </p:extLst>
  </p:cSld>
  <p:clrMapOvr>
    <a:masterClrMapping/>
  </p:clrMapOvr>
  <p:transition spd="slow">
    <p:cover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3D172-4BE9-4501-BFD3-23F98A0AEE0A}" type="datetime1">
              <a:rPr lang="ru-RU" smtClean="0"/>
              <a:t>04.04.2020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II МЕЖРЕГИОНАЛЬНАЯ НАУЧНО-ПРАКТИЧЕСКАЯ КОНФЕРЕНЦИЯ ЧЕЛЯБИНСК 2017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0685B-7336-4038-9600-7245EABA35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6610247"/>
      </p:ext>
    </p:extLst>
  </p:cSld>
  <p:clrMapOvr>
    <a:masterClrMapping/>
  </p:clrMapOvr>
  <p:transition spd="slow">
    <p:cover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C30C3-D822-4A4F-BF92-14EFEC0AE16B}" type="datetime1">
              <a:rPr lang="ru-RU" smtClean="0"/>
              <a:t>04.04.2020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II МЕЖРЕГИОНАЛЬНАЯ НАУЧНО-ПРАКТИЧЕСКАЯ КОНФЕРЕНЦИЯ ЧЕЛЯБИНСК 2017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0685B-7336-4038-9600-7245EABA35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9413605"/>
      </p:ext>
    </p:extLst>
  </p:cSld>
  <p:clrMapOvr>
    <a:masterClrMapping/>
  </p:clrMapOvr>
  <p:transition spd="slow">
    <p:cover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0B1A3-9C2F-4001-9BD4-607B7D2E4D31}" type="datetime1">
              <a:rPr lang="ru-RU" smtClean="0"/>
              <a:t>04.04.2020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II МЕЖРЕГИОНАЛЬНАЯ НАУЧНО-ПРАКТИЧЕСКАЯ КОНФЕРЕНЦИЯ ЧЕЛЯБИНСК 2017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0685B-7336-4038-9600-7245EABA35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901064"/>
      </p:ext>
    </p:extLst>
  </p:cSld>
  <p:clrMapOvr>
    <a:masterClrMapping/>
  </p:clrMapOvr>
  <p:transition spd="slow">
    <p:cover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774B1-8A9B-459A-B202-0B1877B9048A}" type="datetime1">
              <a:rPr lang="ru-RU" smtClean="0"/>
              <a:t>04.04.2020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II МЕЖРЕГИОНАЛЬНАЯ НАУЧНО-ПРАКТИЧЕСКАЯ КОНФЕРЕНЦИЯ ЧЕЛЯБИНСК 2017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0685B-7336-4038-9600-7245EABA35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5607570"/>
      </p:ext>
    </p:extLst>
  </p:cSld>
  <p:clrMapOvr>
    <a:masterClrMapping/>
  </p:clrMapOvr>
  <p:transition spd="slow">
    <p:cover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7FE5B4-C26E-4633-AB7B-8854E2922FD1}" type="datetime1">
              <a:rPr lang="ru-RU" smtClean="0"/>
              <a:t>04.04.2020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ru-RU" smtClean="0"/>
              <a:t>II МЕЖРЕГИОНАЛЬНАЯ НАУЧНО-ПРАКТИЧЕСКАЯ КОНФЕРЕНЦИЯ ЧЕЛЯБИНСК 2017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80685B-7336-4038-9600-7245EABA35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12245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cover/>
  </p:transition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41922" y="2441543"/>
            <a:ext cx="10049783" cy="2780907"/>
          </a:xfrm>
        </p:spPr>
        <p:txBody>
          <a:bodyPr>
            <a:noAutofit/>
          </a:bodyPr>
          <a:lstStyle/>
          <a:p>
            <a:r>
              <a:rPr lang="en-US" sz="2400" b="1" dirty="0" smtClean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III </a:t>
            </a:r>
            <a:r>
              <a:rPr lang="ru-RU" sz="2400" b="1" dirty="0" smtClean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МЕЖРЕГИОНАЛЬНАЯ НАУЧНО-ПРАКТИЧЕСКАЯ КОНФЕРЕНЦИЯ</a:t>
            </a:r>
            <a:r>
              <a:rPr lang="ru-RU" sz="2800" b="1" dirty="0" smtClean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/>
            </a:r>
            <a:br>
              <a:rPr lang="ru-RU" sz="2800" b="1" dirty="0" smtClean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en-US" sz="2800" b="1" dirty="0" smtClean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/>
            </a:r>
            <a:br>
              <a:rPr lang="en-US" sz="2800" b="1" dirty="0" smtClean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ru-RU" sz="2800" b="1" dirty="0" smtClean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«</a:t>
            </a:r>
            <a:r>
              <a:rPr lang="ru-RU" sz="2800" b="1" dirty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Проблемы и перспективы </a:t>
            </a:r>
            <a:r>
              <a:rPr lang="ru-RU" sz="2800" b="1" dirty="0" smtClean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развития</a:t>
            </a:r>
            <a:br>
              <a:rPr lang="ru-RU" sz="2800" b="1" dirty="0" smtClean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ru-RU" sz="2800" b="1" dirty="0" smtClean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систем </a:t>
            </a:r>
            <a:r>
              <a:rPr lang="ru-RU" sz="2800" b="1" dirty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оценки качества </a:t>
            </a:r>
            <a:r>
              <a:rPr lang="ru-RU" sz="2800" b="1" dirty="0" smtClean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образования.</a:t>
            </a:r>
            <a:br>
              <a:rPr lang="ru-RU" sz="2800" b="1" dirty="0" smtClean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ru-RU" sz="2800" b="1" dirty="0" smtClean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Аспекты </a:t>
            </a:r>
            <a:r>
              <a:rPr lang="ru-RU" sz="2800" b="1" dirty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результативности региональной </a:t>
            </a:r>
            <a:r>
              <a:rPr lang="ru-RU" sz="2800" b="1" dirty="0" smtClean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политики</a:t>
            </a:r>
            <a:br>
              <a:rPr lang="ru-RU" sz="2800" b="1" dirty="0" smtClean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ru-RU" sz="2800" b="1" dirty="0" smtClean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в </a:t>
            </a:r>
            <a:r>
              <a:rPr lang="ru-RU" sz="2800" b="1" dirty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сфере оценки качества образования» </a:t>
            </a:r>
            <a:r>
              <a:rPr lang="ru-RU" sz="2400" b="1" dirty="0" smtClean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ru-RU" sz="2400" dirty="0" smtClean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/>
            </a:r>
            <a:br>
              <a:rPr lang="ru-RU" sz="2400" dirty="0" smtClean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endParaRPr lang="ru-RU" sz="2400" dirty="0">
              <a:ln w="0"/>
              <a:solidFill>
                <a:srgbClr val="C0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682034" y="5684362"/>
            <a:ext cx="2048758" cy="829559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sz="20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ЧЕЛЯБИНСК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sz="20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201</a:t>
            </a:r>
            <a:r>
              <a:rPr lang="en-US" sz="20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  <a:endParaRPr lang="ru-RU" sz="2000" b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2375554" y="285895"/>
            <a:ext cx="9040306" cy="142035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25000"/>
              </a:lnSpc>
            </a:pPr>
            <a:r>
              <a:rPr lang="ru-RU" sz="18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 ГОСУДАРСТВЕННОЕ БЮДЖЕТНОЕ УЧРЕЖДЕНИЕ</a:t>
            </a:r>
            <a:br>
              <a:rPr lang="ru-RU" sz="18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ru-RU" sz="18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ДОПОЛНИТЕЛЬНОГО ПРОФЕССИОНАЛЬНОГО ОБРАЗОВАНИЯ</a:t>
            </a:r>
            <a:br>
              <a:rPr lang="ru-RU" sz="18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ru-RU" sz="18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«РЕГИОНАЛЬНЫЙ ЦЕНТР ОЦЕНКИ КАЧЕСТВА</a:t>
            </a:r>
            <a:br>
              <a:rPr lang="ru-RU" sz="18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ru-RU" sz="18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И ИНФОРМАТИЗАЦИИ ОБРАЗОВАНИЯ»</a:t>
            </a:r>
            <a:endParaRPr lang="ru-RU" sz="1800" b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17433681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98482" y="2047186"/>
            <a:ext cx="9935854" cy="2553094"/>
          </a:xfrm>
        </p:spPr>
        <p:txBody>
          <a:bodyPr>
            <a:noAutofit/>
          </a:bodyPr>
          <a:lstStyle/>
          <a:p>
            <a:r>
              <a:rPr lang="en-US" sz="2400" b="1" dirty="0" smtClean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III </a:t>
            </a:r>
            <a:r>
              <a:rPr lang="ru-RU" sz="2400" b="1" dirty="0" smtClean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МЕЖРЕГИОНАЛЬНАЯ НАУЧНО-ПРАКТИЧЕСКАЯ КОНФЕРЕНЦИЯ</a:t>
            </a:r>
            <a:r>
              <a:rPr lang="ru-RU" sz="2800" b="1" dirty="0" smtClean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/>
            </a:r>
            <a:br>
              <a:rPr lang="ru-RU" sz="2800" b="1" dirty="0" smtClean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ru-RU" sz="2400" b="1" dirty="0" smtClean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ru-RU" sz="2400" dirty="0" smtClean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/>
            </a:r>
            <a:br>
              <a:rPr lang="ru-RU" sz="2400" dirty="0" smtClean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ru-RU" sz="2400" dirty="0" smtClean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ПРОБЛЕМЫ И ПЕРСПЕКТИВЫ РАЗВИТИЯ</a:t>
            </a:r>
            <a:br>
              <a:rPr lang="ru-RU" sz="2400" dirty="0" smtClean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ru-RU" sz="2400" dirty="0" smtClean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СИСТЕМ ОЦЕНКИ КАЧЕСТВА ОБРАЗОВАНИЯ.</a:t>
            </a:r>
            <a:br>
              <a:rPr lang="ru-RU" sz="2400" dirty="0" smtClean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ru-RU" sz="2400" dirty="0" smtClean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АСПЕКТЫ РЕЗУЛЬТАТИВНОСТИ РЕГИОНАЛЬНОЙ ПОЛИТИКИ В СФЕРЕ ОЦЕНКИ КАЧЕСТВА ОБРАЗОВАНИЯ</a:t>
            </a:r>
            <a:endParaRPr lang="ru-RU" sz="2400" dirty="0">
              <a:ln w="0"/>
              <a:solidFill>
                <a:srgbClr val="C0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29168" y="5901179"/>
            <a:ext cx="2048758" cy="829559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sz="20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ЧЕЛЯБИНСК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sz="20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2018</a:t>
            </a:r>
            <a:endParaRPr lang="ru-RU" sz="2000" b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2375554" y="285895"/>
            <a:ext cx="9040306" cy="142035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25000"/>
              </a:lnSpc>
            </a:pPr>
            <a:r>
              <a:rPr lang="ru-RU" sz="18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 ГОСУДАРСТВЕННОЕ БЮДЖЕТНОЕ УЧРЕЖДЕНИЕ</a:t>
            </a:r>
            <a:br>
              <a:rPr lang="ru-RU" sz="18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ru-RU" sz="18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ДОПОЛНИТЕЛЬНОГО ПРОФЕССИОНАЛЬНОГО ОБРАЗОВАНИЯ</a:t>
            </a:r>
            <a:br>
              <a:rPr lang="ru-RU" sz="18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ru-RU" sz="18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«РЕГИОНАЛЬНЫЙ ЦЕНТР ОЦЕНКИ КАЧЕСТВА</a:t>
            </a:r>
            <a:br>
              <a:rPr lang="ru-RU" sz="18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ru-RU" sz="18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И ИНФОРМАТИЗАЦИИ ОБРАЗОВАНИЯ»</a:t>
            </a:r>
            <a:endParaRPr lang="ru-RU" sz="1800" b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12126839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729230" y="780646"/>
            <a:ext cx="6323526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СЕССИЯ ОПОРНЫХ ПЛОЩАДОК</a:t>
            </a:r>
          </a:p>
          <a:p>
            <a:pPr algn="ctr"/>
            <a:r>
              <a:rPr lang="ru-RU" sz="3200" b="1" dirty="0" smtClean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ГБУ ДПО РЦОКИО</a:t>
            </a:r>
            <a:endParaRPr lang="ru-RU" sz="3200" b="1" cap="none" spc="0" dirty="0">
              <a:ln w="0"/>
              <a:solidFill>
                <a:srgbClr val="C0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1989056" y="143558"/>
            <a:ext cx="10202944" cy="1091941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6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III </a:t>
            </a:r>
            <a:r>
              <a:rPr lang="ru-RU" sz="16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МЕЖРЕГИОНАЛЬНАЯ НАУЧНО-ПРАКТИЧЕСКАЯ КОНФЕРЕНЦИЯ</a:t>
            </a:r>
            <a:br>
              <a:rPr lang="ru-RU" sz="16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ru-RU" sz="16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ПРОБЛЕМЫ И ПЕРСПЕКТИВЫ РАЗВИТИЯ СИСТЕМ ОЦЕНКИ КАЧЕСТВА ОБРАЗОВАНИЯ.</a:t>
            </a:r>
            <a:br>
              <a:rPr lang="ru-RU" sz="16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ru-RU" sz="16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АСПЕКТЫ РЕЗУЛЬТАТИВНОСТИ РЕГИОНАЛЬНОЙ ПОЛИТИКИ В СФЕРЕ ОЦЕНКИ КАЧЕСТВА ОБРАЗОВАНИЯ</a:t>
            </a:r>
          </a:p>
          <a:p>
            <a:pPr algn="ctr"/>
            <a:endParaRPr lang="ru-RU" sz="16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4066880" y="6214947"/>
            <a:ext cx="5133681" cy="643053"/>
          </a:xfrm>
        </p:spPr>
        <p:txBody>
          <a:bodyPr/>
          <a:lstStyle/>
          <a:p>
            <a:r>
              <a:rPr lang="ru-RU" dirty="0" smtClean="0"/>
              <a:t>II</a:t>
            </a:r>
            <a:r>
              <a:rPr lang="en-US" dirty="0" smtClean="0"/>
              <a:t>I</a:t>
            </a:r>
            <a:r>
              <a:rPr lang="ru-RU" dirty="0" smtClean="0"/>
              <a:t> МЕЖРЕГИОНАЛЬНАЯ НАУЧНО-ПРАКТИЧЕСКАЯ КОНФЕРЕНЦИЯ</a:t>
            </a:r>
          </a:p>
          <a:p>
            <a:r>
              <a:rPr lang="ru-RU" dirty="0" smtClean="0"/>
              <a:t>ЧЕЛЯБИНСК 201</a:t>
            </a:r>
            <a:r>
              <a:rPr lang="en-US" dirty="0" smtClean="0"/>
              <a:t>8</a:t>
            </a:r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2275367" y="1775637"/>
            <a:ext cx="9667783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/>
              <a:t>Проект </a:t>
            </a:r>
            <a:r>
              <a:rPr lang="ru-RU" sz="1600" b="1" u="sng" dirty="0"/>
              <a:t>«Моделирование внутренней системы оценки качества образования в условиях внедрения региональной модели оценки качества образования с учетом специфики образовательной организации»</a:t>
            </a:r>
          </a:p>
          <a:p>
            <a:pPr algn="just"/>
            <a:r>
              <a:rPr lang="ru-RU" b="1" dirty="0" smtClean="0"/>
              <a:t>Образовательная организация  </a:t>
            </a:r>
            <a:r>
              <a:rPr lang="ru-RU" sz="1600" b="1" u="sng" dirty="0" smtClean="0"/>
              <a:t>МКДОУ «Детский сад № 30»</a:t>
            </a:r>
            <a:endParaRPr lang="ru-RU" sz="1600" u="sng" dirty="0"/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5952101"/>
              </p:ext>
            </p:extLst>
          </p:nvPr>
        </p:nvGraphicFramePr>
        <p:xfrm>
          <a:off x="2124140" y="3084433"/>
          <a:ext cx="9819010" cy="344424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4909505"/>
                <a:gridCol w="4909505"/>
              </a:tblGrid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cap="none" spc="0" dirty="0" smtClean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Участники проекта от </a:t>
                      </a:r>
                      <a:r>
                        <a:rPr lang="ru-RU" sz="1400" b="1" u="none" cap="none" spc="0" dirty="0" smtClean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МКДОУ  «Детский сад</a:t>
                      </a:r>
                      <a:r>
                        <a:rPr lang="ru-RU" sz="1400" b="1" u="none" cap="none" spc="0" baseline="0" dirty="0" smtClean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 </a:t>
                      </a:r>
                      <a:r>
                        <a:rPr lang="ru-RU" sz="1400" b="1" u="none" cap="none" spc="0" dirty="0" smtClean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№30»</a:t>
                      </a:r>
                      <a:r>
                        <a:rPr lang="ru-RU" sz="1400" b="1" u="sng" dirty="0" smtClean="0"/>
                        <a:t> </a:t>
                      </a:r>
                      <a:r>
                        <a:rPr lang="ru-RU" sz="1400" b="1" u="none" dirty="0" err="1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Коркинский</a:t>
                      </a:r>
                      <a:r>
                        <a:rPr lang="ru-RU" sz="1400" b="1" u="none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муниципальный район</a:t>
                      </a:r>
                      <a:endParaRPr lang="ru-RU" sz="1400" u="none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pPr algn="ctr"/>
                      <a:endParaRPr lang="ru-RU" sz="1400" b="1" u="none" cap="none" spc="0" dirty="0" smtClean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</a:endParaRP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cap="none" spc="0" dirty="0" smtClean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Участники проекта от ГБУ ДПО РЦОКИО</a:t>
                      </a:r>
                      <a:endParaRPr lang="ru-RU" sz="1400" b="1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</a:endParaRPr>
                    </a:p>
                  </a:txBody>
                  <a:tcPr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ru-RU" sz="1400" u="none" cap="none" spc="0" baseline="0" dirty="0" smtClean="0">
                        <a:ln w="0"/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</a:endParaRPr>
                    </a:p>
                    <a:p>
                      <a:r>
                        <a:rPr lang="ru-RU" sz="1400" u="none" cap="none" spc="0" baseline="0" dirty="0" smtClean="0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Романченко Ирина Александровна, заведующий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cap="none" spc="0" dirty="0" smtClean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Ильина Диана Сергеевна, начальник отдела обеспечения оценки качества образовательных программ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u="none" cap="none" spc="0" dirty="0" smtClean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Кожевникова Татьяна Васильевна, зам. зав. по УВР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cap="none" spc="0" dirty="0" smtClean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Кузнецова Людмила Евгеньевна, начальник лаборатории отдела обеспечения оценки качества образовательных программ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u="none" cap="none" spc="0" baseline="0" dirty="0" smtClean="0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 </a:t>
                      </a:r>
                    </a:p>
                    <a:p>
                      <a:r>
                        <a:rPr lang="ru-RU" sz="1400" u="none" cap="none" spc="0" baseline="0" dirty="0" smtClean="0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Фролова Ирина Владимировна, старший воспитатель</a:t>
                      </a:r>
                      <a:endParaRPr lang="ru-RU" sz="1400" b="0" u="none" cap="none" spc="0" dirty="0" smtClean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cap="none" spc="0" dirty="0" err="1" smtClean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Авдашкин</a:t>
                      </a:r>
                      <a:r>
                        <a:rPr lang="ru-RU" sz="1400" b="0" cap="none" spc="0" dirty="0" smtClean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 Андрей Александрович,</a:t>
                      </a:r>
                      <a:r>
                        <a:rPr lang="ru-RU" sz="1400" b="0" cap="none" spc="0" baseline="0" dirty="0" smtClean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 методист </a:t>
                      </a:r>
                      <a:r>
                        <a:rPr lang="ru-RU" sz="1400" b="0" cap="none" spc="0" dirty="0" smtClean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лаборатории отдела обеспечения оценки качества образовательных программ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sz="1400" u="none" cap="none" spc="0" baseline="0" dirty="0" smtClean="0">
                        <a:ln w="0"/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</a:endParaRPr>
                    </a:p>
                    <a:p>
                      <a:r>
                        <a:rPr lang="ru-RU" sz="1400" u="none" cap="none" spc="0" baseline="0" dirty="0" smtClean="0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Усова Евгения Сергеевна, педагог-психолог</a:t>
                      </a:r>
                      <a:endParaRPr lang="ru-RU" sz="1400" b="0" u="none" cap="none" spc="0" dirty="0" smtClean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cap="none" spc="0" dirty="0" smtClean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Павлова Наталья Алексеевна, </a:t>
                      </a:r>
                      <a:r>
                        <a:rPr lang="ru-RU" sz="1400" b="0" cap="none" spc="0" baseline="0" dirty="0" smtClean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методист </a:t>
                      </a:r>
                      <a:r>
                        <a:rPr lang="ru-RU" sz="1400" b="0" cap="none" spc="0" dirty="0" smtClean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лаборатории отдела обеспечения оценки качества образовательных программ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90314710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539253" y="1220520"/>
            <a:ext cx="8628067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СЕССИЯ ОПОРНЫХ ПЛОЩАДОК</a:t>
            </a:r>
          </a:p>
          <a:p>
            <a:pPr algn="ctr"/>
            <a:r>
              <a:rPr lang="ru-RU" sz="4400" b="1" dirty="0" smtClean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ГБУ ДПО РЦОКИО</a:t>
            </a:r>
            <a:endParaRPr lang="ru-RU" sz="4400" b="1" cap="none" spc="0" dirty="0">
              <a:ln w="0"/>
              <a:solidFill>
                <a:srgbClr val="C0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2284427" y="284372"/>
            <a:ext cx="9907573" cy="1091941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II </a:t>
            </a:r>
            <a:r>
              <a:rPr lang="ru-RU" sz="18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МЕЖРЕГИОНАЛЬНАЯ НАУЧНО-ПРАКТИЧЕСКАЯ КОНФЕРЕНЦИЯ</a:t>
            </a:r>
            <a:br>
              <a:rPr lang="ru-RU" sz="18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ru-RU" sz="18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ПРОБЛЕМЫ И ПЕРСПЕКТИВЫ РАЗВИТИЯ СИСТЕМ ОЦЕНКИ КАЧЕСТВА ОБРАЗОВАНИЯ.</a:t>
            </a:r>
            <a:br>
              <a:rPr lang="ru-RU" sz="18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ru-RU" sz="1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АСПЕКТЫ РЕЗУЛЬТАТИВНОСТИ РЕГИОНАЛЬНОЙ ПОЛИТИКИ В СФЕРЕ ОЦЕНКИ КАЧЕСТВА ОБРАЗОВАНИЯ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067613" y="3171379"/>
            <a:ext cx="9935851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ea typeface="Calibri" panose="020F0502020204030204" pitchFamily="34" charset="0"/>
              </a:rPr>
              <a:t>ПРОЕКТ </a:t>
            </a:r>
            <a:r>
              <a:rPr lang="ru-RU" sz="24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</a:t>
            </a:r>
            <a:r>
              <a:rPr lang="ru-RU" sz="24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Моделирование внутренней системы оценки качества образования в условиях внедрения региональной модели оценки качества образования с учетом специфики </a:t>
            </a:r>
            <a:r>
              <a:rPr lang="ru-RU" sz="24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образовательной»</a:t>
            </a:r>
          </a:p>
          <a:p>
            <a:pPr algn="ctr"/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МКДОУ 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«Детский сад № 30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»,</a:t>
            </a:r>
            <a:r>
              <a:rPr lang="ru-RU" sz="2400" i="1" dirty="0">
                <a:ln w="0"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2400" i="1" dirty="0" smtClean="0">
              <a:ln w="0"/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/>
            <a:r>
              <a:rPr lang="ru-RU" sz="2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ea typeface="Calibri" panose="020F0502020204030204" pitchFamily="34" charset="0"/>
              </a:rPr>
              <a:t>опорной площадки ГБУ ДПО РЦОКИО,</a:t>
            </a:r>
            <a:r>
              <a:rPr lang="ru-RU" sz="24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ea typeface="Calibri" panose="020F0502020204030204" pitchFamily="34" charset="0"/>
              </a:rPr>
              <a:t> </a:t>
            </a:r>
            <a:r>
              <a:rPr lang="ru-RU" sz="2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отдела обеспечения оценки качества образовательных программ ГБУ ДПО РЦОКИО — </a:t>
            </a:r>
            <a:r>
              <a:rPr lang="ru-RU" sz="2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ea typeface="Calibri" panose="020F0502020204030204" pitchFamily="34" charset="0"/>
              </a:rPr>
              <a:t>у</a:t>
            </a:r>
            <a:r>
              <a:rPr lang="ru-RU" sz="2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частника </a:t>
            </a:r>
            <a:r>
              <a:rPr lang="ru-RU" sz="2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представляемого </a:t>
            </a:r>
            <a:r>
              <a:rPr lang="ru-RU" sz="2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проекта</a:t>
            </a:r>
            <a:r>
              <a:rPr lang="ru-RU" sz="2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ea typeface="Calibri" panose="020F0502020204030204" pitchFamily="34" charset="0"/>
              </a:rPr>
              <a:t> </a:t>
            </a:r>
            <a:endParaRPr lang="ru-RU" sz="24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4066880" y="6214947"/>
            <a:ext cx="5133681" cy="643053"/>
          </a:xfrm>
        </p:spPr>
        <p:txBody>
          <a:bodyPr/>
          <a:lstStyle/>
          <a:p>
            <a:r>
              <a:rPr lang="ru-RU" dirty="0" smtClean="0"/>
              <a:t>II</a:t>
            </a:r>
            <a:r>
              <a:rPr lang="en-US" dirty="0" smtClean="0"/>
              <a:t>I</a:t>
            </a:r>
            <a:r>
              <a:rPr lang="ru-RU" dirty="0" smtClean="0"/>
              <a:t> МЕЖРЕГИОНАЛЬНАЯ НАУЧНО-ПРАКТИЧЕСКАЯ КОНФЕРЕНЦИЯ</a:t>
            </a:r>
          </a:p>
          <a:p>
            <a:r>
              <a:rPr lang="ru-RU" dirty="0" smtClean="0"/>
              <a:t>ЧЕЛЯБИНСК 201</a:t>
            </a:r>
            <a:r>
              <a:rPr lang="en-US" dirty="0" smtClean="0"/>
              <a:t>8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89481868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996230" y="344653"/>
            <a:ext cx="988379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СЕССИЯ ОПОРНЫХ ПЛОЩАДОК </a:t>
            </a:r>
            <a:r>
              <a:rPr lang="ru-RU" sz="3200" b="1" dirty="0" smtClean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ГБУ ДПО РЦОКИО</a:t>
            </a:r>
            <a:endParaRPr lang="ru-RU" sz="3200" b="1" cap="none" spc="0" dirty="0">
              <a:ln w="0"/>
              <a:solidFill>
                <a:srgbClr val="C0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4066880" y="6214947"/>
            <a:ext cx="4954572" cy="643053"/>
          </a:xfrm>
        </p:spPr>
        <p:txBody>
          <a:bodyPr/>
          <a:lstStyle/>
          <a:p>
            <a:r>
              <a:rPr lang="ru-RU" dirty="0" smtClean="0"/>
              <a:t>II</a:t>
            </a:r>
            <a:r>
              <a:rPr lang="en-US" dirty="0" smtClean="0"/>
              <a:t>I </a:t>
            </a:r>
            <a:r>
              <a:rPr lang="ru-RU" dirty="0" smtClean="0"/>
              <a:t>МЕЖРЕГИОНАЛЬНАЯ НАУЧНО-ПРАКТИЧЕСКАЯ КОНФЕРЕНЦИЯ</a:t>
            </a:r>
          </a:p>
          <a:p>
            <a:r>
              <a:rPr lang="ru-RU" dirty="0" smtClean="0"/>
              <a:t>ЧЕЛЯБИНСК 2018</a:t>
            </a:r>
            <a:endParaRPr lang="ru-RU" dirty="0"/>
          </a:p>
        </p:txBody>
      </p:sp>
      <p:graphicFrame>
        <p:nvGraphicFramePr>
          <p:cNvPr id="8" name="Схема 7"/>
          <p:cNvGraphicFramePr/>
          <p:nvPr>
            <p:extLst>
              <p:ext uri="{D42A27DB-BD31-4B8C-83A1-F6EECF244321}">
                <p14:modId xmlns:p14="http://schemas.microsoft.com/office/powerpoint/2010/main" val="3532706436"/>
              </p:ext>
            </p:extLst>
          </p:nvPr>
        </p:nvGraphicFramePr>
        <p:xfrm>
          <a:off x="2014114" y="929428"/>
          <a:ext cx="9848025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9" name="Рисунок 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952" y="4242062"/>
            <a:ext cx="1753006" cy="18101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701878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222204" y="1286462"/>
            <a:ext cx="9255563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</a:rPr>
              <a:t>Ожидаемый результат: </a:t>
            </a:r>
          </a:p>
          <a:p>
            <a:pPr algn="just"/>
            <a:endParaRPr lang="ru-RU" sz="2800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Calibri" panose="020F0502020204030204" pitchFamily="34" charset="0"/>
            </a:endParaRP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Подготовка </a:t>
            </a:r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материалов  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 публикации в сборнике по результатам реализации проекта; 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endParaRPr lang="ru-RU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ru-RU" sz="2800" dirty="0" smtClean="0">
                <a:ln w="0"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Calibri" panose="020F0502020204030204" pitchFamily="34" charset="0"/>
              </a:rPr>
              <a:t>Подготовка отчета по реализации проекта;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endParaRPr lang="ru-RU" sz="2800" dirty="0" smtClean="0">
              <a:ln w="0"/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Calibri" panose="020F0502020204030204" pitchFamily="34" charset="0"/>
            </a:endParaRP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ru-RU" sz="2800" dirty="0" smtClean="0">
                <a:ln w="0"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Calibri" panose="020F0502020204030204" pitchFamily="34" charset="0"/>
              </a:rPr>
              <a:t>Участие в конференции.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endParaRPr lang="ru-RU" sz="2800" dirty="0" smtClean="0">
              <a:ln w="0"/>
              <a:effectLst>
                <a:outerShdw blurRad="38100" dist="38100" dir="2700000" algn="tl" rotWithShape="0">
                  <a:srgbClr val="000000">
                    <a:alpha val="43137"/>
                  </a:srgbClr>
                </a:outerShdw>
              </a:effectLst>
              <a:latin typeface="+mj-lt"/>
              <a:ea typeface="Calibri" panose="020F0502020204030204" pitchFamily="34" charset="0"/>
            </a:endParaRPr>
          </a:p>
          <a:p>
            <a:endParaRPr lang="ru-RU" sz="2800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Calibri" panose="020F0502020204030204" pitchFamily="34" charset="0"/>
            </a:endParaRPr>
          </a:p>
          <a:p>
            <a:endParaRPr lang="ru-RU" sz="28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Calibri" panose="020F0502020204030204" pitchFamily="34" charset="0"/>
            </a:endParaRPr>
          </a:p>
          <a:p>
            <a:endParaRPr lang="ru-RU" sz="2800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Calibri" panose="020F050202020403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996230" y="344653"/>
            <a:ext cx="988379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СЕССИЯ ОПОРНЫХ ПЛОЩАДОК </a:t>
            </a:r>
            <a:r>
              <a:rPr lang="ru-RU" sz="3200" b="1" dirty="0" smtClean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ГБУ ДПО РЦОКИО</a:t>
            </a:r>
            <a:endParaRPr lang="ru-RU" sz="3200" b="1" cap="none" spc="0" dirty="0">
              <a:ln w="0"/>
              <a:solidFill>
                <a:srgbClr val="C0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8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4066880" y="6214947"/>
            <a:ext cx="5416485" cy="643053"/>
          </a:xfrm>
        </p:spPr>
        <p:txBody>
          <a:bodyPr/>
          <a:lstStyle/>
          <a:p>
            <a:r>
              <a:rPr lang="ru-RU" dirty="0" smtClean="0"/>
              <a:t>II</a:t>
            </a:r>
            <a:r>
              <a:rPr lang="en-US" dirty="0" smtClean="0"/>
              <a:t>I</a:t>
            </a:r>
            <a:r>
              <a:rPr lang="ru-RU" dirty="0" smtClean="0"/>
              <a:t> МЕЖРЕГИОНАЛЬНАЯ НАУЧНО-ПРАКТИЧЕСКАЯ КОНФЕРЕНЦИЯ ЧЕЛЯБИНСК 201</a:t>
            </a:r>
            <a:r>
              <a:rPr lang="en-US" dirty="0"/>
              <a:t>8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952" y="4242062"/>
            <a:ext cx="1753006" cy="181011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299789002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139672" y="929428"/>
            <a:ext cx="9708718" cy="73677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Мероприятия, </a:t>
            </a:r>
            <a:r>
              <a:rPr lang="ru-RU" sz="2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организованные и </a:t>
            </a:r>
            <a:r>
              <a:rPr lang="ru-RU" sz="2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проведённые </a:t>
            </a:r>
            <a:r>
              <a:rPr lang="ru-RU" sz="2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в рамках </a:t>
            </a:r>
            <a:r>
              <a:rPr lang="ru-RU" sz="2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проекта (что сделано в соответствии с задачами) на уровне ОО и/или на муниципальном уровне:</a:t>
            </a:r>
          </a:p>
          <a:p>
            <a:pPr marL="457200" lvl="0" indent="-457200" algn="just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ru-RU" sz="19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Сформирована база оценочных средств для проведения оценки качества дошкольного образования на институциональном  </a:t>
            </a:r>
            <a:r>
              <a:rPr lang="ru-RU" sz="19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уровне (</a:t>
            </a:r>
            <a:r>
              <a:rPr lang="ru-RU" sz="19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апрель 2018г</a:t>
            </a:r>
            <a:r>
              <a:rPr lang="ru-RU" sz="19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.);</a:t>
            </a:r>
          </a:p>
          <a:p>
            <a:pPr marL="457200" lvl="0" indent="-457200" algn="just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ru-RU" sz="19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Составлен план мероприятий по реализации годовой задачи «Моделирование </a:t>
            </a:r>
            <a:r>
              <a:rPr lang="ru-RU" sz="19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внутренней системы оценки качества образования в условиях внедрения региональной модели оценки качества образования с учетом специфики </a:t>
            </a:r>
            <a:r>
              <a:rPr lang="ru-RU" sz="19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образовательной (</a:t>
            </a:r>
            <a:r>
              <a:rPr lang="ru-RU" sz="19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2018-2019</a:t>
            </a:r>
            <a:r>
              <a:rPr lang="ru-RU" sz="19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);</a:t>
            </a:r>
          </a:p>
          <a:p>
            <a:pPr marL="457200" indent="-457200" algn="just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ru-RU" sz="19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Выступление заведующей на </a:t>
            </a:r>
            <a:r>
              <a:rPr lang="ru-RU" sz="19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совещание </a:t>
            </a:r>
            <a:r>
              <a:rPr lang="ru-RU" sz="19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руководителей </a:t>
            </a:r>
            <a:r>
              <a:rPr lang="ru-RU" sz="19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ДОУ  </a:t>
            </a:r>
            <a:r>
              <a:rPr lang="ru-RU" sz="19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«Моделирование внутренней системы оценки качества образования в условиях внедрения региональной модели оценки качества образования с учетом специфики образовательной</a:t>
            </a:r>
            <a:r>
              <a:rPr lang="ru-RU" sz="19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 (</a:t>
            </a:r>
            <a:r>
              <a:rPr lang="ru-RU" sz="19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октябрь 2018г</a:t>
            </a:r>
            <a:r>
              <a:rPr lang="ru-RU" sz="19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.);</a:t>
            </a:r>
            <a:endParaRPr lang="ru-RU" sz="19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57200" indent="-457200" algn="just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ru-RU" sz="19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ea typeface="Calibri" panose="020F0502020204030204" pitchFamily="34" charset="0"/>
              </a:rPr>
              <a:t>Корректировка  и принятие Положения  </a:t>
            </a:r>
            <a:r>
              <a:rPr lang="ru-RU" sz="19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ea typeface="Calibri" panose="020F0502020204030204" pitchFamily="34" charset="0"/>
              </a:rPr>
              <a:t>о  внутренней системе оценки качества образования МКДОУ «Детский сад №</a:t>
            </a:r>
            <a:r>
              <a:rPr lang="ru-RU" sz="19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ea typeface="Calibri" panose="020F0502020204030204" pitchFamily="34" charset="0"/>
              </a:rPr>
              <a:t>30» (октябрь-ноябрь 2018г.);</a:t>
            </a:r>
          </a:p>
          <a:p>
            <a:pPr lvl="0" algn="just">
              <a:lnSpc>
                <a:spcPct val="107000"/>
              </a:lnSpc>
              <a:spcAft>
                <a:spcPts val="800"/>
              </a:spcAft>
            </a:pP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57200" indent="-457200" algn="just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endParaRPr lang="ru-RU" sz="2000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ea typeface="Calibri" panose="020F0502020204030204" pitchFamily="34" charset="0"/>
            </a:endParaRPr>
          </a:p>
          <a:p>
            <a:pPr marL="457200" indent="-457200" algn="just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endParaRPr lang="ru-RU" sz="20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ea typeface="Calibri" panose="020F0502020204030204" pitchFamily="34" charset="0"/>
            </a:endParaRPr>
          </a:p>
          <a:p>
            <a:pPr marL="457200" indent="-457200" algn="just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endParaRPr lang="ru-RU" sz="2000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996230" y="344653"/>
            <a:ext cx="988379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СЕССИЯ ОПОРНЫХ ПЛОЩАДОК </a:t>
            </a:r>
            <a:r>
              <a:rPr lang="ru-RU" sz="3200" b="1" dirty="0" smtClean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ГБУ ДПО РЦОКИО</a:t>
            </a:r>
            <a:endParaRPr lang="ru-RU" sz="3200" b="1" cap="none" spc="0" dirty="0">
              <a:ln w="0"/>
              <a:solidFill>
                <a:srgbClr val="C0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4066880" y="6214947"/>
            <a:ext cx="5039413" cy="643053"/>
          </a:xfrm>
        </p:spPr>
        <p:txBody>
          <a:bodyPr/>
          <a:lstStyle/>
          <a:p>
            <a:r>
              <a:rPr lang="ru-RU" dirty="0" smtClean="0"/>
              <a:t>II</a:t>
            </a:r>
            <a:r>
              <a:rPr lang="en-US" dirty="0" smtClean="0"/>
              <a:t>I</a:t>
            </a:r>
            <a:r>
              <a:rPr lang="ru-RU" dirty="0" smtClean="0"/>
              <a:t> МЕЖРЕГИОНАЛЬНАЯ НАУЧНО-ПРАКТИЧЕСКАЯ КОНФЕРЕНЦИЯ ЧЕЛЯБИНСК 201</a:t>
            </a:r>
            <a:r>
              <a:rPr lang="en-US" dirty="0" smtClean="0"/>
              <a:t>8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952" y="4242062"/>
            <a:ext cx="1753006" cy="181011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221325984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168164" y="1063120"/>
            <a:ext cx="9711861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</a:rPr>
              <a:t>Результаты участия в совместных мероприятиях, организованных ГБУ ДПО РЦОКИО (название мероприятия, статус участников и их количество):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2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Курсы повышения квалификации: слушатели (заведующий, старший воспитатель);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2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Подготовка материала по проекту опорной площадки  к конференции: рабочая группа- 4 человека;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Региональный конкурс 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систем оцени качества образования в 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2018»</a:t>
            </a:r>
            <a:r>
              <a:rPr lang="ru-RU" sz="2400" dirty="0" smtClean="0">
                <a:ln w="0"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: </a:t>
            </a:r>
            <a:r>
              <a:rPr lang="ru-RU" sz="2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</a:rPr>
              <a:t>эксперт (заведующий);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2400" dirty="0" smtClean="0"/>
              <a:t> </a:t>
            </a:r>
            <a:r>
              <a:rPr lang="ru-RU" sz="2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</a:rPr>
              <a:t>Участие </a:t>
            </a:r>
            <a:r>
              <a:rPr lang="ru-RU" sz="2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</a:rPr>
              <a:t>в </a:t>
            </a:r>
            <a:r>
              <a:rPr lang="ru-RU" sz="2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</a:rPr>
              <a:t>конференции: слушатели (заведующий, зам. зав. по </a:t>
            </a:r>
            <a:r>
              <a:rPr lang="ru-RU" sz="2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</a:rPr>
              <a:t>УВР, ст. воспитатель)</a:t>
            </a:r>
            <a:endParaRPr lang="ru-RU" sz="24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996230" y="344653"/>
            <a:ext cx="988379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СЕССИЯ ОПОРНЫХ ПЛОЩАДОК </a:t>
            </a:r>
            <a:r>
              <a:rPr lang="ru-RU" sz="3200" b="1" dirty="0" smtClean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ГБУ ДПО РЦОКИО</a:t>
            </a:r>
            <a:endParaRPr lang="ru-RU" sz="3200" b="1" cap="none" spc="0" dirty="0">
              <a:ln w="0"/>
              <a:solidFill>
                <a:srgbClr val="C0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4066880" y="6214947"/>
            <a:ext cx="5001706" cy="643053"/>
          </a:xfrm>
        </p:spPr>
        <p:txBody>
          <a:bodyPr/>
          <a:lstStyle/>
          <a:p>
            <a:r>
              <a:rPr lang="ru-RU" dirty="0" smtClean="0"/>
              <a:t>II</a:t>
            </a:r>
            <a:r>
              <a:rPr lang="en-US" dirty="0" smtClean="0"/>
              <a:t>I</a:t>
            </a:r>
            <a:r>
              <a:rPr lang="ru-RU" dirty="0" smtClean="0"/>
              <a:t> МЕЖРЕГИОНАЛЬНАЯ НАУЧНО-ПРАКТИЧЕСКАЯ КОНФЕРЕНЦИЯ ЧЕЛЯБИНСК 201</a:t>
            </a:r>
            <a:r>
              <a:rPr lang="en-US" dirty="0" smtClean="0"/>
              <a:t>8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952" y="4242062"/>
            <a:ext cx="1753006" cy="181011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050686362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218439" y="1064253"/>
            <a:ext cx="9541169" cy="49552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Результативность </a:t>
            </a:r>
            <a:r>
              <a:rPr lang="ru-RU" sz="28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представленного проекта:</a:t>
            </a:r>
          </a:p>
          <a:p>
            <a:pPr algn="just"/>
            <a:endParaRPr lang="ru-RU" sz="2800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значимость для образовательной организации – опорной площадки ГБУ ДПО РЦОКИО (внутренняя):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400" dirty="0" smtClean="0"/>
              <a:t>Подготовка </a:t>
            </a:r>
            <a:r>
              <a:rPr lang="ru-RU" sz="2400" dirty="0"/>
              <a:t>положения о ВСОКО в дошкольной образовательной организации</a:t>
            </a:r>
            <a:r>
              <a:rPr lang="ru-RU" sz="2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;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ru-RU" sz="2400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д</a:t>
            </a:r>
            <a:r>
              <a:rPr lang="ru-RU" sz="2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ля системы образования Челябинской области (</a:t>
            </a:r>
            <a:r>
              <a:rPr lang="ru-RU" sz="2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внешняя</a:t>
            </a:r>
            <a:r>
              <a:rPr lang="ru-RU" sz="2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):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smtClean="0"/>
              <a:t>Издание методических рекомендаций «Моделирование </a:t>
            </a:r>
            <a:r>
              <a:rPr lang="ru-RU" sz="2400" dirty="0"/>
              <a:t>внутренней системы оценки качества образования в условиях внедрения региональной модели оценки качества образования с учетом специфики </a:t>
            </a:r>
            <a:r>
              <a:rPr lang="ru-RU" sz="2400" dirty="0" smtClean="0"/>
              <a:t>образовательной»</a:t>
            </a:r>
            <a:endParaRPr lang="ru-RU" sz="20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ru-RU" sz="20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996230" y="344653"/>
            <a:ext cx="988379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СЕССИЯ ОПОРНЫХ ПЛОЩАДОК </a:t>
            </a:r>
            <a:r>
              <a:rPr lang="ru-RU" sz="3200" b="1" dirty="0" smtClean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ГБУ ДПО РЦОКИО</a:t>
            </a:r>
            <a:endParaRPr lang="ru-RU" sz="3200" b="1" cap="none" spc="0" dirty="0">
              <a:ln w="0"/>
              <a:solidFill>
                <a:srgbClr val="C0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4066880" y="6214947"/>
            <a:ext cx="4926291" cy="643053"/>
          </a:xfrm>
        </p:spPr>
        <p:txBody>
          <a:bodyPr/>
          <a:lstStyle/>
          <a:p>
            <a:r>
              <a:rPr lang="ru-RU" dirty="0" smtClean="0"/>
              <a:t>II</a:t>
            </a:r>
            <a:r>
              <a:rPr lang="en-US" dirty="0" smtClean="0"/>
              <a:t>I</a:t>
            </a:r>
            <a:r>
              <a:rPr lang="ru-RU" dirty="0" smtClean="0"/>
              <a:t> МЕЖРЕГИОНАЛЬНАЯ НАУЧНО-ПРАКТИЧЕСКАЯ КОНФЕРЕНЦИЯ ЧЕЛЯБИНСК 201</a:t>
            </a:r>
            <a:r>
              <a:rPr lang="en-US" dirty="0" smtClean="0"/>
              <a:t>8</a:t>
            </a:r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952" y="4242062"/>
            <a:ext cx="1753006" cy="181011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175801332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996230" y="1126206"/>
            <a:ext cx="9883795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</a:rPr>
              <a:t>Перспективы реализации </a:t>
            </a:r>
            <a:r>
              <a:rPr lang="ru-RU" sz="28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</a:rPr>
              <a:t>проекта:</a:t>
            </a:r>
          </a:p>
          <a:p>
            <a:pPr algn="ctr"/>
            <a:r>
              <a:rPr lang="ru-RU" sz="28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</a:rPr>
              <a:t>совместно </a:t>
            </a:r>
            <a:r>
              <a:rPr lang="ru-RU" sz="2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</a:rPr>
              <a:t>с ГБУ ДПО </a:t>
            </a:r>
            <a:r>
              <a:rPr lang="ru-RU" sz="28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</a:rPr>
              <a:t>РЦОКИО </a:t>
            </a:r>
            <a:r>
              <a:rPr lang="ru-RU" sz="2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</a:rPr>
              <a:t>на </a:t>
            </a:r>
            <a:r>
              <a:rPr lang="ru-RU" sz="28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</a:rPr>
              <a:t>2019 год: </a:t>
            </a:r>
          </a:p>
          <a:p>
            <a:endParaRPr lang="ru-RU" sz="2800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Calibri" panose="020F0502020204030204" pitchFamily="34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600" dirty="0" smtClean="0"/>
              <a:t>Привлечение </a:t>
            </a:r>
            <a:r>
              <a:rPr lang="ru-RU" sz="2600" dirty="0" err="1"/>
              <a:t>тьютора</a:t>
            </a:r>
            <a:r>
              <a:rPr lang="ru-RU" sz="2600" dirty="0"/>
              <a:t> к реализации ППК «Внутренняя система оценки качества образования общеобразовательной </a:t>
            </a:r>
            <a:r>
              <a:rPr lang="ru-RU" sz="2600" dirty="0" smtClean="0"/>
              <a:t>организации». </a:t>
            </a:r>
            <a:endParaRPr lang="ru-RU" sz="2600" dirty="0">
              <a:ln w="0"/>
              <a:latin typeface="+mj-lt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996230" y="344653"/>
            <a:ext cx="988379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СЕССИЯ ОПОРНЫХ ПЛОЩАДОК </a:t>
            </a:r>
            <a:r>
              <a:rPr lang="ru-RU" sz="3200" b="1" dirty="0" smtClean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ГБУ ДПО РЦОКИО</a:t>
            </a:r>
            <a:endParaRPr lang="ru-RU" sz="3200" b="1" cap="none" spc="0" dirty="0">
              <a:ln w="0"/>
              <a:solidFill>
                <a:srgbClr val="C0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4066880" y="6214947"/>
            <a:ext cx="4973425" cy="643053"/>
          </a:xfrm>
        </p:spPr>
        <p:txBody>
          <a:bodyPr/>
          <a:lstStyle/>
          <a:p>
            <a:r>
              <a:rPr lang="ru-RU" dirty="0" smtClean="0"/>
              <a:t>II</a:t>
            </a:r>
            <a:r>
              <a:rPr lang="en-US" dirty="0" smtClean="0"/>
              <a:t>I</a:t>
            </a:r>
            <a:r>
              <a:rPr lang="ru-RU" dirty="0" smtClean="0"/>
              <a:t> МЕЖРЕГИОНАЛЬНАЯ НАУЧНО-ПРАКТИЧЕСКАЯ КОНФЕРЕНЦИЯ ЧЕЛЯБИНСК 201</a:t>
            </a:r>
            <a:r>
              <a:rPr lang="en-US" dirty="0" smtClean="0"/>
              <a:t>8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952" y="4242062"/>
            <a:ext cx="1753006" cy="181011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503517529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mbria">
      <a:maj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593</TotalTime>
  <Words>672</Words>
  <Application>Microsoft Office PowerPoint</Application>
  <PresentationFormat>Произвольный</PresentationFormat>
  <Paragraphs>92</Paragraphs>
  <Slides>10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III МЕЖРЕГИОНАЛЬНАЯ НАУЧНО-ПРАКТИЧЕСКАЯ КОНФЕРЕНЦИЯ  «Проблемы и перспективы развития систем оценки качества образования. Аспекты результативности региональной политики в сфере оценки качества образования»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III МЕЖРЕГИОНАЛЬНАЯ НАУЧНО-ПРАКТИЧЕСКАЯ КОНФЕРЕНЦИЯ   ПРОБЛЕМЫ И ПЕРСПЕКТИВЫ РАЗВИТИЯ СИСТЕМ ОЦЕНКИ КАЧЕСТВА ОБРАЗОВАНИЯ. АСПЕКТЫ РЕЗУЛЬТАТИВНОСТИ РЕГИОНАЛЬНОЙ ПОЛИТИКИ В СФЕРЕ ОЦЕНКИ КАЧЕСТВА ОБРАЗОВАНИЯ</vt:lpstr>
    </vt:vector>
  </TitlesOfParts>
  <Company>RCOKIO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Павлова Наталья Алексеевна</dc:creator>
  <cp:lastModifiedBy>Ирина</cp:lastModifiedBy>
  <cp:revision>103</cp:revision>
  <cp:lastPrinted>2018-11-12T10:47:27Z</cp:lastPrinted>
  <dcterms:created xsi:type="dcterms:W3CDTF">2017-09-29T08:48:00Z</dcterms:created>
  <dcterms:modified xsi:type="dcterms:W3CDTF">2020-04-04T13:13:19Z</dcterms:modified>
</cp:coreProperties>
</file>