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256" r:id="rId2"/>
    <p:sldId id="257" r:id="rId3"/>
    <p:sldId id="258" r:id="rId4"/>
    <p:sldId id="259" r:id="rId5"/>
    <p:sldId id="260" r:id="rId6"/>
    <p:sldId id="263" r:id="rId7"/>
    <p:sldId id="261"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308"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9" r:id="rId55"/>
    <p:sldId id="310" r:id="rId56"/>
    <p:sldId id="311" r:id="rId57"/>
    <p:sldId id="312" r:id="rId58"/>
    <p:sldId id="313" r:id="rId5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24" autoAdjust="0"/>
  </p:normalViewPr>
  <p:slideViewPr>
    <p:cSldViewPr>
      <p:cViewPr varScale="1">
        <p:scale>
          <a:sx n="65" d="100"/>
          <a:sy n="65" d="100"/>
        </p:scale>
        <p:origin x="-41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5EE3928-1E84-46E3-AA06-84834F778977}" type="datetimeFigureOut">
              <a:rPr lang="ru-RU"/>
              <a:pPr>
                <a:defRPr/>
              </a:pPr>
              <a:t>29.01.2020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92730D3-91B6-46B8-A9A4-2D3E89637F90}"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Образ слайда 1"/>
          <p:cNvSpPr>
            <a:spLocks noGrp="1" noRot="1" noChangeAspect="1"/>
          </p:cNvSpPr>
          <p:nvPr>
            <p:ph type="sldImg"/>
          </p:nvPr>
        </p:nvSpPr>
        <p:spPr bwMode="auto">
          <a:noFill/>
          <a:ln>
            <a:solidFill>
              <a:srgbClr val="000000"/>
            </a:solidFill>
            <a:miter lim="800000"/>
            <a:headEnd/>
            <a:tailEnd/>
          </a:ln>
        </p:spPr>
      </p:sp>
      <p:sp>
        <p:nvSpPr>
          <p:cNvPr id="26626"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6627"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AC78C0-CAA8-419B-8ACF-EC373E3E0780}" type="slidenum">
              <a:rPr lang="ru-RU">
                <a:cs typeface="Arial" charset="0"/>
              </a:rPr>
              <a:pPr fontAlgn="base">
                <a:spcBef>
                  <a:spcPct val="0"/>
                </a:spcBef>
                <a:spcAft>
                  <a:spcPct val="0"/>
                </a:spcAft>
                <a:defRPr/>
              </a:pPr>
              <a:t>12</a:t>
            </a:fld>
            <a:endParaRPr lang="ru-RU">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FFD4AB70-CC5F-411A-8CAB-3A59A4E19A34}" type="datetimeFigureOut">
              <a:rPr lang="ru-RU"/>
              <a:pPr>
                <a:defRPr/>
              </a:pPr>
              <a:t>29.01.2020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071E469-1E06-4F3F-B240-CE0C6CDAE17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2389EA6-8E94-4F76-9ED8-B72C4A0594E6}" type="datetimeFigureOut">
              <a:rPr lang="ru-RU"/>
              <a:pPr>
                <a:defRPr/>
              </a:pPr>
              <a:t>29.01.2020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477C09D-6613-4450-8ACD-284A5FFBB0E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64D114F-AFBF-4FE4-84D5-A4F2BB8F4380}" type="datetimeFigureOut">
              <a:rPr lang="ru-RU"/>
              <a:pPr>
                <a:defRPr/>
              </a:pPr>
              <a:t>29.01.2020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D63295A-9C63-47B4-8A2B-E4C2E5422B0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5E6E8D6-661A-4BA8-B33E-E55712A4ED09}" type="datetimeFigureOut">
              <a:rPr lang="ru-RU"/>
              <a:pPr>
                <a:defRPr/>
              </a:pPr>
              <a:t>29.01.2020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4F632D2-D2E7-42DC-B242-E4E7F5BE0A63}"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328A3B9-F54D-47E8-B6F8-247FA7F7F520}" type="datetimeFigureOut">
              <a:rPr lang="ru-RU"/>
              <a:pPr>
                <a:defRPr/>
              </a:pPr>
              <a:t>29.01.2020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745F94A-3BEB-433E-BC6A-7C07AC388579}"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80C5D51B-2D0F-40DB-9C74-887503AA5797}" type="datetimeFigureOut">
              <a:rPr lang="ru-RU"/>
              <a:pPr>
                <a:defRPr/>
              </a:pPr>
              <a:t>29.01.2020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59B19D3-6589-46BB-A5CC-C0AB3B78265E}"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0B82F44C-B765-4203-8A71-4CDDF0BE5AC2}" type="datetimeFigureOut">
              <a:rPr lang="ru-RU"/>
              <a:pPr>
                <a:defRPr/>
              </a:pPr>
              <a:t>29.01.2020</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F42A495C-36B5-4769-91C3-16567F7D298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6C755B9B-08F6-464E-9D0F-2F77A5DCB908}" type="datetimeFigureOut">
              <a:rPr lang="ru-RU"/>
              <a:pPr>
                <a:defRPr/>
              </a:pPr>
              <a:t>29.01.2020</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9266E43F-4A2D-425D-9E03-E42B2B437FD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AFB69555-DD25-4586-AB4D-EEE4001EDDA4}" type="datetimeFigureOut">
              <a:rPr lang="ru-RU"/>
              <a:pPr>
                <a:defRPr/>
              </a:pPr>
              <a:t>29.01.2020</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EA034C3F-BE0F-4453-A494-B35683466623}"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7916834-097E-4B2D-ABE6-A58C3D4F6582}" type="datetimeFigureOut">
              <a:rPr lang="ru-RU"/>
              <a:pPr>
                <a:defRPr/>
              </a:pPr>
              <a:t>29.01.2020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D670367-B6BA-442D-9A8F-A8114D1CA52D}"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55AB8B9-85EB-4AFB-BF02-328B77FD5503}" type="datetimeFigureOut">
              <a:rPr lang="ru-RU"/>
              <a:pPr>
                <a:defRPr/>
              </a:pPr>
              <a:t>29.01.2020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3D1DA00-4498-4728-8E10-EEB82D5DC8E0}"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9ACDBF63-9B51-4025-A551-1413ABF056F1}" type="datetimeFigureOut">
              <a:rPr lang="ru-RU"/>
              <a:pPr>
                <a:defRPr/>
              </a:pPr>
              <a:t>29.01.2020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E93B357-9C12-4389-A798-AA4B30EAF5B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1056;&#1072;&#1073;&#1086;&#1095;&#1080;&#1081;/&#1057;&#1042;&#1045;&#1058;&#1040;/&#1048;&#1053;&#1044;&#1048;&#1042;&#1048;&#1044;&#1059;&#1040;&#1051;&#1068;&#1053;&#1040;&#1071;%20&#1055;&#1040;&#1055;&#1050;&#1040;%20&#1059;&#1063;&#1048;&#1058;&#1045;&#1051;&#1071;%20&#1061;&#1054;&#1052;&#1063;&#1059;&#1050;_&#1057;_&#1040;/&#1055;&#1056;&#1045;&#1047;&#1045;&#1053;&#1058;&#1040;&#1062;&#1048;&#1071;/%20https:/shkola_magnit.ru" TargetMode="External"/><Relationship Id="rId2" Type="http://schemas.openxmlformats.org/officeDocument/2006/relationships/hyperlink" Target="../../../../../&#1056;&#1072;&#1073;&#1086;&#1095;&#1080;&#1081;/&#1057;&#1042;&#1045;&#1058;&#1040;/&#1048;&#1053;&#1044;&#1048;&#1042;&#1048;&#1044;&#1059;&#1040;&#1051;&#1068;&#1053;&#1040;&#1071;%20&#1055;&#1040;&#1055;&#1050;&#1040;%20&#1059;&#1063;&#1048;&#1058;&#1045;&#1051;&#1071;%20&#1061;&#1054;&#1052;&#1063;&#1059;&#1050;_&#1057;_&#1040;/&#1055;&#1056;&#1045;&#1047;&#1045;&#1053;&#1058;&#1040;&#1062;&#1048;&#1071;/%20https:/www.hitekgroup.ru" TargetMode="External"/><Relationship Id="rId1" Type="http://schemas.openxmlformats.org/officeDocument/2006/relationships/slideLayout" Target="../slideLayouts/slideLayout2.xml"/><Relationship Id="rId4" Type="http://schemas.openxmlformats.org/officeDocument/2006/relationships/hyperlink" Target="../../../../../&#1056;&#1072;&#1073;&#1086;&#1095;&#1080;&#1081;/&#1057;&#1042;&#1045;&#1058;&#1040;/&#1048;&#1053;&#1044;&#1048;&#1042;&#1048;&#1044;&#1059;&#1040;&#1051;&#1068;&#1053;&#1040;&#1071;%20&#1055;&#1040;&#1055;&#1050;&#1040;%20&#1059;&#1063;&#1048;&#1058;&#1045;&#1051;&#1071;%20&#1061;&#1054;&#1052;&#1063;&#1059;&#1050;_&#1057;_&#1040;/&#1055;&#1056;&#1045;&#1047;&#1045;&#1053;&#1058;&#1040;&#1062;&#1048;&#1071;/%20https:/volosomanjaki"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D:\Рабочий\СВЕТА\ИНДИВИДУАЛЬНАЯ ПАПКА УЧИТЕЛЯ ХОМЧУК_С_А\ПРЕЗЕНТАЦИЯ\5C0TXAycnn4.jpg"/>
          <p:cNvPicPr>
            <a:picLocks noChangeAspect="1" noChangeArrowheads="1"/>
          </p:cNvPicPr>
          <p:nvPr/>
        </p:nvPicPr>
        <p:blipFill>
          <a:blip r:embed="rId2"/>
          <a:srcRect/>
          <a:stretch>
            <a:fillRect/>
          </a:stretch>
        </p:blipFill>
        <p:spPr bwMode="auto">
          <a:xfrm>
            <a:off x="2411413" y="765175"/>
            <a:ext cx="3960812" cy="5280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16013" y="981075"/>
            <a:ext cx="7127875" cy="5184775"/>
          </a:xfrm>
        </p:spPr>
        <p:txBody>
          <a:bodyPr rtlCol="0">
            <a:normAutofit fontScale="62500" lnSpcReduction="20000"/>
          </a:bodyPr>
          <a:lstStyle/>
          <a:p>
            <a:pPr algn="ctr" eaLnBrk="1" fontAlgn="auto" hangingPunct="1">
              <a:spcAft>
                <a:spcPts val="0"/>
              </a:spcAft>
              <a:buFont typeface="Arial" pitchFamily="34" charset="0"/>
              <a:buNone/>
              <a:defRPr/>
            </a:pPr>
            <a:r>
              <a:rPr lang="ru-RU" sz="3200" b="1" dirty="0" smtClean="0">
                <a:latin typeface="Arial" pitchFamily="34" charset="0"/>
                <a:cs typeface="Arial" pitchFamily="34" charset="0"/>
              </a:rPr>
              <a:t>Правила выбора стрижки по росту и комплекции</a:t>
            </a:r>
            <a:endParaRPr lang="ru-RU" sz="3200" dirty="0" smtClean="0">
              <a:latin typeface="Arial" pitchFamily="34" charset="0"/>
              <a:cs typeface="Arial" pitchFamily="34" charset="0"/>
            </a:endParaRPr>
          </a:p>
          <a:p>
            <a:pPr eaLnBrk="1" fontAlgn="auto" hangingPunct="1">
              <a:spcAft>
                <a:spcPts val="0"/>
              </a:spcAft>
              <a:buFont typeface="Arial" pitchFamily="34" charset="0"/>
              <a:buNone/>
              <a:defRPr/>
            </a:pPr>
            <a:endParaRPr lang="ru-RU" sz="3200" dirty="0" smtClean="0">
              <a:latin typeface="Arial" pitchFamily="34" charset="0"/>
              <a:cs typeface="Arial" pitchFamily="34" charset="0"/>
            </a:endParaRPr>
          </a:p>
          <a:p>
            <a:pPr eaLnBrk="1" fontAlgn="auto" hangingPunct="1">
              <a:spcAft>
                <a:spcPts val="0"/>
              </a:spcAft>
              <a:buFont typeface="Arial" pitchFamily="34" charset="0"/>
              <a:buNone/>
              <a:defRPr/>
            </a:pPr>
            <a:r>
              <a:rPr lang="ru-RU" sz="3200" dirty="0" smtClean="0">
                <a:latin typeface="Arial" pitchFamily="34" charset="0"/>
                <a:cs typeface="Arial" pitchFamily="34" charset="0"/>
              </a:rPr>
              <a:t>Короткие женские стрижки подбирают не только по форме лица. Внешность и структура фигуры играют немаловажное значение. </a:t>
            </a:r>
          </a:p>
          <a:p>
            <a:pPr eaLnBrk="1" fontAlgn="auto" hangingPunct="1">
              <a:spcAft>
                <a:spcPts val="0"/>
              </a:spcAft>
              <a:buFont typeface="Arial" pitchFamily="34" charset="0"/>
              <a:buNone/>
              <a:defRPr/>
            </a:pPr>
            <a:r>
              <a:rPr lang="ru-RU" sz="3200" dirty="0" smtClean="0">
                <a:latin typeface="Arial" pitchFamily="34" charset="0"/>
                <a:cs typeface="Arial" pitchFamily="34" charset="0"/>
              </a:rPr>
              <a:t> </a:t>
            </a:r>
          </a:p>
          <a:p>
            <a:pPr algn="ctr" eaLnBrk="1" fontAlgn="auto" hangingPunct="1">
              <a:spcAft>
                <a:spcPts val="0"/>
              </a:spcAft>
              <a:buFont typeface="Arial" pitchFamily="34" charset="0"/>
              <a:buNone/>
              <a:defRPr/>
            </a:pPr>
            <a:r>
              <a:rPr lang="ru-RU" sz="3200" b="1" dirty="0" smtClean="0">
                <a:latin typeface="Arial" pitchFamily="34" charset="0"/>
                <a:cs typeface="Arial" pitchFamily="34" charset="0"/>
              </a:rPr>
              <a:t>Типы коротких стрижек в зависимости от фигуры: </a:t>
            </a:r>
            <a:endParaRPr lang="ru-RU" sz="3200" dirty="0" smtClean="0">
              <a:latin typeface="Arial" pitchFamily="34" charset="0"/>
              <a:cs typeface="Arial" pitchFamily="34" charset="0"/>
            </a:endParaRPr>
          </a:p>
          <a:p>
            <a:pPr eaLnBrk="1" fontAlgn="auto" hangingPunct="1">
              <a:spcAft>
                <a:spcPts val="0"/>
              </a:spcAft>
              <a:buFont typeface="Arial" pitchFamily="34" charset="0"/>
              <a:buNone/>
              <a:defRPr/>
            </a:pPr>
            <a:endParaRPr lang="ru-RU" sz="3200" dirty="0" smtClean="0">
              <a:latin typeface="Arial" pitchFamily="34" charset="0"/>
              <a:cs typeface="Arial" pitchFamily="34" charset="0"/>
            </a:endParaRPr>
          </a:p>
          <a:p>
            <a:pPr eaLnBrk="1" fontAlgn="auto" hangingPunct="1">
              <a:spcAft>
                <a:spcPts val="0"/>
              </a:spcAft>
              <a:buFont typeface="Arial" pitchFamily="34" charset="0"/>
              <a:buNone/>
              <a:defRPr/>
            </a:pPr>
            <a:r>
              <a:rPr lang="ru-RU" sz="3200" dirty="0" smtClean="0">
                <a:latin typeface="Arial" pitchFamily="34" charset="0"/>
                <a:cs typeface="Arial" pitchFamily="34" charset="0"/>
              </a:rPr>
              <a:t>1. Для стройных девушек лучше всего будут смотреться типы стрижек под мальчика, Каре и классический Боб. </a:t>
            </a:r>
          </a:p>
          <a:p>
            <a:pPr eaLnBrk="1" fontAlgn="auto" hangingPunct="1">
              <a:spcAft>
                <a:spcPts val="0"/>
              </a:spcAft>
              <a:buFont typeface="Arial" pitchFamily="34" charset="0"/>
              <a:buNone/>
              <a:defRPr/>
            </a:pPr>
            <a:r>
              <a:rPr lang="ru-RU" sz="3200" dirty="0" smtClean="0">
                <a:latin typeface="Arial" pitchFamily="34" charset="0"/>
                <a:cs typeface="Arial" pitchFamily="34" charset="0"/>
              </a:rPr>
              <a:t>2. Для маленьких миниатюрных женщин лучшим вариантом станет высокая прическа, которая визуально может увеличить рост. Достаточно сделать короткую модельную стрижку с поднятой макушкой. </a:t>
            </a:r>
          </a:p>
          <a:p>
            <a:pPr eaLnBrk="1" fontAlgn="auto" hangingPunct="1">
              <a:spcAft>
                <a:spcPts val="0"/>
              </a:spcAft>
              <a:buFont typeface="Arial" pitchFamily="34" charset="0"/>
              <a:buNone/>
              <a:defRPr/>
            </a:pPr>
            <a:r>
              <a:rPr lang="ru-RU" sz="3200" dirty="0" smtClean="0">
                <a:latin typeface="Arial" pitchFamily="34" charset="0"/>
                <a:cs typeface="Arial" pitchFamily="34" charset="0"/>
              </a:rPr>
              <a:t>3. Для женщин крупного телосложения лучше всего подбирать прически и укладки объемного типа. Можно довольствоваться принципом «чем больше фигура – тем больше волос».</a:t>
            </a:r>
          </a:p>
          <a:p>
            <a:pPr eaLnBrk="1" fontAlgn="auto" hangingPunct="1">
              <a:spcAft>
                <a:spcPts val="0"/>
              </a:spcAft>
              <a:buFont typeface="Arial" pitchFamily="34" charset="0"/>
              <a:buNone/>
              <a:defRPr/>
            </a:pP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813"/>
            <a:ext cx="8229600" cy="5721350"/>
          </a:xfrm>
        </p:spPr>
        <p:txBody>
          <a:bodyPr rtlCol="0">
            <a:normAutofit fontScale="47500" lnSpcReduction="2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Правила выбора стрижки в зависимости от возраста</a:t>
            </a:r>
          </a:p>
          <a:p>
            <a:pPr algn="ctr" eaLnBrk="1" fontAlgn="auto" hangingPunct="1">
              <a:spcAft>
                <a:spcPts val="0"/>
              </a:spcAft>
              <a:buFont typeface="Arial" pitchFamily="34" charset="0"/>
              <a:buNone/>
              <a:defRPr/>
            </a:pPr>
            <a:endParaRPr lang="ru-RU" dirty="0" smtClean="0">
              <a:latin typeface="Arial" pitchFamily="34" charset="0"/>
              <a:cs typeface="Arial" pitchFamily="34" charset="0"/>
            </a:endParaRPr>
          </a:p>
          <a:p>
            <a:pPr algn="ctr" eaLnBrk="1" fontAlgn="auto" hangingPunct="1">
              <a:spcAft>
                <a:spcPts val="0"/>
              </a:spcAft>
              <a:buFont typeface="Arial" pitchFamily="34" charset="0"/>
              <a:buNone/>
              <a:defRPr/>
            </a:pPr>
            <a:r>
              <a:rPr lang="ru-RU" b="1" dirty="0" smtClean="0">
                <a:latin typeface="Arial" pitchFamily="34" charset="0"/>
                <a:cs typeface="Arial" pitchFamily="34" charset="0"/>
              </a:rPr>
              <a:t>Для 30-ти летнего возраста</a:t>
            </a:r>
            <a:r>
              <a:rPr lang="ru-RU" dirty="0" smtClean="0">
                <a:latin typeface="Arial" pitchFamily="34" charset="0"/>
                <a:cs typeface="Arial" pitchFamily="34" charset="0"/>
              </a:rPr>
              <a:t> лучше отказаться от коротких челок. Желательно подбирать асимметричные стрижки, но без сверхкороткой челки.</a:t>
            </a:r>
          </a:p>
          <a:p>
            <a:pPr eaLnBrk="1" fontAlgn="auto" hangingPunct="1">
              <a:spcAft>
                <a:spcPts val="0"/>
              </a:spcAft>
              <a:buFont typeface="Arial" pitchFamily="34" charset="0"/>
              <a:buNone/>
              <a:defRPr/>
            </a:pP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Можно выделить следующие типы стрижек: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Под мальчика — откроет все очертания лица. Подходит для стройной фигуры и для тех, у кого не успели появиться морщины в области шеи.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Боб. Легкость укладки и челка, которая может скрыть первые возрастные изменения на лице.</a:t>
            </a:r>
          </a:p>
          <a:p>
            <a:pPr eaLnBrk="1" fontAlgn="auto" hangingPunct="1">
              <a:spcAft>
                <a:spcPts val="0"/>
              </a:spcAft>
              <a:buFont typeface="Arial" pitchFamily="34" charset="0"/>
              <a:buChar char="•"/>
              <a:defRPr/>
            </a:pPr>
            <a:r>
              <a:rPr lang="ru-RU" dirty="0" smtClean="0">
                <a:latin typeface="Arial" pitchFamily="34" charset="0"/>
                <a:cs typeface="Arial" pitchFamily="34" charset="0"/>
              </a:rPr>
              <a:t> </a:t>
            </a:r>
          </a:p>
          <a:p>
            <a:pPr algn="ctr" eaLnBrk="1" fontAlgn="auto" hangingPunct="1">
              <a:spcAft>
                <a:spcPts val="0"/>
              </a:spcAft>
              <a:buFont typeface="Arial" pitchFamily="34" charset="0"/>
              <a:buNone/>
              <a:defRPr/>
            </a:pPr>
            <a:r>
              <a:rPr lang="ru-RU" b="1" dirty="0" smtClean="0">
                <a:latin typeface="Arial" pitchFamily="34" charset="0"/>
                <a:cs typeface="Arial" pitchFamily="34" charset="0"/>
              </a:rPr>
              <a:t>В 40-летнем возрасте лучше всего пойдут:</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Стрижки под классическое каре. Может образно замедлить возраст и остановить его на несколько лет.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Стрижки стиля Боб.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Под мальчика. Уход за такой стрижкой очень прост, а выглядит она всегда </a:t>
            </a:r>
            <a:r>
              <a:rPr lang="ru-RU" dirty="0" err="1" smtClean="0">
                <a:latin typeface="Arial" pitchFamily="34" charset="0"/>
                <a:cs typeface="Arial" pitchFamily="34" charset="0"/>
              </a:rPr>
              <a:t>омолаживающе</a:t>
            </a:r>
            <a:r>
              <a:rPr lang="ru-RU" dirty="0" smtClean="0">
                <a:latin typeface="Arial" pitchFamily="34" charset="0"/>
                <a:cs typeface="Arial" pitchFamily="34" charset="0"/>
              </a:rPr>
              <a:t>.</a:t>
            </a:r>
          </a:p>
          <a:p>
            <a:pPr eaLnBrk="1" fontAlgn="auto" hangingPunct="1">
              <a:spcAft>
                <a:spcPts val="0"/>
              </a:spcAft>
              <a:buFont typeface="Arial" pitchFamily="34" charset="0"/>
              <a:buChar char="•"/>
              <a:defRPr/>
            </a:pP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Не слишком отличаются и стрижки </a:t>
            </a:r>
            <a:r>
              <a:rPr lang="ru-RU" b="1" dirty="0" smtClean="0">
                <a:latin typeface="Arial" pitchFamily="34" charset="0"/>
                <a:cs typeface="Arial" pitchFamily="34" charset="0"/>
              </a:rPr>
              <a:t>для 50-ти летнего возраста</a:t>
            </a:r>
            <a:r>
              <a:rPr lang="ru-RU" dirty="0" smtClean="0">
                <a:latin typeface="Arial" pitchFamily="34" charset="0"/>
                <a:cs typeface="Arial" pitchFamily="34" charset="0"/>
              </a:rPr>
              <a:t> от тех, которые можно делать в 40-летнем возрасте.</a:t>
            </a:r>
          </a:p>
          <a:p>
            <a:pPr eaLnBrk="1" fontAlgn="auto" hangingPunct="1">
              <a:spcAft>
                <a:spcPts val="0"/>
              </a:spcAft>
              <a:buFont typeface="Arial" pitchFamily="34" charset="0"/>
              <a:buNone/>
              <a:defRPr/>
            </a:pPr>
            <a:r>
              <a:rPr lang="ru-RU" dirty="0" smtClean="0">
                <a:latin typeface="Arial" pitchFamily="34" charset="0"/>
                <a:cs typeface="Arial" pitchFamily="34" charset="0"/>
              </a:rPr>
              <a:t> </a:t>
            </a:r>
          </a:p>
          <a:p>
            <a:pPr algn="ctr" eaLnBrk="1" fontAlgn="auto" hangingPunct="1">
              <a:spcAft>
                <a:spcPts val="0"/>
              </a:spcAft>
              <a:buFont typeface="Arial" pitchFamily="34" charset="0"/>
              <a:buNone/>
              <a:defRPr/>
            </a:pPr>
            <a:r>
              <a:rPr lang="ru-RU" b="1" dirty="0" smtClean="0">
                <a:latin typeface="Arial" pitchFamily="34" charset="0"/>
                <a:cs typeface="Arial" pitchFamily="34" charset="0"/>
              </a:rPr>
              <a:t>Среди них выделяются</a:t>
            </a:r>
            <a:r>
              <a:rPr lang="ru-RU" dirty="0" smtClean="0">
                <a:latin typeface="Arial" pitchFamily="34" charset="0"/>
                <a:cs typeface="Arial" pitchFamily="34" charset="0"/>
              </a:rPr>
              <a:t>: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Стрижка Лесенка в любом исполнении, можно пробовать как с челкой, так и без.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Паж. Отлично подойдет женщинам, у которых слегка поднята макушка и челка.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Каре. Подойдет для тех, у кого волосы лишены объема.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Под мальчика. Проста и актуальна в любом возрасте.</a:t>
            </a:r>
          </a:p>
          <a:p>
            <a:pPr eaLnBrk="1" fontAlgn="auto" hangingPunct="1">
              <a:spcAft>
                <a:spcPts val="0"/>
              </a:spcAft>
              <a:buFont typeface="Arial" pitchFamily="34" charset="0"/>
              <a:buChar char="•"/>
              <a:defRPr/>
            </a:pP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Текст 3"/>
          <p:cNvSpPr>
            <a:spLocks noGrp="1"/>
          </p:cNvSpPr>
          <p:nvPr>
            <p:ph type="body" sz="half" idx="2"/>
          </p:nvPr>
        </p:nvSpPr>
        <p:spPr>
          <a:xfrm>
            <a:off x="1763713" y="4941888"/>
            <a:ext cx="5486400" cy="804862"/>
          </a:xfrm>
        </p:spPr>
        <p:txBody>
          <a:bodyPr/>
          <a:lstStyle/>
          <a:p>
            <a:pPr algn="ctr" eaLnBrk="1" hangingPunct="1"/>
            <a:r>
              <a:rPr lang="ru-RU" sz="2000" b="1" smtClean="0">
                <a:latin typeface="Arial" charset="0"/>
                <a:cs typeface="Arial" charset="0"/>
              </a:rPr>
              <a:t>Стрижки для 40-50-ти летнего возраста</a:t>
            </a:r>
          </a:p>
        </p:txBody>
      </p:sp>
      <p:pic>
        <p:nvPicPr>
          <p:cNvPr id="25602" name="Picture 2" descr="D:\Рабочий\СВЕТА\ИНДИВИДУАЛЬНАЯ ПАПКА УЧИТЕЛЯ ХОМЧУК_С_А\короткие женские прически\40-50 лет.jpg"/>
          <p:cNvPicPr>
            <a:picLocks noChangeAspect="1" noChangeArrowheads="1"/>
          </p:cNvPicPr>
          <p:nvPr/>
        </p:nvPicPr>
        <p:blipFill>
          <a:blip r:embed="rId3"/>
          <a:srcRect/>
          <a:stretch>
            <a:fillRect/>
          </a:stretch>
        </p:blipFill>
        <p:spPr bwMode="auto">
          <a:xfrm>
            <a:off x="1692275" y="765175"/>
            <a:ext cx="5740400" cy="3743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813"/>
            <a:ext cx="8229600" cy="5721350"/>
          </a:xfrm>
        </p:spPr>
        <p:txBody>
          <a:bodyPr rtlCol="0">
            <a:normAutofit fontScale="55000" lnSpcReduction="2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Короткие стрижки на тонкие волосы</a:t>
            </a:r>
          </a:p>
          <a:p>
            <a:pPr algn="ctr" eaLnBrk="1" fontAlgn="auto" hangingPunct="1">
              <a:spcAft>
                <a:spcPts val="0"/>
              </a:spcAft>
              <a:buFont typeface="Arial" pitchFamily="34" charset="0"/>
              <a:buNone/>
              <a:defRPr/>
            </a:pP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Короткие стрижки женские (фото помогут выбрать подходящий стиль) выбирают обладательницы тонких волос, поскольку легче создать объем и поднять макушку. Наилучшим вариантом будет являться слоистая короткая прическа, к которой проще всего сделать объем. Можно отдать предпочтение стрижке Боб или создать объемное каре. Не желательна в данном случае лишь короткая челка.</a:t>
            </a:r>
          </a:p>
          <a:p>
            <a:pPr eaLnBrk="1" fontAlgn="auto" hangingPunct="1">
              <a:spcAft>
                <a:spcPts val="0"/>
              </a:spcAft>
              <a:buFont typeface="Arial" pitchFamily="34" charset="0"/>
              <a:buChar char="•"/>
              <a:defRPr/>
            </a:pPr>
            <a:endParaRPr lang="ru-RU" dirty="0" smtClean="0">
              <a:latin typeface="Arial" pitchFamily="34" charset="0"/>
              <a:cs typeface="Arial" pitchFamily="34" charset="0"/>
            </a:endParaRPr>
          </a:p>
          <a:p>
            <a:pPr algn="ctr" eaLnBrk="1" fontAlgn="auto" hangingPunct="1">
              <a:spcAft>
                <a:spcPts val="0"/>
              </a:spcAft>
              <a:buFont typeface="Arial" pitchFamily="34" charset="0"/>
              <a:buNone/>
              <a:defRPr/>
            </a:pPr>
            <a:r>
              <a:rPr lang="ru-RU" b="1" dirty="0" smtClean="0">
                <a:latin typeface="Arial" pitchFamily="34" charset="0"/>
                <a:cs typeface="Arial" pitchFamily="34" charset="0"/>
              </a:rPr>
              <a:t>Короткие стрижки на густые волосы</a:t>
            </a:r>
          </a:p>
          <a:p>
            <a:pPr algn="ctr" eaLnBrk="1" fontAlgn="auto" hangingPunct="1">
              <a:spcAft>
                <a:spcPts val="0"/>
              </a:spcAft>
              <a:buFont typeface="Arial" pitchFamily="34" charset="0"/>
              <a:buNone/>
              <a:defRPr/>
            </a:pP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С густыми прядями короткие прически смотрятся неотразимо в любом исполнении. Будь то </a:t>
            </a:r>
            <a:r>
              <a:rPr lang="ru-RU" dirty="0" err="1" smtClean="0">
                <a:latin typeface="Arial" pitchFamily="34" charset="0"/>
                <a:cs typeface="Arial" pitchFamily="34" charset="0"/>
              </a:rPr>
              <a:t>креативная</a:t>
            </a:r>
            <a:r>
              <a:rPr lang="ru-RU" dirty="0" smtClean="0">
                <a:latin typeface="Arial" pitchFamily="34" charset="0"/>
                <a:cs typeface="Arial" pitchFamily="34" charset="0"/>
              </a:rPr>
              <a:t> </a:t>
            </a:r>
            <a:r>
              <a:rPr lang="ru-RU" dirty="0" err="1" smtClean="0">
                <a:latin typeface="Arial" pitchFamily="34" charset="0"/>
                <a:cs typeface="Arial" pitchFamily="34" charset="0"/>
              </a:rPr>
              <a:t>Пикси</a:t>
            </a:r>
            <a:r>
              <a:rPr lang="ru-RU" dirty="0" smtClean="0">
                <a:latin typeface="Arial" pitchFamily="34" charset="0"/>
                <a:cs typeface="Arial" pitchFamily="34" charset="0"/>
              </a:rPr>
              <a:t>, которая смотрится в любом цветет, либо классический Боб, который является буквально спасением для густого типа волос. Такой тип стрижки придает особый вид пышности на затылке и открытость в нижней части головы.</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Не отстает в этой области и каре, а в особенности с прямыми линиями среза и ровным пробором. Будет очень актуален на густую прическу, а точные срезы очень четко подчеркнут губы и глаза. При этом гарантирует минимум затрат на укладку. Короткие стрижки женские (фото доступно в каталогах и сети интернет) на густые волосы предоставляют множество вариантов для выбора.</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Текст 3"/>
          <p:cNvSpPr>
            <a:spLocks noGrp="1"/>
          </p:cNvSpPr>
          <p:nvPr>
            <p:ph type="body" sz="half" idx="2"/>
          </p:nvPr>
        </p:nvSpPr>
        <p:spPr>
          <a:xfrm>
            <a:off x="1835150" y="5157788"/>
            <a:ext cx="5486400" cy="804862"/>
          </a:xfrm>
        </p:spPr>
        <p:txBody>
          <a:bodyPr/>
          <a:lstStyle/>
          <a:p>
            <a:pPr algn="ctr" eaLnBrk="1" hangingPunct="1"/>
            <a:r>
              <a:rPr lang="ru-RU" sz="2000" b="1" smtClean="0">
                <a:latin typeface="Arial" charset="0"/>
                <a:cs typeface="Arial" charset="0"/>
              </a:rPr>
              <a:t>Стрижка «Боб»</a:t>
            </a:r>
          </a:p>
        </p:txBody>
      </p:sp>
      <p:pic>
        <p:nvPicPr>
          <p:cNvPr id="28674" name="Picture 2" descr="D:\Рабочий\СВЕТА\ИНДИВИДУАЛЬНАЯ ПАПКА УЧИТЕЛЯ ХОМЧУК_С_А\ПРЕЗЕНТАЦИЯ\боб.jpg"/>
          <p:cNvPicPr>
            <a:picLocks noChangeAspect="1" noChangeArrowheads="1"/>
          </p:cNvPicPr>
          <p:nvPr/>
        </p:nvPicPr>
        <p:blipFill>
          <a:blip r:embed="rId2"/>
          <a:srcRect/>
          <a:stretch>
            <a:fillRect/>
          </a:stretch>
        </p:blipFill>
        <p:spPr bwMode="auto">
          <a:xfrm>
            <a:off x="1692275" y="908050"/>
            <a:ext cx="5589588" cy="3890963"/>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b="1" dirty="0" smtClean="0"/>
              <a:t>Короткие стрижки на густые волосы</a:t>
            </a:r>
            <a:endParaRPr lang="ru-RU" dirty="0"/>
          </a:p>
        </p:txBody>
      </p:sp>
      <p:pic>
        <p:nvPicPr>
          <p:cNvPr id="29698" name="Picture 2" descr="D:\Рабочий\СВЕТА\ИНДИВИДУАЛЬНАЯ ПАПКА УЧИТЕЛЯ ХОМЧУК_С_А\короткие женские прически\на густые волосы.jpg"/>
          <p:cNvPicPr>
            <a:picLocks noGrp="1" noChangeAspect="1" noChangeArrowheads="1"/>
          </p:cNvPicPr>
          <p:nvPr>
            <p:ph idx="1"/>
          </p:nvPr>
        </p:nvPicPr>
        <p:blipFill>
          <a:blip r:embed="rId2"/>
          <a:srcRect/>
          <a:stretch>
            <a:fillRect/>
          </a:stretch>
        </p:blipFill>
        <p:spPr>
          <a:xfrm>
            <a:off x="1331913" y="1412875"/>
            <a:ext cx="6713537" cy="4176713"/>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971550" y="549275"/>
            <a:ext cx="7345363" cy="5622925"/>
          </a:xfrm>
        </p:spPr>
        <p:txBody>
          <a:bodyPr rtlCol="0">
            <a:normAutofit lnSpcReduction="1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Стрижки, придающие объём</a:t>
            </a:r>
          </a:p>
          <a:p>
            <a:pPr algn="ctr" eaLnBrk="1" fontAlgn="auto" hangingPunct="1">
              <a:spcAft>
                <a:spcPts val="0"/>
              </a:spcAft>
              <a:buFont typeface="Arial" pitchFamily="34" charset="0"/>
              <a:buNone/>
              <a:defRPr/>
            </a:pP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С короткими стрижкам легче всего придавать объем, делать укладку, скрывать недостатки, менять образ.</a:t>
            </a:r>
          </a:p>
          <a:p>
            <a:pPr eaLnBrk="1" fontAlgn="auto" hangingPunct="1">
              <a:spcAft>
                <a:spcPts val="0"/>
              </a:spcAft>
              <a:buFont typeface="Arial" pitchFamily="34" charset="0"/>
              <a:buNone/>
              <a:defRPr/>
            </a:pPr>
            <a:r>
              <a:rPr lang="ru-RU" b="1" dirty="0" smtClean="0">
                <a:latin typeface="Arial" pitchFamily="34" charset="0"/>
                <a:cs typeface="Arial" pitchFamily="34" charset="0"/>
              </a:rPr>
              <a:t>Основными видами стрижек </a:t>
            </a:r>
            <a:r>
              <a:rPr lang="ru-RU" dirty="0" smtClean="0">
                <a:latin typeface="Arial" pitchFamily="34" charset="0"/>
                <a:cs typeface="Arial" pitchFamily="34" charset="0"/>
              </a:rPr>
              <a:t>являются вышеперечисленные: </a:t>
            </a:r>
          </a:p>
          <a:p>
            <a:pPr eaLnBrk="1" fontAlgn="auto" hangingPunct="1">
              <a:spcAft>
                <a:spcPts val="0"/>
              </a:spcAft>
              <a:buFont typeface="Arial" pitchFamily="34" charset="0"/>
              <a:buNone/>
              <a:defRPr/>
            </a:pPr>
            <a:r>
              <a:rPr lang="ru-RU" dirty="0" smtClean="0">
                <a:latin typeface="Arial" pitchFamily="34" charset="0"/>
                <a:cs typeface="Arial" pitchFamily="34" charset="0"/>
              </a:rPr>
              <a:t>-Известная всем </a:t>
            </a:r>
            <a:r>
              <a:rPr lang="ru-RU" dirty="0" err="1" smtClean="0">
                <a:latin typeface="Arial" pitchFamily="34" charset="0"/>
                <a:cs typeface="Arial" pitchFamily="34" charset="0"/>
              </a:rPr>
              <a:t>Пикси</a:t>
            </a:r>
            <a:r>
              <a:rPr lang="ru-RU" dirty="0" smtClean="0">
                <a:latin typeface="Arial" pitchFamily="34" charset="0"/>
                <a:cs typeface="Arial" pitchFamily="34" charset="0"/>
              </a:rPr>
              <a:t> придает объем за счет различия длины волос макушечной зоны и зоны затылка с висками. </a:t>
            </a:r>
          </a:p>
          <a:p>
            <a:pPr eaLnBrk="1" fontAlgn="auto" hangingPunct="1">
              <a:spcAft>
                <a:spcPts val="0"/>
              </a:spcAft>
              <a:buFont typeface="Arial" pitchFamily="34" charset="0"/>
              <a:buNone/>
              <a:defRPr/>
            </a:pPr>
            <a:r>
              <a:rPr lang="ru-RU" dirty="0" smtClean="0">
                <a:latin typeface="Arial" pitchFamily="34" charset="0"/>
                <a:cs typeface="Arial" pitchFamily="34" charset="0"/>
              </a:rPr>
              <a:t>-В стрижке Боб объем обеспечивает градуированная техника, причем разновидностей такой стрижки множество. </a:t>
            </a:r>
          </a:p>
          <a:p>
            <a:pPr eaLnBrk="1" fontAlgn="auto" hangingPunct="1">
              <a:spcAft>
                <a:spcPts val="0"/>
              </a:spcAft>
              <a:buFont typeface="Arial" pitchFamily="34" charset="0"/>
              <a:buNone/>
              <a:defRPr/>
            </a:pPr>
            <a:r>
              <a:rPr lang="ru-RU" dirty="0" smtClean="0">
                <a:latin typeface="Arial" pitchFamily="34" charset="0"/>
                <a:cs typeface="Arial" pitchFamily="34" charset="0"/>
              </a:rPr>
              <a:t>-Каре будет давать объем лишь в том случае, если его правильно уложить, например, только в области макушки. </a:t>
            </a:r>
          </a:p>
          <a:p>
            <a:pPr eaLnBrk="1" fontAlgn="auto" hangingPunct="1">
              <a:spcAft>
                <a:spcPts val="0"/>
              </a:spcAft>
              <a:buFont typeface="Arial" pitchFamily="34" charset="0"/>
              <a:buNone/>
              <a:defRPr/>
            </a:pPr>
            <a:r>
              <a:rPr lang="ru-RU" dirty="0" smtClean="0">
                <a:latin typeface="Arial" pitchFamily="34" charset="0"/>
                <a:cs typeface="Arial" pitchFamily="34" charset="0"/>
              </a:rPr>
              <a:t>-В стрижке шапочкой объем достигается в прикорневой зоне.</a:t>
            </a:r>
          </a:p>
          <a:p>
            <a:pPr eaLnBrk="1" fontAlgn="auto" hangingPunct="1">
              <a:spcAft>
                <a:spcPts val="0"/>
              </a:spcAft>
              <a:buFont typeface="Arial" pitchFamily="34" charset="0"/>
              <a:buNone/>
              <a:defRPr/>
            </a:pPr>
            <a:r>
              <a:rPr lang="ru-RU" dirty="0" smtClean="0">
                <a:latin typeface="Arial" pitchFamily="34" charset="0"/>
                <a:cs typeface="Arial" pitchFamily="34" charset="0"/>
              </a:rPr>
              <a:t> </a:t>
            </a:r>
          </a:p>
          <a:p>
            <a:pPr algn="ctr" eaLnBrk="1" fontAlgn="auto" hangingPunct="1">
              <a:spcAft>
                <a:spcPts val="0"/>
              </a:spcAft>
              <a:buFont typeface="Arial" pitchFamily="34" charset="0"/>
              <a:buNone/>
              <a:defRPr/>
            </a:pPr>
            <a:r>
              <a:rPr lang="ru-RU" b="1" dirty="0" smtClean="0">
                <a:latin typeface="Arial" pitchFamily="34" charset="0"/>
                <a:cs typeface="Arial" pitchFamily="34" charset="0"/>
              </a:rPr>
              <a:t>На кудрявые волосы</a:t>
            </a:r>
          </a:p>
          <a:p>
            <a:pPr algn="ctr" eaLnBrk="1" fontAlgn="auto" hangingPunct="1">
              <a:spcAft>
                <a:spcPts val="0"/>
              </a:spcAft>
              <a:buFont typeface="Arial" pitchFamily="34" charset="0"/>
              <a:buNone/>
              <a:defRPr/>
            </a:pP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Модные ассиметричные прически отлично подходят кудрявым волосам. Такой стиль покажется оригинальным и неповторимым. </a:t>
            </a:r>
          </a:p>
          <a:p>
            <a:pPr eaLnBrk="1" fontAlgn="auto" hangingPunct="1">
              <a:spcAft>
                <a:spcPts val="0"/>
              </a:spcAft>
              <a:buFont typeface="Arial" pitchFamily="34" charset="0"/>
              <a:buNone/>
              <a:defRPr/>
            </a:pPr>
            <a:r>
              <a:rPr lang="ru-RU" dirty="0" smtClean="0">
                <a:latin typeface="Arial" pitchFamily="34" charset="0"/>
                <a:cs typeface="Arial" pitchFamily="34" charset="0"/>
              </a:rPr>
              <a:t>Без проблем подойдет как для круглой, так и овальной формы лица: </a:t>
            </a:r>
          </a:p>
          <a:p>
            <a:pPr eaLnBrk="1" fontAlgn="auto" hangingPunct="1">
              <a:spcAft>
                <a:spcPts val="0"/>
              </a:spcAft>
              <a:buFont typeface="Arial" pitchFamily="34" charset="0"/>
              <a:buNone/>
              <a:defRPr/>
            </a:pPr>
            <a:r>
              <a:rPr lang="ru-RU" dirty="0" smtClean="0">
                <a:latin typeface="Arial" pitchFamily="34" charset="0"/>
                <a:cs typeface="Arial" pitchFamily="34" charset="0"/>
              </a:rPr>
              <a:t>Боб не привередлива касательно укладки и никогда не выходит из моды. </a:t>
            </a:r>
          </a:p>
          <a:p>
            <a:pPr eaLnBrk="1" fontAlgn="auto" hangingPunct="1">
              <a:spcAft>
                <a:spcPts val="0"/>
              </a:spcAft>
              <a:buFont typeface="Arial" pitchFamily="34" charset="0"/>
              <a:buNone/>
              <a:defRPr/>
            </a:pPr>
            <a:r>
              <a:rPr lang="ru-RU" dirty="0" smtClean="0">
                <a:latin typeface="Arial" pitchFamily="34" charset="0"/>
                <a:cs typeface="Arial" pitchFamily="34" charset="0"/>
              </a:rPr>
              <a:t>Каре является спасением с такой структурой вьющихся волос, а смотрится всегда актуально и стильно. </a:t>
            </a:r>
          </a:p>
          <a:p>
            <a:pPr eaLnBrk="1" fontAlgn="auto" hangingPunct="1">
              <a:spcAft>
                <a:spcPts val="0"/>
              </a:spcAft>
              <a:buFont typeface="Arial" pitchFamily="34" charset="0"/>
              <a:buNone/>
              <a:defRPr/>
            </a:pPr>
            <a:r>
              <a:rPr lang="ru-RU" dirty="0" err="1" smtClean="0">
                <a:latin typeface="Arial" pitchFamily="34" charset="0"/>
                <a:cs typeface="Arial" pitchFamily="34" charset="0"/>
              </a:rPr>
              <a:t>Пикси</a:t>
            </a:r>
            <a:r>
              <a:rPr lang="ru-RU" dirty="0" smtClean="0">
                <a:latin typeface="Arial" pitchFamily="34" charset="0"/>
                <a:cs typeface="Arial" pitchFamily="34" charset="0"/>
              </a:rPr>
              <a:t> — можно сделать как самым беспорядочным, так и аккуратным. Тут ограничений быть не может.</a:t>
            </a:r>
          </a:p>
          <a:p>
            <a:pPr eaLnBrk="1" fontAlgn="auto" hangingPunct="1">
              <a:spcAft>
                <a:spcPts val="0"/>
              </a:spcAft>
              <a:buFont typeface="Arial" pitchFamily="34" charset="0"/>
              <a:buNone/>
              <a:defRPr/>
            </a:pP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250"/>
            <a:ext cx="8229600" cy="5649913"/>
          </a:xfrm>
        </p:spPr>
        <p:txBody>
          <a:bodyPr rtlCol="0">
            <a:normAutofit fontScale="47500" lnSpcReduction="20000"/>
          </a:bodyPr>
          <a:lstStyle/>
          <a:p>
            <a:pPr algn="ctr" eaLnBrk="1" fontAlgn="auto" hangingPunct="1">
              <a:spcAft>
                <a:spcPts val="0"/>
              </a:spcAft>
              <a:buFont typeface="Arial" pitchFamily="34" charset="0"/>
              <a:buNone/>
              <a:defRPr/>
            </a:pPr>
            <a:r>
              <a:rPr lang="ru-RU" sz="3400" b="1" dirty="0" smtClean="0">
                <a:latin typeface="Arial" pitchFamily="34" charset="0"/>
                <a:cs typeface="Arial" pitchFamily="34" charset="0"/>
              </a:rPr>
              <a:t>Стрижки с челкой</a:t>
            </a:r>
          </a:p>
          <a:p>
            <a:pPr algn="ctr" eaLnBrk="1" fontAlgn="auto" hangingPunct="1">
              <a:spcAft>
                <a:spcPts val="0"/>
              </a:spcAft>
              <a:buFont typeface="Arial" pitchFamily="34" charset="0"/>
              <a:buNone/>
              <a:defRPr/>
            </a:pPr>
            <a:endParaRPr lang="ru-RU" sz="3400" dirty="0" smtClean="0">
              <a:latin typeface="Arial" pitchFamily="34" charset="0"/>
              <a:cs typeface="Arial" pitchFamily="34" charset="0"/>
            </a:endParaRPr>
          </a:p>
          <a:p>
            <a:pPr eaLnBrk="1" fontAlgn="auto" hangingPunct="1">
              <a:spcAft>
                <a:spcPts val="0"/>
              </a:spcAft>
              <a:buFont typeface="Arial" pitchFamily="34" charset="0"/>
              <a:buNone/>
              <a:defRPr/>
            </a:pPr>
            <a:r>
              <a:rPr lang="ru-RU" sz="3400" dirty="0" smtClean="0">
                <a:latin typeface="Arial" pitchFamily="34" charset="0"/>
                <a:cs typeface="Arial" pitchFamily="34" charset="0"/>
              </a:rPr>
              <a:t>Форма лица в главной степени влияет на то, будет стрижка с челкой или без нее. Челка подойдет в случае высокого лба и сильно выделяющегося носа, тогда она просто закроет лоб и немного уменьшит визуально нос.</a:t>
            </a:r>
          </a:p>
          <a:p>
            <a:pPr eaLnBrk="1" fontAlgn="auto" hangingPunct="1">
              <a:spcAft>
                <a:spcPts val="0"/>
              </a:spcAft>
              <a:buFont typeface="Arial" pitchFamily="34" charset="0"/>
              <a:buNone/>
              <a:defRPr/>
            </a:pPr>
            <a:r>
              <a:rPr lang="ru-RU" sz="3400" dirty="0" smtClean="0">
                <a:latin typeface="Arial" pitchFamily="34" charset="0"/>
                <a:cs typeface="Arial" pitchFamily="34" charset="0"/>
              </a:rPr>
              <a:t>К </a:t>
            </a:r>
            <a:r>
              <a:rPr lang="ru-RU" sz="3400" b="1" dirty="0" smtClean="0">
                <a:latin typeface="Arial" pitchFamily="34" charset="0"/>
                <a:cs typeface="Arial" pitchFamily="34" charset="0"/>
              </a:rPr>
              <a:t>недостаткам</a:t>
            </a:r>
            <a:r>
              <a:rPr lang="ru-RU" sz="3400" dirty="0" smtClean="0">
                <a:latin typeface="Arial" pitchFamily="34" charset="0"/>
                <a:cs typeface="Arial" pitchFamily="34" charset="0"/>
              </a:rPr>
              <a:t> челки можно отнести ее постоянный уход, потому как она первой может выдавать повышенную жирность волос. Челку следует время от времени подстригать. Еще одно неудобство, которое может доставлять челка в жаркое время – повышенное потоотделение на участке кожи, который она закрывает.</a:t>
            </a:r>
          </a:p>
          <a:p>
            <a:pPr eaLnBrk="1" fontAlgn="auto" hangingPunct="1">
              <a:spcAft>
                <a:spcPts val="0"/>
              </a:spcAft>
              <a:buFont typeface="Arial" pitchFamily="34" charset="0"/>
              <a:buChar char="•"/>
              <a:defRPr/>
            </a:pPr>
            <a:endParaRPr lang="ru-RU" sz="3400" dirty="0" smtClean="0">
              <a:latin typeface="Arial" pitchFamily="34" charset="0"/>
              <a:cs typeface="Arial" pitchFamily="34" charset="0"/>
            </a:endParaRPr>
          </a:p>
          <a:p>
            <a:pPr algn="ctr" eaLnBrk="1" fontAlgn="auto" hangingPunct="1">
              <a:spcAft>
                <a:spcPts val="0"/>
              </a:spcAft>
              <a:buFont typeface="Arial" pitchFamily="34" charset="0"/>
              <a:buNone/>
              <a:defRPr/>
            </a:pPr>
            <a:r>
              <a:rPr lang="ru-RU" sz="3400" b="1" dirty="0" smtClean="0">
                <a:latin typeface="Arial" pitchFamily="34" charset="0"/>
                <a:cs typeface="Arial" pitchFamily="34" charset="0"/>
              </a:rPr>
              <a:t>С длинной челкой</a:t>
            </a:r>
            <a:endParaRPr lang="ru-RU" sz="3400" dirty="0" smtClean="0">
              <a:latin typeface="Arial" pitchFamily="34" charset="0"/>
              <a:cs typeface="Arial" pitchFamily="34" charset="0"/>
            </a:endParaRPr>
          </a:p>
          <a:p>
            <a:pPr eaLnBrk="1" fontAlgn="auto" hangingPunct="1">
              <a:spcAft>
                <a:spcPts val="0"/>
              </a:spcAft>
              <a:buFont typeface="Arial" pitchFamily="34" charset="0"/>
              <a:buNone/>
              <a:defRPr/>
            </a:pPr>
            <a:r>
              <a:rPr lang="ru-RU" sz="3400" dirty="0" smtClean="0">
                <a:latin typeface="Arial" pitchFamily="34" charset="0"/>
                <a:cs typeface="Arial" pitchFamily="34" charset="0"/>
              </a:rPr>
              <a:t>Длинная челка, на которую осмеливаются многие девушки, придает им более молодую внешность, а выглядят они всегда свежо, стильно и даже дерзко. Главное в прическе с длинной челкой – правильная укладка, причем для некоторых видов причесок она может быть разнообразной. </a:t>
            </a:r>
          </a:p>
          <a:p>
            <a:pPr eaLnBrk="1" fontAlgn="auto" hangingPunct="1">
              <a:spcAft>
                <a:spcPts val="0"/>
              </a:spcAft>
              <a:buFont typeface="Arial" pitchFamily="34" charset="0"/>
              <a:buChar char="•"/>
              <a:defRPr/>
            </a:pPr>
            <a:r>
              <a:rPr lang="ru-RU" sz="3400" dirty="0" smtClean="0">
                <a:latin typeface="Arial" pitchFamily="34" charset="0"/>
                <a:cs typeface="Arial" pitchFamily="34" charset="0"/>
              </a:rPr>
              <a:t>Очень эффектно смотрится прическа с короткими волосами и длинной челкой, которая корректирует овал лица. Вариантов коротких стрижек с длинной челкой множество, главное правильно подобрать под возраст и форму лица. Плюс длинной челки на короткую стрижку в том, что она закрывает некоторые недостатки контуров лица, а также скрывает дефекты кожных покровов, морщины. </a:t>
            </a:r>
          </a:p>
          <a:p>
            <a:pPr eaLnBrk="1" fontAlgn="auto" hangingPunct="1">
              <a:spcAft>
                <a:spcPts val="0"/>
              </a:spcAft>
              <a:buFont typeface="Arial" pitchFamily="34" charset="0"/>
              <a:buChar char="•"/>
              <a:defRPr/>
            </a:pPr>
            <a:r>
              <a:rPr lang="ru-RU" sz="3400" dirty="0" smtClean="0">
                <a:latin typeface="Arial" pitchFamily="34" charset="0"/>
                <a:cs typeface="Arial" pitchFamily="34" charset="0"/>
              </a:rPr>
              <a:t>Особую популярность получили стрижки, задняя часть которых очень короткая, а челка при этом имеет достаточную длину. С челкой легко и просто найти «общий язык» утром, достаточно просто пройтись по ней утюжком. Но сейчас набирают популярность и немного взъерошенные челки, которые могут показаться неким «беспорядком» прически.</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Текст 3"/>
          <p:cNvSpPr>
            <a:spLocks noGrp="1"/>
          </p:cNvSpPr>
          <p:nvPr>
            <p:ph type="body" sz="half" idx="2"/>
          </p:nvPr>
        </p:nvSpPr>
        <p:spPr/>
        <p:txBody>
          <a:bodyPr/>
          <a:lstStyle/>
          <a:p>
            <a:pPr algn="ctr" eaLnBrk="1" hangingPunct="1"/>
            <a:r>
              <a:rPr lang="ru-RU" sz="2000" b="1" smtClean="0">
                <a:latin typeface="Arial" charset="0"/>
                <a:cs typeface="Arial" charset="0"/>
              </a:rPr>
              <a:t>Стрижки с длинной челкой</a:t>
            </a:r>
            <a:endParaRPr lang="ru-RU" sz="2000" smtClean="0">
              <a:latin typeface="Arial" charset="0"/>
              <a:cs typeface="Arial" charset="0"/>
            </a:endParaRPr>
          </a:p>
          <a:p>
            <a:pPr algn="ctr" eaLnBrk="1" hangingPunct="1"/>
            <a:endParaRPr lang="ru-RU" smtClean="0"/>
          </a:p>
        </p:txBody>
      </p:sp>
      <p:pic>
        <p:nvPicPr>
          <p:cNvPr id="32770" name="Picture 2" descr="D:\Рабочий\СВЕТА\ИНДИВИДУАЛЬНАЯ ПАПКА УЧИТЕЛЯ ХОМЧУК_С_А\ПРЕЗЕНТАЦИЯ\стрижки с челкой.jpg"/>
          <p:cNvPicPr>
            <a:picLocks noChangeAspect="1" noChangeArrowheads="1"/>
          </p:cNvPicPr>
          <p:nvPr/>
        </p:nvPicPr>
        <p:blipFill>
          <a:blip r:embed="rId2"/>
          <a:srcRect/>
          <a:stretch>
            <a:fillRect/>
          </a:stretch>
        </p:blipFill>
        <p:spPr bwMode="auto">
          <a:xfrm>
            <a:off x="1331913" y="765175"/>
            <a:ext cx="6234112" cy="395922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3375"/>
            <a:ext cx="8229600" cy="5792788"/>
          </a:xfrm>
        </p:spPr>
        <p:txBody>
          <a:bodyPr rtlCol="0">
            <a:normAutofit fontScale="77500" lnSpcReduction="2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Стрижки без челки</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В коротких стрижках без челки наиболее модным и востребованным в этом году считается ровный срез, что придает волосам ухоженность и шик. </a:t>
            </a:r>
          </a:p>
          <a:p>
            <a:pPr eaLnBrk="1" fontAlgn="auto" hangingPunct="1">
              <a:spcAft>
                <a:spcPts val="0"/>
              </a:spcAft>
              <a:buFont typeface="Arial" pitchFamily="34" charset="0"/>
              <a:buNone/>
              <a:defRPr/>
            </a:pPr>
            <a:r>
              <a:rPr lang="ru-RU" b="1" dirty="0" smtClean="0">
                <a:latin typeface="Arial" pitchFamily="34" charset="0"/>
                <a:cs typeface="Arial" pitchFamily="34" charset="0"/>
              </a:rPr>
              <a:t>Стрижка без челки делает больше объем и простоту в укладке: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Широкий лоб и круглые щеки поможет спрятать обычное каре, но в данном случае необходимо учесть глубокий боковой пробор.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Стрижка Боб без челки смотрится стильной благодаря рваным прядям.</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Для высокого лба прически без челки также существуют и смотрятся не менее симпатично.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Стрижка </a:t>
            </a:r>
            <a:r>
              <a:rPr lang="ru-RU" dirty="0" err="1" smtClean="0">
                <a:latin typeface="Arial" pitchFamily="34" charset="0"/>
                <a:cs typeface="Arial" pitchFamily="34" charset="0"/>
              </a:rPr>
              <a:t>Пикси</a:t>
            </a:r>
            <a:r>
              <a:rPr lang="ru-RU" dirty="0" smtClean="0">
                <a:latin typeface="Arial" pitchFamily="34" charset="0"/>
                <a:cs typeface="Arial" pitchFamily="34" charset="0"/>
              </a:rPr>
              <a:t> без челки тоже существует и подразумевает наличие удлиненных прядей в верхней части головы и укороченных в висках, а также разнообразные темы типа ирокеза.</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Содержимое 2"/>
          <p:cNvSpPr>
            <a:spLocks noGrp="1"/>
          </p:cNvSpPr>
          <p:nvPr>
            <p:ph idx="1"/>
          </p:nvPr>
        </p:nvSpPr>
        <p:spPr>
          <a:xfrm>
            <a:off x="457200" y="765175"/>
            <a:ext cx="8229600" cy="5360988"/>
          </a:xfrm>
        </p:spPr>
        <p:txBody>
          <a:bodyPr/>
          <a:lstStyle/>
          <a:p>
            <a:pPr algn="ctr" eaLnBrk="1" hangingPunct="1">
              <a:lnSpc>
                <a:spcPct val="90000"/>
              </a:lnSpc>
              <a:buFont typeface="Arial" charset="0"/>
              <a:buNone/>
            </a:pPr>
            <a:endParaRPr lang="ru-RU" b="1" u="sng" smtClean="0">
              <a:latin typeface="Arial" charset="0"/>
              <a:cs typeface="Arial" charset="0"/>
            </a:endParaRPr>
          </a:p>
          <a:p>
            <a:pPr algn="ctr" eaLnBrk="1" hangingPunct="1">
              <a:lnSpc>
                <a:spcPct val="90000"/>
              </a:lnSpc>
              <a:buFont typeface="Arial" charset="0"/>
              <a:buNone/>
            </a:pPr>
            <a:endParaRPr lang="ru-RU" b="1" u="sng" smtClean="0">
              <a:latin typeface="Arial" charset="0"/>
              <a:cs typeface="Arial" charset="0"/>
            </a:endParaRPr>
          </a:p>
          <a:p>
            <a:pPr algn="ctr" eaLnBrk="1" hangingPunct="1">
              <a:lnSpc>
                <a:spcPct val="90000"/>
              </a:lnSpc>
              <a:buFont typeface="Arial" charset="0"/>
              <a:buNone/>
            </a:pPr>
            <a:r>
              <a:rPr lang="ru-RU" sz="4000" b="1" smtClean="0">
                <a:latin typeface="Arial" charset="0"/>
                <a:cs typeface="Arial" charset="0"/>
              </a:rPr>
              <a:t>Тема 34 </a:t>
            </a:r>
          </a:p>
          <a:p>
            <a:pPr algn="ctr" eaLnBrk="1" hangingPunct="1">
              <a:lnSpc>
                <a:spcPct val="90000"/>
              </a:lnSpc>
              <a:buFont typeface="Arial" charset="0"/>
              <a:buNone/>
            </a:pPr>
            <a:endParaRPr lang="ru-RU" sz="4000" b="1" smtClean="0">
              <a:latin typeface="Arial" charset="0"/>
              <a:cs typeface="Arial" charset="0"/>
            </a:endParaRPr>
          </a:p>
          <a:p>
            <a:pPr algn="ctr" eaLnBrk="1" hangingPunct="1">
              <a:lnSpc>
                <a:spcPct val="90000"/>
              </a:lnSpc>
              <a:buFont typeface="Arial" charset="0"/>
              <a:buNone/>
            </a:pPr>
            <a:r>
              <a:rPr lang="ru-RU" sz="4000" b="1" smtClean="0">
                <a:latin typeface="Arial" charset="0"/>
              </a:rPr>
              <a:t>Стрижка волос (на короткие волосы)</a:t>
            </a:r>
            <a:r>
              <a:rPr lang="ru-RU" b="1" smtClean="0">
                <a:latin typeface="Arial" charset="0"/>
              </a:rPr>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Рисунок 2"/>
          <p:cNvSpPr>
            <a:spLocks noGrp="1"/>
          </p:cNvSpPr>
          <p:nvPr>
            <p:ph type="pic" idx="1"/>
          </p:nvPr>
        </p:nvSpPr>
        <p:spPr/>
      </p:sp>
      <p:sp>
        <p:nvSpPr>
          <p:cNvPr id="34818" name="Текст 3"/>
          <p:cNvSpPr>
            <a:spLocks noGrp="1"/>
          </p:cNvSpPr>
          <p:nvPr>
            <p:ph type="body" sz="half" idx="2"/>
          </p:nvPr>
        </p:nvSpPr>
        <p:spPr/>
        <p:txBody>
          <a:bodyPr/>
          <a:lstStyle/>
          <a:p>
            <a:pPr algn="ctr" eaLnBrk="1" hangingPunct="1"/>
            <a:r>
              <a:rPr lang="ru-RU" sz="1800" b="1" smtClean="0">
                <a:latin typeface="Arial" charset="0"/>
                <a:cs typeface="Arial" charset="0"/>
              </a:rPr>
              <a:t>Стрижки без челки</a:t>
            </a:r>
            <a:endParaRPr lang="ru-RU" sz="1800" smtClean="0">
              <a:latin typeface="Arial" charset="0"/>
              <a:cs typeface="Arial" charset="0"/>
            </a:endParaRPr>
          </a:p>
        </p:txBody>
      </p:sp>
      <p:pic>
        <p:nvPicPr>
          <p:cNvPr id="34819" name="Picture 2" descr="D:\Рабочий\СВЕТА\ИНДИВИДУАЛЬНАЯ ПАПКА УЧИТЕЛЯ ХОМЧУК_С_А\ПРЕЗЕНТАЦИЯ\стрижки без челки.jpg"/>
          <p:cNvPicPr>
            <a:picLocks noChangeAspect="1" noChangeArrowheads="1"/>
          </p:cNvPicPr>
          <p:nvPr/>
        </p:nvPicPr>
        <p:blipFill>
          <a:blip r:embed="rId2"/>
          <a:srcRect/>
          <a:stretch>
            <a:fillRect/>
          </a:stretch>
        </p:blipFill>
        <p:spPr bwMode="auto">
          <a:xfrm>
            <a:off x="1403350" y="620713"/>
            <a:ext cx="6219825" cy="4103687"/>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3375"/>
            <a:ext cx="8229600" cy="5792788"/>
          </a:xfrm>
        </p:spPr>
        <p:txBody>
          <a:bodyPr rtlCol="0">
            <a:normAutofit fontScale="70000" lnSpcReduction="20000"/>
          </a:bodyPr>
          <a:lstStyle/>
          <a:p>
            <a:pPr algn="ctr" eaLnBrk="1" fontAlgn="auto" hangingPunct="1">
              <a:spcAft>
                <a:spcPts val="0"/>
              </a:spcAft>
              <a:buFont typeface="Arial" pitchFamily="34" charset="0"/>
              <a:buNone/>
              <a:defRPr/>
            </a:pPr>
            <a:r>
              <a:rPr lang="ru-RU" b="1" dirty="0" err="1" smtClean="0">
                <a:latin typeface="Arial" pitchFamily="34" charset="0"/>
                <a:cs typeface="Arial" pitchFamily="34" charset="0"/>
              </a:rPr>
              <a:t>Креативные</a:t>
            </a:r>
            <a:r>
              <a:rPr lang="ru-RU" b="1" dirty="0" smtClean="0">
                <a:latin typeface="Arial" pitchFamily="34" charset="0"/>
                <a:cs typeface="Arial" pitchFamily="34" charset="0"/>
              </a:rPr>
              <a:t> стрижки</a:t>
            </a:r>
          </a:p>
          <a:p>
            <a:pPr algn="ctr" eaLnBrk="1" fontAlgn="auto" hangingPunct="1">
              <a:spcAft>
                <a:spcPts val="0"/>
              </a:spcAft>
              <a:buFont typeface="Arial" pitchFamily="34" charset="0"/>
              <a:buNone/>
              <a:defRPr/>
            </a:pP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На основе классической прически можно создать </a:t>
            </a:r>
            <a:r>
              <a:rPr lang="ru-RU" dirty="0" err="1" smtClean="0">
                <a:latin typeface="Arial" pitchFamily="34" charset="0"/>
                <a:cs typeface="Arial" pitchFamily="34" charset="0"/>
              </a:rPr>
              <a:t>креативную</a:t>
            </a:r>
            <a:r>
              <a:rPr lang="ru-RU" dirty="0" smtClean="0">
                <a:latin typeface="Arial" pitchFamily="34" charset="0"/>
                <a:cs typeface="Arial" pitchFamily="34" charset="0"/>
              </a:rPr>
              <a:t> стрижку в любом образе, дополнить ее некоторыми элементами другой прически, оставить в некоторых местах пряди. </a:t>
            </a:r>
          </a:p>
          <a:p>
            <a:pPr eaLnBrk="1" fontAlgn="auto" hangingPunct="1">
              <a:spcAft>
                <a:spcPts val="0"/>
              </a:spcAft>
              <a:buFont typeface="Arial" pitchFamily="34" charset="0"/>
              <a:buNone/>
              <a:defRPr/>
            </a:pPr>
            <a:r>
              <a:rPr lang="ru-RU" b="1" dirty="0" smtClean="0">
                <a:latin typeface="Arial" pitchFamily="34" charset="0"/>
                <a:cs typeface="Arial" pitchFamily="34" charset="0"/>
              </a:rPr>
              <a:t>Сделать в необычном формате челку, различного вида окрас: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Короткие стрижки женские (фото покажет более подробно) в стиле Боб тоже может сделать прическу необычной. Волосы необходимо коротко остричь, равномерно по длине окружности, а пряди оставить вдоль линии подбородка. Если укладывать феном вдоль от затылка к макушке, то получится очень необычно.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Если в стиле Гарсон подстричь «под мальчика» очень коротко, не оставляя челку, и применить гель, то достаточно поднять волосы и получится отличный необычный стиль.</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Текст 3"/>
          <p:cNvSpPr>
            <a:spLocks noGrp="1"/>
          </p:cNvSpPr>
          <p:nvPr>
            <p:ph type="body" sz="half" idx="2"/>
          </p:nvPr>
        </p:nvSpPr>
        <p:spPr>
          <a:xfrm>
            <a:off x="1763713" y="4797425"/>
            <a:ext cx="5486400" cy="804863"/>
          </a:xfrm>
        </p:spPr>
        <p:txBody>
          <a:bodyPr/>
          <a:lstStyle/>
          <a:p>
            <a:pPr algn="ctr" eaLnBrk="1" hangingPunct="1"/>
            <a:r>
              <a:rPr lang="ru-RU" sz="2800" b="1" smtClean="0">
                <a:latin typeface="Arial" charset="0"/>
                <a:cs typeface="Arial" charset="0"/>
              </a:rPr>
              <a:t>Стрижка «под мальчика»</a:t>
            </a:r>
          </a:p>
        </p:txBody>
      </p:sp>
      <p:pic>
        <p:nvPicPr>
          <p:cNvPr id="36866" name="Picture 2" descr="D:\Рабочий\СВЕТА\ИНДИВИДУАЛЬНАЯ ПАПКА УЧИТЕЛЯ ХОМЧУК_С_А\ПРЕЗЕНТАЦИЯ\под мальчика.jpg"/>
          <p:cNvPicPr>
            <a:picLocks noChangeAspect="1" noChangeArrowheads="1"/>
          </p:cNvPicPr>
          <p:nvPr/>
        </p:nvPicPr>
        <p:blipFill>
          <a:blip r:embed="rId2"/>
          <a:srcRect/>
          <a:stretch>
            <a:fillRect/>
          </a:stretch>
        </p:blipFill>
        <p:spPr bwMode="auto">
          <a:xfrm>
            <a:off x="1116013" y="1341438"/>
            <a:ext cx="6707187" cy="3125787"/>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250"/>
            <a:ext cx="8229600" cy="5649913"/>
          </a:xfrm>
        </p:spPr>
        <p:txBody>
          <a:bodyPr rtlCol="0">
            <a:normAutofit fontScale="92500" lnSpcReduction="2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С выбритым виском</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Выбрить участок волос на височной части решится не каждая девушка. С короткими вариантами стрижки выбритый висок смотрится очень смело, достаточно модно, стильно и сексуально. Вариаций выбривания существует множество — стиль и вид зависит напрямую от фантазии и умения мастера.</a:t>
            </a:r>
          </a:p>
          <a:p>
            <a:pPr eaLnBrk="1" fontAlgn="auto" hangingPunct="1">
              <a:spcAft>
                <a:spcPts val="0"/>
              </a:spcAft>
              <a:buFont typeface="Arial" pitchFamily="34" charset="0"/>
              <a:buNone/>
              <a:defRPr/>
            </a:pPr>
            <a:r>
              <a:rPr lang="ru-RU" dirty="0" smtClean="0">
                <a:latin typeface="Arial" pitchFamily="34" charset="0"/>
                <a:cs typeface="Arial" pitchFamily="34" charset="0"/>
              </a:rPr>
              <a:t>Можно выбрить как один, так и два виска, сделать на выбритом участке узор, покрасить его, даже нарисовать тату. Главное, — чтобы все было в меру, смотрелось аккуратно и изящно.</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Текст 3"/>
          <p:cNvSpPr>
            <a:spLocks noGrp="1"/>
          </p:cNvSpPr>
          <p:nvPr>
            <p:ph type="body" sz="half" idx="2"/>
          </p:nvPr>
        </p:nvSpPr>
        <p:spPr>
          <a:xfrm>
            <a:off x="1763713" y="4941888"/>
            <a:ext cx="5486400" cy="804862"/>
          </a:xfrm>
        </p:spPr>
        <p:txBody>
          <a:bodyPr/>
          <a:lstStyle/>
          <a:p>
            <a:pPr algn="ctr" eaLnBrk="1" hangingPunct="1"/>
            <a:r>
              <a:rPr lang="ru-RU" sz="1800" b="1" smtClean="0">
                <a:latin typeface="Arial" charset="0"/>
                <a:cs typeface="Arial" charset="0"/>
              </a:rPr>
              <a:t>Стрижки с выбритым виском</a:t>
            </a:r>
            <a:endParaRPr lang="ru-RU" sz="1800" smtClean="0">
              <a:latin typeface="Arial" charset="0"/>
              <a:cs typeface="Arial" charset="0"/>
            </a:endParaRPr>
          </a:p>
        </p:txBody>
      </p:sp>
      <p:pic>
        <p:nvPicPr>
          <p:cNvPr id="38914" name="Picture 2" descr="D:\Рабочий\СВЕТА\ИНДИВИДУАЛЬНАЯ ПАПКА УЧИТЕЛЯ ХОМЧУК_С_А\ПРЕЗЕНТАЦИЯ\с выбритым виском.jpg"/>
          <p:cNvPicPr>
            <a:picLocks noChangeAspect="1" noChangeArrowheads="1"/>
          </p:cNvPicPr>
          <p:nvPr/>
        </p:nvPicPr>
        <p:blipFill>
          <a:blip r:embed="rId2"/>
          <a:srcRect/>
          <a:stretch>
            <a:fillRect/>
          </a:stretch>
        </p:blipFill>
        <p:spPr bwMode="auto">
          <a:xfrm>
            <a:off x="755650" y="1412875"/>
            <a:ext cx="7666038" cy="3097213"/>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250"/>
            <a:ext cx="8229600" cy="5649913"/>
          </a:xfrm>
        </p:spPr>
        <p:txBody>
          <a:bodyPr rtlCol="0">
            <a:normAutofit fontScale="55000" lnSpcReduction="2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Без укладки</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i="1" dirty="0" smtClean="0">
                <a:latin typeface="Arial" pitchFamily="34" charset="0"/>
                <a:cs typeface="Arial" pitchFamily="34" charset="0"/>
              </a:rPr>
              <a:t>Стрижки без укладки считаются популярными за счет удобства и универсального внешнего вида.</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В основном такие прически выбирают женщины в возрасте и те, кто не имеет времени на каждодневную укладку волос. Легкость в ношении таких стрижек напрямую зависит от структуры волос.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Если волосы, к примеру, вьющиеся, то необходимо подобрать такую прическу, где каждый раз их не придется выпрямлять и всячески улаживать. Достаточно подобрать такую стрижку, которая подходит по структуре волос и не требует особой укладки перед выходом.</a:t>
            </a:r>
          </a:p>
          <a:p>
            <a:pPr eaLnBrk="1" fontAlgn="auto" hangingPunct="1">
              <a:spcAft>
                <a:spcPts val="0"/>
              </a:spcAft>
              <a:buFont typeface="Arial" pitchFamily="34" charset="0"/>
              <a:buChar char="•"/>
              <a:defRPr/>
            </a:pPr>
            <a:r>
              <a:rPr lang="ru-RU" dirty="0" smtClean="0">
                <a:latin typeface="Arial" pitchFamily="34" charset="0"/>
                <a:cs typeface="Arial" pitchFamily="34" charset="0"/>
              </a:rPr>
              <a:t> </a:t>
            </a:r>
          </a:p>
          <a:p>
            <a:pPr algn="ctr" eaLnBrk="1" fontAlgn="auto" hangingPunct="1">
              <a:spcAft>
                <a:spcPts val="0"/>
              </a:spcAft>
              <a:buFont typeface="Arial" pitchFamily="34" charset="0"/>
              <a:buNone/>
              <a:defRPr/>
            </a:pPr>
            <a:r>
              <a:rPr lang="ru-RU" b="1" dirty="0" smtClean="0">
                <a:latin typeface="Arial" pitchFamily="34" charset="0"/>
                <a:cs typeface="Arial" pitchFamily="34" charset="0"/>
              </a:rPr>
              <a:t>Французская стрижка</a:t>
            </a:r>
          </a:p>
          <a:p>
            <a:pPr algn="ctr" eaLnBrk="1" fontAlgn="auto" hangingPunct="1">
              <a:spcAft>
                <a:spcPts val="0"/>
              </a:spcAft>
              <a:buFont typeface="Arial" pitchFamily="34" charset="0"/>
              <a:buChar char="•"/>
              <a:defRPr/>
            </a:pP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Французская стрижка подойдет тем, кто предпочитает не </a:t>
            </a:r>
            <a:r>
              <a:rPr lang="ru-RU" dirty="0" err="1" smtClean="0">
                <a:latin typeface="Arial" pitchFamily="34" charset="0"/>
                <a:cs typeface="Arial" pitchFamily="34" charset="0"/>
              </a:rPr>
              <a:t>зацикливаться</a:t>
            </a:r>
            <a:r>
              <a:rPr lang="ru-RU" dirty="0" smtClean="0">
                <a:latin typeface="Arial" pitchFamily="34" charset="0"/>
                <a:cs typeface="Arial" pitchFamily="34" charset="0"/>
              </a:rPr>
              <a:t> на укладке, но при этом иметь объемную прическу. </a:t>
            </a:r>
          </a:p>
          <a:p>
            <a:pPr eaLnBrk="1" fontAlgn="auto" hangingPunct="1">
              <a:spcAft>
                <a:spcPts val="0"/>
              </a:spcAft>
              <a:buFont typeface="Arial" pitchFamily="34" charset="0"/>
              <a:buNone/>
              <a:defRPr/>
            </a:pPr>
            <a:r>
              <a:rPr lang="ru-RU" b="1" dirty="0" smtClean="0">
                <a:latin typeface="Arial" pitchFamily="34" charset="0"/>
                <a:cs typeface="Arial" pitchFamily="34" charset="0"/>
              </a:rPr>
              <a:t>Характерными чертами для такой стрижки является: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Простота укладки волос.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Не испорченность вида прически в случае отросших прядей.</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Легкость в разнообразном моделировании.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Подходит для любого возраста.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Подчеркивание ежедневного стиля.</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Текст 3"/>
          <p:cNvSpPr>
            <a:spLocks noGrp="1"/>
          </p:cNvSpPr>
          <p:nvPr>
            <p:ph type="body" sz="half" idx="2"/>
          </p:nvPr>
        </p:nvSpPr>
        <p:spPr/>
        <p:txBody>
          <a:bodyPr/>
          <a:lstStyle/>
          <a:p>
            <a:pPr algn="ctr" eaLnBrk="1" hangingPunct="1"/>
            <a:r>
              <a:rPr lang="ru-RU" sz="2400" b="1" smtClean="0">
                <a:latin typeface="Arial" charset="0"/>
                <a:cs typeface="Arial" charset="0"/>
              </a:rPr>
              <a:t>Французская стрижка</a:t>
            </a:r>
            <a:endParaRPr lang="ru-RU" sz="2400" smtClean="0">
              <a:latin typeface="Arial" charset="0"/>
              <a:cs typeface="Arial" charset="0"/>
            </a:endParaRPr>
          </a:p>
        </p:txBody>
      </p:sp>
      <p:pic>
        <p:nvPicPr>
          <p:cNvPr id="40962" name="Picture 2" descr="D:\Рабочий\СВЕТА\ИНДИВИДУАЛЬНАЯ ПАПКА УЧИТЕЛЯ ХОМЧУК_С_А\ПРЕЗЕНТАЦИЯ\французская стрижка.jpg"/>
          <p:cNvPicPr>
            <a:picLocks noChangeAspect="1" noChangeArrowheads="1"/>
          </p:cNvPicPr>
          <p:nvPr/>
        </p:nvPicPr>
        <p:blipFill>
          <a:blip r:embed="rId2"/>
          <a:srcRect/>
          <a:stretch>
            <a:fillRect/>
          </a:stretch>
        </p:blipFill>
        <p:spPr bwMode="auto">
          <a:xfrm>
            <a:off x="1258888" y="620713"/>
            <a:ext cx="6727825" cy="453707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250"/>
            <a:ext cx="8229600" cy="5649913"/>
          </a:xfrm>
        </p:spPr>
        <p:txBody>
          <a:bodyPr rtlCol="0">
            <a:normAutofit fontScale="85000" lnSpcReduction="2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Асимметрия на короткие волосы</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Короткие стрижки женские часто используют асимметрию, которая подразумевает собой разнообразие длины прядей, где одна сторона волос короче другой, на многих фотографиях можно такое встретить. Ухаживать за стрижками ассиметричного типа порой приходится тщательно, чтобы правильно выразить структуру прядей. </a:t>
            </a:r>
          </a:p>
          <a:p>
            <a:pPr eaLnBrk="1" fontAlgn="auto" hangingPunct="1">
              <a:spcAft>
                <a:spcPts val="0"/>
              </a:spcAft>
              <a:buFont typeface="Arial" pitchFamily="34" charset="0"/>
              <a:buNone/>
              <a:defRPr/>
            </a:pPr>
            <a:r>
              <a:rPr lang="ru-RU" b="1" dirty="0" smtClean="0">
                <a:latin typeface="Arial" pitchFamily="34" charset="0"/>
                <a:cs typeface="Arial" pitchFamily="34" charset="0"/>
              </a:rPr>
              <a:t>Асимметричные стрижки имеют следующие положительные стороны: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Скрывают непропорциональные черты лица.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Придают оригинальность прическе.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Увеличивают объем волос.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Подходят для любого возраста.</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250"/>
            <a:ext cx="8229600" cy="5649913"/>
          </a:xfrm>
        </p:spPr>
        <p:txBody>
          <a:bodyPr rtlCol="0">
            <a:normAutofit fontScale="85000" lnSpcReduction="2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Шапочка</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Стрижка представляет из себя гладкую и ровную «шапочку», которая располагается вокруг лица, создавая образ головного убора. Подходит прическа многим, но исключением являются обладательницы скошенного и зауженного подбородка. </a:t>
            </a:r>
          </a:p>
          <a:p>
            <a:pPr eaLnBrk="1" fontAlgn="auto" hangingPunct="1">
              <a:spcAft>
                <a:spcPts val="0"/>
              </a:spcAft>
              <a:buFont typeface="Arial" pitchFamily="34" charset="0"/>
              <a:buNone/>
              <a:defRPr/>
            </a:pPr>
            <a:r>
              <a:rPr lang="ru-RU" b="1" dirty="0" smtClean="0">
                <a:latin typeface="Arial" pitchFamily="34" charset="0"/>
                <a:cs typeface="Arial" pitchFamily="34" charset="0"/>
              </a:rPr>
              <a:t>Ее основные преимущества: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Простота укладки волос.</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Считается самым «сексуальным» типом прически.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Имеет разнообразие вариантов и стилей, а также вариантов челок.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Асимметричная «шапочка» создает неповторимый и смелый образ.</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Текст 3"/>
          <p:cNvSpPr>
            <a:spLocks noGrp="1"/>
          </p:cNvSpPr>
          <p:nvPr>
            <p:ph type="body" sz="half" idx="2"/>
          </p:nvPr>
        </p:nvSpPr>
        <p:spPr/>
        <p:txBody>
          <a:bodyPr/>
          <a:lstStyle/>
          <a:p>
            <a:pPr algn="ctr" eaLnBrk="1" hangingPunct="1"/>
            <a:r>
              <a:rPr lang="ru-RU" sz="2400" b="1" smtClean="0">
                <a:latin typeface="Arial" charset="0"/>
                <a:cs typeface="Arial" charset="0"/>
              </a:rPr>
              <a:t>Стрижка  Шапочка</a:t>
            </a:r>
          </a:p>
        </p:txBody>
      </p:sp>
      <p:pic>
        <p:nvPicPr>
          <p:cNvPr id="44034" name="Picture 2" descr="D:\Рабочий\СВЕТА\ИНДИВИДУАЛЬНАЯ ПАПКА УЧИТЕЛЯ ХОМЧУК_С_А\ПРЕЗЕНТАЦИЯ\шапочка.jpg"/>
          <p:cNvPicPr>
            <a:picLocks noChangeAspect="1" noChangeArrowheads="1"/>
          </p:cNvPicPr>
          <p:nvPr/>
        </p:nvPicPr>
        <p:blipFill>
          <a:blip r:embed="rId2"/>
          <a:srcRect/>
          <a:stretch>
            <a:fillRect/>
          </a:stretch>
        </p:blipFill>
        <p:spPr bwMode="auto">
          <a:xfrm>
            <a:off x="1042988" y="1484313"/>
            <a:ext cx="7304087" cy="309721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813"/>
            <a:ext cx="8229600" cy="5721350"/>
          </a:xfrm>
        </p:spPr>
        <p:txBody>
          <a:bodyPr rtlCol="0">
            <a:normAutofit fontScale="55000" lnSpcReduction="20000"/>
          </a:bodyPr>
          <a:lstStyle/>
          <a:p>
            <a:pPr eaLnBrk="1" fontAlgn="auto" hangingPunct="1">
              <a:spcAft>
                <a:spcPts val="0"/>
              </a:spcAft>
              <a:buFont typeface="Arial" pitchFamily="34" charset="0"/>
              <a:buNone/>
              <a:defRPr/>
            </a:pPr>
            <a:r>
              <a:rPr lang="ru-RU" dirty="0" smtClean="0"/>
              <a:t>Начало года уже подсказало, что в моду входят именно короткие стрижки, ведь именно такой образ женских причесок считается наиболее легким и непринужденным в этом году. Можно подобрать любой образ по подбору на фото для своего нового стиля.</a:t>
            </a:r>
          </a:p>
          <a:p>
            <a:pPr eaLnBrk="1" fontAlgn="auto" hangingPunct="1">
              <a:spcAft>
                <a:spcPts val="0"/>
              </a:spcAft>
              <a:buFont typeface="Arial" pitchFamily="34" charset="0"/>
              <a:buChar char="•"/>
              <a:defRPr/>
            </a:pPr>
            <a:endParaRPr lang="ru-RU" dirty="0" smtClean="0"/>
          </a:p>
          <a:p>
            <a:pPr algn="ctr" eaLnBrk="1" fontAlgn="auto" hangingPunct="1">
              <a:spcAft>
                <a:spcPts val="0"/>
              </a:spcAft>
              <a:buFont typeface="Arial" pitchFamily="34" charset="0"/>
              <a:buNone/>
              <a:defRPr/>
            </a:pPr>
            <a:r>
              <a:rPr lang="ru-RU" b="1" dirty="0" smtClean="0"/>
              <a:t>Преимущество короткой длины волос для выбора стрижки</a:t>
            </a:r>
            <a:endParaRPr lang="ru-RU" dirty="0" smtClean="0"/>
          </a:p>
          <a:p>
            <a:pPr eaLnBrk="1" fontAlgn="auto" hangingPunct="1">
              <a:spcAft>
                <a:spcPts val="0"/>
              </a:spcAft>
              <a:buFont typeface="Arial" pitchFamily="34" charset="0"/>
              <a:buNone/>
              <a:defRPr/>
            </a:pPr>
            <a:r>
              <a:rPr lang="ru-RU" dirty="0" smtClean="0"/>
              <a:t>Короткие женские стрижки (фотографии модных вариантов будут далее ) могут служить огромным плюсом в повседневной жизни. </a:t>
            </a:r>
          </a:p>
          <a:p>
            <a:pPr eaLnBrk="1" fontAlgn="auto" hangingPunct="1">
              <a:spcAft>
                <a:spcPts val="0"/>
              </a:spcAft>
              <a:buFont typeface="Arial" pitchFamily="34" charset="0"/>
              <a:buNone/>
              <a:defRPr/>
            </a:pPr>
            <a:r>
              <a:rPr lang="ru-RU" b="1" dirty="0" smtClean="0"/>
              <a:t>Основные положительные стороны короткой стрижки заключаются в следующем: </a:t>
            </a:r>
            <a:endParaRPr lang="ru-RU" dirty="0" smtClean="0"/>
          </a:p>
          <a:p>
            <a:pPr eaLnBrk="1" fontAlgn="auto" hangingPunct="1">
              <a:spcAft>
                <a:spcPts val="0"/>
              </a:spcAft>
              <a:buFont typeface="Arial" pitchFamily="34" charset="0"/>
              <a:buChar char="•"/>
              <a:defRPr/>
            </a:pPr>
            <a:r>
              <a:rPr lang="ru-RU" dirty="0" smtClean="0"/>
              <a:t>Легкость и свобода для головы, что особенно хорошо в жаркое время года. </a:t>
            </a:r>
          </a:p>
          <a:p>
            <a:pPr eaLnBrk="1" fontAlgn="auto" hangingPunct="1">
              <a:spcAft>
                <a:spcPts val="0"/>
              </a:spcAft>
              <a:buFont typeface="Arial" pitchFamily="34" charset="0"/>
              <a:buChar char="•"/>
              <a:defRPr/>
            </a:pPr>
            <a:r>
              <a:rPr lang="ru-RU" dirty="0" smtClean="0"/>
              <a:t>Экономия времени на прическу, не приходится долго крутить и заплетать волосы. </a:t>
            </a:r>
          </a:p>
          <a:p>
            <a:pPr eaLnBrk="1" fontAlgn="auto" hangingPunct="1">
              <a:spcAft>
                <a:spcPts val="0"/>
              </a:spcAft>
              <a:buFont typeface="Arial" pitchFamily="34" charset="0"/>
              <a:buChar char="•"/>
              <a:defRPr/>
            </a:pPr>
            <a:r>
              <a:rPr lang="ru-RU" dirty="0" smtClean="0"/>
              <a:t>Мытье головы. Экономия времени и средств по уходу за волосами. </a:t>
            </a:r>
          </a:p>
          <a:p>
            <a:pPr eaLnBrk="1" fontAlgn="auto" hangingPunct="1">
              <a:spcAft>
                <a:spcPts val="0"/>
              </a:spcAft>
              <a:buFont typeface="Arial" pitchFamily="34" charset="0"/>
              <a:buChar char="•"/>
              <a:defRPr/>
            </a:pPr>
            <a:r>
              <a:rPr lang="ru-RU" dirty="0" smtClean="0"/>
              <a:t>С короткой стрижкой более выразительно и видно смотрятся аксессуары типа сережек. </a:t>
            </a:r>
          </a:p>
          <a:p>
            <a:pPr eaLnBrk="1" fontAlgn="auto" hangingPunct="1">
              <a:spcAft>
                <a:spcPts val="0"/>
              </a:spcAft>
              <a:buFont typeface="Arial" pitchFamily="34" charset="0"/>
              <a:buChar char="•"/>
              <a:defRPr/>
            </a:pPr>
            <a:r>
              <a:rPr lang="ru-RU" dirty="0" smtClean="0"/>
              <a:t>Легче поправить прическу. Достаточно просто разгладить пряди пальцами. </a:t>
            </a:r>
          </a:p>
          <a:p>
            <a:pPr eaLnBrk="1" fontAlgn="auto" hangingPunct="1">
              <a:spcAft>
                <a:spcPts val="0"/>
              </a:spcAft>
              <a:buFont typeface="Arial" pitchFamily="34" charset="0"/>
              <a:buNone/>
              <a:defRPr/>
            </a:pPr>
            <a:r>
              <a:rPr lang="ru-RU" dirty="0" smtClean="0"/>
              <a:t>С короткой стрижкой овал лица выделяется больше, ведь за длинной прядью его можно спрятать. </a:t>
            </a:r>
          </a:p>
          <a:p>
            <a:pPr eaLnBrk="1" fontAlgn="auto" hangingPunct="1">
              <a:spcAft>
                <a:spcPts val="0"/>
              </a:spcAft>
              <a:buFont typeface="Arial" pitchFamily="34" charset="0"/>
              <a:buNone/>
              <a:defRPr/>
            </a:pPr>
            <a:r>
              <a:rPr lang="ru-RU" dirty="0" smtClean="0"/>
              <a:t>C короткими волосами можно выглядеть моложе, поэтому предпочтительнее выбирать такую стрижку женщинам в возрасте.</a:t>
            </a:r>
          </a:p>
          <a:p>
            <a:pPr eaLnBrk="1" fontAlgn="auto" hangingPunct="1">
              <a:spcAft>
                <a:spcPts val="0"/>
              </a:spcAft>
              <a:buFont typeface="Arial" pitchFamily="34" charset="0"/>
              <a:buChar char="•"/>
              <a:defRPr/>
            </a:pPr>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250"/>
            <a:ext cx="8229600" cy="5649913"/>
          </a:xfrm>
        </p:spPr>
        <p:txBody>
          <a:bodyPr rtlCol="0">
            <a:normAutofit fontScale="77500" lnSpcReduction="2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Стильная </a:t>
            </a:r>
            <a:r>
              <a:rPr lang="ru-RU" b="1" dirty="0" err="1" smtClean="0">
                <a:latin typeface="Arial" pitchFamily="34" charset="0"/>
                <a:cs typeface="Arial" pitchFamily="34" charset="0"/>
              </a:rPr>
              <a:t>Пикси</a:t>
            </a:r>
            <a:endParaRPr lang="ru-RU" b="1" dirty="0" smtClean="0">
              <a:latin typeface="Arial" pitchFamily="34" charset="0"/>
              <a:cs typeface="Arial" pitchFamily="34" charset="0"/>
            </a:endParaRPr>
          </a:p>
          <a:p>
            <a:pPr algn="ctr" eaLnBrk="1" fontAlgn="auto" hangingPunct="1">
              <a:spcAft>
                <a:spcPts val="0"/>
              </a:spcAft>
              <a:buFont typeface="Arial" pitchFamily="34" charset="0"/>
              <a:buNone/>
              <a:defRPr/>
            </a:pP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Разновидность женской стрижки всегда может быть в моде и иметь разнообразие, вроде бы и стиль кажется «</a:t>
            </a:r>
            <a:r>
              <a:rPr lang="ru-RU" dirty="0" err="1" smtClean="0">
                <a:latin typeface="Arial" pitchFamily="34" charset="0"/>
                <a:cs typeface="Arial" pitchFamily="34" charset="0"/>
              </a:rPr>
              <a:t>мальчуковым</a:t>
            </a:r>
            <a:r>
              <a:rPr lang="ru-RU" dirty="0" smtClean="0">
                <a:latin typeface="Arial" pitchFamily="34" charset="0"/>
                <a:cs typeface="Arial" pitchFamily="34" charset="0"/>
              </a:rPr>
              <a:t>», но в то же время </a:t>
            </a:r>
            <a:r>
              <a:rPr lang="ru-RU" b="1" dirty="0" err="1" smtClean="0">
                <a:latin typeface="Arial" pitchFamily="34" charset="0"/>
                <a:cs typeface="Arial" pitchFamily="34" charset="0"/>
              </a:rPr>
              <a:t>Пикси</a:t>
            </a:r>
            <a:r>
              <a:rPr lang="ru-RU" b="1" dirty="0" smtClean="0">
                <a:latin typeface="Arial" pitchFamily="34" charset="0"/>
                <a:cs typeface="Arial" pitchFamily="34" charset="0"/>
              </a:rPr>
              <a:t> </a:t>
            </a:r>
            <a:r>
              <a:rPr lang="ru-RU" dirty="0" smtClean="0">
                <a:latin typeface="Arial" pitchFamily="34" charset="0"/>
                <a:cs typeface="Arial" pitchFamily="34" charset="0"/>
              </a:rPr>
              <a:t>обладает женственностью и утонченностью. </a:t>
            </a:r>
          </a:p>
          <a:p>
            <a:pPr eaLnBrk="1" fontAlgn="auto" hangingPunct="1">
              <a:spcAft>
                <a:spcPts val="0"/>
              </a:spcAft>
              <a:buFont typeface="Arial" pitchFamily="34" charset="0"/>
              <a:buNone/>
              <a:defRPr/>
            </a:pPr>
            <a:r>
              <a:rPr lang="ru-RU" b="1" dirty="0" smtClean="0">
                <a:latin typeface="Arial" pitchFamily="34" charset="0"/>
                <a:cs typeface="Arial" pitchFamily="34" charset="0"/>
              </a:rPr>
              <a:t>Основными характерными чертами стрижки </a:t>
            </a:r>
            <a:r>
              <a:rPr lang="ru-RU" b="1" dirty="0" err="1" smtClean="0">
                <a:latin typeface="Arial" pitchFamily="34" charset="0"/>
                <a:cs typeface="Arial" pitchFamily="34" charset="0"/>
              </a:rPr>
              <a:t>Пикси</a:t>
            </a:r>
            <a:r>
              <a:rPr lang="ru-RU" b="1" dirty="0" smtClean="0">
                <a:latin typeface="Arial" pitchFamily="34" charset="0"/>
                <a:cs typeface="Arial" pitchFamily="34" charset="0"/>
              </a:rPr>
              <a:t> является: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Сохранение стиля и моды на протяжении долгого периода времени.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Простота в укладке и минимум времени на уход.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Смелый, но в то же время милый образ такой тенденции прически.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Огромная разновидность и </a:t>
            </a:r>
            <a:r>
              <a:rPr lang="ru-RU" dirty="0" err="1" smtClean="0">
                <a:latin typeface="Arial" pitchFamily="34" charset="0"/>
                <a:cs typeface="Arial" pitchFamily="34" charset="0"/>
              </a:rPr>
              <a:t>креативность</a:t>
            </a:r>
            <a:r>
              <a:rPr lang="ru-RU" dirty="0" smtClean="0">
                <a:latin typeface="Arial" pitchFamily="34" charset="0"/>
                <a:cs typeface="Arial" pitchFamily="34" charset="0"/>
              </a:rPr>
              <a:t> стрижки.</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250"/>
            <a:ext cx="8229600" cy="5649913"/>
          </a:xfrm>
        </p:spPr>
        <p:txBody>
          <a:bodyPr rtlCol="0">
            <a:normAutofit fontScale="925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Каскад</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Каскад пойдет многим представительницам слабого пола, потому как обладает стрижка универсальностью и не зависит от структуры и формы волос. </a:t>
            </a:r>
          </a:p>
          <a:p>
            <a:pPr eaLnBrk="1" fontAlgn="auto" hangingPunct="1">
              <a:spcAft>
                <a:spcPts val="0"/>
              </a:spcAft>
              <a:buFont typeface="Arial" pitchFamily="34" charset="0"/>
              <a:buNone/>
              <a:defRPr/>
            </a:pPr>
            <a:r>
              <a:rPr lang="ru-RU" b="1" dirty="0" smtClean="0">
                <a:latin typeface="Arial" pitchFamily="34" charset="0"/>
                <a:cs typeface="Arial" pitchFamily="34" charset="0"/>
              </a:rPr>
              <a:t>Основные преимущества: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Подойдет для любого типа волос, даже тонких и непослушных.</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Тонкие волосы приобретают воздушность и объем.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Корректируется форма лица. </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Текст 3"/>
          <p:cNvSpPr>
            <a:spLocks noGrp="1"/>
          </p:cNvSpPr>
          <p:nvPr>
            <p:ph type="body" sz="half" idx="2"/>
          </p:nvPr>
        </p:nvSpPr>
        <p:spPr/>
        <p:txBody>
          <a:bodyPr/>
          <a:lstStyle/>
          <a:p>
            <a:pPr algn="ctr" eaLnBrk="1" hangingPunct="1"/>
            <a:r>
              <a:rPr lang="ru-RU" sz="2400" b="1" smtClean="0">
                <a:latin typeface="Arial" charset="0"/>
                <a:cs typeface="Arial" charset="0"/>
              </a:rPr>
              <a:t>Стрижка Каскад</a:t>
            </a:r>
          </a:p>
          <a:p>
            <a:pPr eaLnBrk="1" hangingPunct="1"/>
            <a:endParaRPr lang="ru-RU" smtClean="0"/>
          </a:p>
        </p:txBody>
      </p:sp>
      <p:pic>
        <p:nvPicPr>
          <p:cNvPr id="47106" name="Picture 2" descr="D:\Рабочий\СВЕТА\ИНДИВИДУАЛЬНАЯ ПАПКА УЧИТЕЛЯ ХОМЧУК_С_А\ПРЕЗЕНТАЦИЯ\каскад.jpg"/>
          <p:cNvPicPr>
            <a:picLocks noChangeAspect="1" noChangeArrowheads="1"/>
          </p:cNvPicPr>
          <p:nvPr/>
        </p:nvPicPr>
        <p:blipFill>
          <a:blip r:embed="rId2"/>
          <a:srcRect/>
          <a:stretch>
            <a:fillRect/>
          </a:stretch>
        </p:blipFill>
        <p:spPr bwMode="auto">
          <a:xfrm>
            <a:off x="1187450" y="692150"/>
            <a:ext cx="6513513" cy="4151313"/>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813"/>
            <a:ext cx="8229600" cy="5721350"/>
          </a:xfrm>
        </p:spPr>
        <p:txBody>
          <a:bodyPr rtlCol="0">
            <a:normAutofit fontScale="92500" lnSpcReduction="1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Каре</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При выборе каре главное правильно подобрать длину и форму ножки, которая подходит под физиологические особенности формы лица: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Сохраняет популярность уже продолжительное время, всегда остается в моде.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Открывает шею, делает более женственнее и привлекательнее.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Превращает скромную женщину в женщину-вамп.</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49275"/>
            <a:ext cx="8229600" cy="5576888"/>
          </a:xfrm>
        </p:spPr>
        <p:txBody>
          <a:bodyPr rtlCol="0">
            <a:normAutofit fontScale="92500" lnSpcReduction="1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Боб и боб-каре</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Стрижка боб уже давно находится на пике популярности, на один вариант стрижки боб можно применить огромное количество разнообразных укладок. </a:t>
            </a:r>
          </a:p>
          <a:p>
            <a:pPr eaLnBrk="1" fontAlgn="auto" hangingPunct="1">
              <a:spcAft>
                <a:spcPts val="0"/>
              </a:spcAft>
              <a:buFont typeface="Arial" pitchFamily="34" charset="0"/>
              <a:buNone/>
              <a:defRPr/>
            </a:pPr>
            <a:r>
              <a:rPr lang="ru-RU" b="1" dirty="0" smtClean="0">
                <a:latin typeface="Arial" pitchFamily="34" charset="0"/>
                <a:cs typeface="Arial" pitchFamily="34" charset="0"/>
              </a:rPr>
              <a:t>Основными чертами стрижки боб является: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Всегда смотрится свежо, модно и стильно.</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Прическа простая в уходе и укладке.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Отлично подходит даже на вьющиеся волосы. </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49275"/>
            <a:ext cx="8229600" cy="5576888"/>
          </a:xfrm>
        </p:spPr>
        <p:txBody>
          <a:bodyPr rtlCol="0">
            <a:normAutofit fontScale="92500" lnSpcReduction="2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Модная итальянка</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Стрижка «Итальянка» подразумевает собой красиво выстриженные пряди до линии подбородка и объем, но главное для такой прически попасть в руки хорошего мастера. </a:t>
            </a:r>
          </a:p>
          <a:p>
            <a:pPr eaLnBrk="1" fontAlgn="auto" hangingPunct="1">
              <a:spcAft>
                <a:spcPts val="0"/>
              </a:spcAft>
              <a:buFont typeface="Arial" pitchFamily="34" charset="0"/>
              <a:buNone/>
              <a:defRPr/>
            </a:pPr>
            <a:r>
              <a:rPr lang="ru-RU" b="1" dirty="0" smtClean="0">
                <a:latin typeface="Arial" pitchFamily="34" charset="0"/>
                <a:cs typeface="Arial" pitchFamily="34" charset="0"/>
              </a:rPr>
              <a:t>От прически «итальянка» хочется выделить: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Стиль и удобство, которое сохраняется на протяжении долгого времени.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Легко управляемый объем и укладка.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Длинные боковые пряди идеально моделируют пропорции формы лица.</a:t>
            </a:r>
          </a:p>
          <a:p>
            <a:pPr eaLnBrk="1" fontAlgn="auto" hangingPunct="1">
              <a:spcAft>
                <a:spcPts val="0"/>
              </a:spcAft>
              <a:buFont typeface="Arial" pitchFamily="34" charset="0"/>
              <a:buChar char="•"/>
              <a:defRPr/>
            </a:pPr>
            <a:endParaRPr lang="ru-RU" dirty="0">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49275"/>
            <a:ext cx="8229600" cy="5576888"/>
          </a:xfrm>
        </p:spPr>
        <p:txBody>
          <a:bodyPr rtlCol="0">
            <a:normAutofit fontScale="92500" lnSpcReduction="1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Гарсон</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Гарсон принадлежит более к мужскому виду стрижки, но некоторые женщины смело ее носят и считают самой удобной среди других. </a:t>
            </a:r>
          </a:p>
          <a:p>
            <a:pPr eaLnBrk="1" fontAlgn="auto" hangingPunct="1">
              <a:spcAft>
                <a:spcPts val="0"/>
              </a:spcAft>
              <a:buFont typeface="Arial" pitchFamily="34" charset="0"/>
              <a:buNone/>
              <a:defRPr/>
            </a:pPr>
            <a:r>
              <a:rPr lang="ru-RU" b="1" dirty="0" smtClean="0">
                <a:latin typeface="Arial" pitchFamily="34" charset="0"/>
                <a:cs typeface="Arial" pitchFamily="34" charset="0"/>
              </a:rPr>
              <a:t>Преимуществами стрижки гарсон можно выделить: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Смотрится дерзко и смело, но не теряет женственности.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Легко превратить </a:t>
            </a:r>
            <a:r>
              <a:rPr lang="ru-RU" dirty="0" err="1" smtClean="0">
                <a:latin typeface="Arial" pitchFamily="34" charset="0"/>
                <a:cs typeface="Arial" pitchFamily="34" charset="0"/>
              </a:rPr>
              <a:t>гламурную</a:t>
            </a:r>
            <a:r>
              <a:rPr lang="ru-RU" dirty="0" smtClean="0">
                <a:latin typeface="Arial" pitchFamily="34" charset="0"/>
                <a:cs typeface="Arial" pitchFamily="34" charset="0"/>
              </a:rPr>
              <a:t> укладку в беспорядочную взъерошенность.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Подойдет на любой возраст.</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250"/>
            <a:ext cx="8229600" cy="5649913"/>
          </a:xfrm>
        </p:spPr>
        <p:txBody>
          <a:bodyPr rtlCol="0">
            <a:normAutofit fontScale="85000" lnSpcReduction="10000"/>
          </a:bodyPr>
          <a:lstStyle/>
          <a:p>
            <a:pPr algn="ctr" eaLnBrk="1" fontAlgn="auto" hangingPunct="1">
              <a:spcAft>
                <a:spcPts val="0"/>
              </a:spcAft>
              <a:buFont typeface="Arial" pitchFamily="34" charset="0"/>
              <a:buNone/>
              <a:defRPr/>
            </a:pPr>
            <a:r>
              <a:rPr lang="ru-RU" b="1" dirty="0" err="1" smtClean="0">
                <a:latin typeface="Arial" pitchFamily="34" charset="0"/>
                <a:cs typeface="Arial" pitchFamily="34" charset="0"/>
              </a:rPr>
              <a:t>Гаврош</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err="1" smtClean="0">
                <a:latin typeface="Arial" pitchFamily="34" charset="0"/>
                <a:cs typeface="Arial" pitchFamily="34" charset="0"/>
              </a:rPr>
              <a:t>Гаврош</a:t>
            </a:r>
            <a:r>
              <a:rPr lang="ru-RU" dirty="0" smtClean="0">
                <a:latin typeface="Arial" pitchFamily="34" charset="0"/>
                <a:cs typeface="Arial" pitchFamily="34" charset="0"/>
              </a:rPr>
              <a:t> можно назвать «смелой» прической. Пользуется популярностью у девушек, которые не боятся кардинальных изменений внешности и хотят быть особенными, не похожими на остальных. </a:t>
            </a:r>
          </a:p>
          <a:p>
            <a:pPr eaLnBrk="1" fontAlgn="auto" hangingPunct="1">
              <a:spcAft>
                <a:spcPts val="0"/>
              </a:spcAft>
              <a:buFont typeface="Arial" pitchFamily="34" charset="0"/>
              <a:buNone/>
              <a:defRPr/>
            </a:pPr>
            <a:r>
              <a:rPr lang="ru-RU" b="1" dirty="0" smtClean="0">
                <a:latin typeface="Arial" pitchFamily="34" charset="0"/>
                <a:cs typeface="Arial" pitchFamily="34" charset="0"/>
              </a:rPr>
              <a:t>Характеризуется стрижка </a:t>
            </a:r>
            <a:r>
              <a:rPr lang="ru-RU" b="1" dirty="0" err="1" smtClean="0">
                <a:latin typeface="Arial" pitchFamily="34" charset="0"/>
                <a:cs typeface="Arial" pitchFamily="34" charset="0"/>
              </a:rPr>
              <a:t>гаврош</a:t>
            </a:r>
            <a:r>
              <a:rPr lang="ru-RU" b="1" dirty="0" smtClean="0">
                <a:latin typeface="Arial" pitchFamily="34" charset="0"/>
                <a:cs typeface="Arial" pitchFamily="34" charset="0"/>
              </a:rPr>
              <a:t> следующими чертами: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Выделяется из всех. Делает образ выразительным и не похожим на остальных.</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Выглядит сексуально и не требует особого ухода.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Разнообразие стилей в данном виде стрижки.</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Текст 3"/>
          <p:cNvSpPr>
            <a:spLocks noGrp="1"/>
          </p:cNvSpPr>
          <p:nvPr>
            <p:ph type="body" sz="half" idx="2"/>
          </p:nvPr>
        </p:nvSpPr>
        <p:spPr>
          <a:xfrm>
            <a:off x="1763713" y="4797425"/>
            <a:ext cx="5486400" cy="804863"/>
          </a:xfrm>
        </p:spPr>
        <p:txBody>
          <a:bodyPr/>
          <a:lstStyle/>
          <a:p>
            <a:pPr algn="ctr" eaLnBrk="1" hangingPunct="1"/>
            <a:r>
              <a:rPr lang="ru-RU" sz="2400" b="1" smtClean="0">
                <a:latin typeface="Arial" charset="0"/>
                <a:cs typeface="Arial" charset="0"/>
              </a:rPr>
              <a:t>Стрижка Гаврош</a:t>
            </a:r>
          </a:p>
          <a:p>
            <a:pPr eaLnBrk="1" hangingPunct="1"/>
            <a:endParaRPr lang="ru-RU" smtClean="0"/>
          </a:p>
        </p:txBody>
      </p:sp>
      <p:pic>
        <p:nvPicPr>
          <p:cNvPr id="53250" name="Picture 2" descr="D:\Рабочий\СВЕТА\ИНДИВИДУАЛЬНАЯ ПАПКА УЧИТЕЛЯ ХОМЧУК_С_А\ПРЕЗЕНТАЦИЯ\гаврош.jpg"/>
          <p:cNvPicPr>
            <a:picLocks noChangeAspect="1" noChangeArrowheads="1"/>
          </p:cNvPicPr>
          <p:nvPr/>
        </p:nvPicPr>
        <p:blipFill>
          <a:blip r:embed="rId2"/>
          <a:srcRect/>
          <a:stretch>
            <a:fillRect/>
          </a:stretch>
        </p:blipFill>
        <p:spPr bwMode="auto">
          <a:xfrm>
            <a:off x="755650" y="1341438"/>
            <a:ext cx="7620000" cy="31115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250"/>
            <a:ext cx="8229600" cy="5649913"/>
          </a:xfrm>
        </p:spPr>
        <p:txBody>
          <a:bodyPr rtlCol="0">
            <a:normAutofit fontScale="85000" lnSpcReduction="1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Аврора</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За счет многослойной текстуры короткие пряди стрижки аврора выглядят объемными. Пойдет она не каждому за счет объемного верха, особенно не подходит такой тип стрижки круглолицым, а также с прямоугольной и квадратной формы лица. </a:t>
            </a:r>
          </a:p>
          <a:p>
            <a:pPr eaLnBrk="1" fontAlgn="auto" hangingPunct="1">
              <a:spcAft>
                <a:spcPts val="0"/>
              </a:spcAft>
              <a:buFont typeface="Arial" pitchFamily="34" charset="0"/>
              <a:buNone/>
              <a:defRPr/>
            </a:pPr>
            <a:r>
              <a:rPr lang="ru-RU" b="1" dirty="0" smtClean="0">
                <a:latin typeface="Arial" pitchFamily="34" charset="0"/>
                <a:cs typeface="Arial" pitchFamily="34" charset="0"/>
              </a:rPr>
              <a:t>Она имеет следующие характерные черты: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Отличается оригинальным модным фасоном.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Вытягивает и смягчает овал лица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Делает акцентными зонами глаза и скулы.</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813"/>
            <a:ext cx="8229600" cy="5721350"/>
          </a:xfrm>
        </p:spPr>
        <p:txBody>
          <a:bodyPr rtlCol="0">
            <a:normAutofit fontScale="70000" lnSpcReduction="2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Короткие волосы, недостатки</a:t>
            </a:r>
          </a:p>
          <a:p>
            <a:pPr algn="ctr" eaLnBrk="1" fontAlgn="auto" hangingPunct="1">
              <a:spcAft>
                <a:spcPts val="0"/>
              </a:spcAft>
              <a:buFont typeface="Arial" pitchFamily="34" charset="0"/>
              <a:buNone/>
              <a:defRPr/>
            </a:pP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К </a:t>
            </a:r>
            <a:r>
              <a:rPr lang="ru-RU" b="1" dirty="0" smtClean="0">
                <a:latin typeface="Arial" pitchFamily="34" charset="0"/>
                <a:cs typeface="Arial" pitchFamily="34" charset="0"/>
              </a:rPr>
              <a:t>недостаткам</a:t>
            </a:r>
            <a:r>
              <a:rPr lang="ru-RU" dirty="0" smtClean="0">
                <a:latin typeface="Arial" pitchFamily="34" charset="0"/>
                <a:cs typeface="Arial" pitchFamily="34" charset="0"/>
              </a:rPr>
              <a:t> модных и удобных стрижек можно отнести:</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Тем, у кого пышные волосы, очень трудно подобрать стиль прически, чтобы избежать эффекта «одуванчика».</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Форма и стиль прически должен подходить контуру лица.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Укладку следует делать сразу после мытья головы.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Укладка порой требует применения огромного количества гелей и лаков. Использование большого количества химии может создавать эффект грязной головы.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Мытье головы следует проводить ежедневно, чтобы давать волосам немного отдохнуть от воздействия химических средств.</a:t>
            </a:r>
          </a:p>
          <a:p>
            <a:pPr eaLnBrk="1" fontAlgn="auto" hangingPunct="1">
              <a:spcAft>
                <a:spcPts val="0"/>
              </a:spcAft>
              <a:buFont typeface="Arial" pitchFamily="34" charset="0"/>
              <a:buChar char="•"/>
              <a:defRPr/>
            </a:pP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Короткие женские стрижки (фото демонстрируют различные модели) при неудачном выборе зрительно изменяют овал лица, вытягивая его или расширяя неподходящим образом, либо не соответствуют типу и структуре волос.</a:t>
            </a:r>
          </a:p>
          <a:p>
            <a:pPr eaLnBrk="1" fontAlgn="auto" hangingPunct="1">
              <a:spcAft>
                <a:spcPts val="0"/>
              </a:spcAft>
              <a:buFont typeface="Arial" pitchFamily="34" charset="0"/>
              <a:buChar char="•"/>
              <a:defRPr/>
            </a:pPr>
            <a:endParaRPr lang="ru-R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250"/>
            <a:ext cx="8229600" cy="5649913"/>
          </a:xfrm>
        </p:spPr>
        <p:txBody>
          <a:bodyPr rtlCol="0">
            <a:normAutofit fontScale="85000" lnSpcReduction="1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Дебют</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Стиль прически дебют относится к сложному варианту, поэтому тут только опытный мастер сможет сделать прическу неотразимой. Стрижку дебют можно сделать с удлинением и с одинаковой длиной прядей по всей голове. </a:t>
            </a:r>
          </a:p>
          <a:p>
            <a:pPr eaLnBrk="1" fontAlgn="auto" hangingPunct="1">
              <a:spcAft>
                <a:spcPts val="0"/>
              </a:spcAft>
              <a:buFont typeface="Arial" pitchFamily="34" charset="0"/>
              <a:buNone/>
              <a:defRPr/>
            </a:pPr>
            <a:r>
              <a:rPr lang="ru-RU" b="1" dirty="0" smtClean="0">
                <a:latin typeface="Arial" pitchFamily="34" charset="0"/>
                <a:cs typeface="Arial" pitchFamily="34" charset="0"/>
              </a:rPr>
              <a:t>Ее особые черты заключаются в следующем: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Пойдет как на прямые, так и на волнистые волосы.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Тонкие волосы не станут преградой такой прическе.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Объем создается благодаря ступенчатым прядям. </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250"/>
            <a:ext cx="8229600" cy="5649913"/>
          </a:xfrm>
        </p:spPr>
        <p:txBody>
          <a:bodyPr rtlCol="0">
            <a:normAutofit fontScale="92500" lnSpcReduction="2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Каприз</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Главным незаменимым признаком прически каприз является </a:t>
            </a:r>
            <a:r>
              <a:rPr lang="ru-RU" dirty="0" err="1" smtClean="0">
                <a:latin typeface="Arial" pitchFamily="34" charset="0"/>
                <a:cs typeface="Arial" pitchFamily="34" charset="0"/>
              </a:rPr>
              <a:t>многослойность</a:t>
            </a:r>
            <a:r>
              <a:rPr lang="ru-RU" dirty="0" smtClean="0">
                <a:latin typeface="Arial" pitchFamily="34" charset="0"/>
                <a:cs typeface="Arial" pitchFamily="34" charset="0"/>
              </a:rPr>
              <a:t> профилировочных прядей, имеющих разную длину. </a:t>
            </a:r>
          </a:p>
          <a:p>
            <a:pPr eaLnBrk="1" fontAlgn="auto" hangingPunct="1">
              <a:spcAft>
                <a:spcPts val="0"/>
              </a:spcAft>
              <a:buFont typeface="Arial" pitchFamily="34" charset="0"/>
              <a:buNone/>
              <a:defRPr/>
            </a:pPr>
            <a:r>
              <a:rPr lang="ru-RU" b="1" dirty="0" smtClean="0">
                <a:latin typeface="Arial" pitchFamily="34" charset="0"/>
                <a:cs typeface="Arial" pitchFamily="34" charset="0"/>
              </a:rPr>
              <a:t>Особенность стрижки заключается в следующем</a:t>
            </a:r>
            <a:r>
              <a:rPr lang="ru-RU" dirty="0" smtClean="0">
                <a:latin typeface="Arial" pitchFamily="34" charset="0"/>
                <a:cs typeface="Arial" pitchFamily="34" charset="0"/>
              </a:rPr>
              <a:t>: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Существует разнообразие челок для такого вида стрижки.</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Подойдет разный тип локонов для такой стрижки.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Остается открытая шея, что придает женственности. </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Текст 3"/>
          <p:cNvSpPr>
            <a:spLocks noGrp="1"/>
          </p:cNvSpPr>
          <p:nvPr>
            <p:ph type="body" sz="half" idx="2"/>
          </p:nvPr>
        </p:nvSpPr>
        <p:spPr/>
        <p:txBody>
          <a:bodyPr/>
          <a:lstStyle/>
          <a:p>
            <a:pPr algn="ctr" eaLnBrk="1" hangingPunct="1"/>
            <a:r>
              <a:rPr lang="ru-RU" sz="2400" b="1" smtClean="0">
                <a:latin typeface="Arial" charset="0"/>
                <a:cs typeface="Arial" charset="0"/>
              </a:rPr>
              <a:t>Стрижка Каприз</a:t>
            </a:r>
          </a:p>
          <a:p>
            <a:pPr eaLnBrk="1" hangingPunct="1"/>
            <a:endParaRPr lang="ru-RU" smtClean="0"/>
          </a:p>
        </p:txBody>
      </p:sp>
      <p:pic>
        <p:nvPicPr>
          <p:cNvPr id="57346" name="Picture 2" descr="D:\Рабочий\СВЕТА\ИНДИВИДУАЛЬНАЯ ПАПКА УЧИТЕЛЯ ХОМЧУК_С_А\ПРЕЗЕНТАЦИЯ\каприз.jpg"/>
          <p:cNvPicPr>
            <a:picLocks noChangeAspect="1" noChangeArrowheads="1"/>
          </p:cNvPicPr>
          <p:nvPr/>
        </p:nvPicPr>
        <p:blipFill>
          <a:blip r:embed="rId2"/>
          <a:srcRect/>
          <a:stretch>
            <a:fillRect/>
          </a:stretch>
        </p:blipFill>
        <p:spPr bwMode="auto">
          <a:xfrm>
            <a:off x="1042988" y="836613"/>
            <a:ext cx="7008812" cy="416560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250"/>
            <a:ext cx="8229600" cy="5649913"/>
          </a:xfrm>
        </p:spPr>
        <p:txBody>
          <a:bodyPr rtlCol="0">
            <a:normAutofit fontScale="92500" lnSpcReduction="1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Рапсодия</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В стрижке рапсодия можно выбрать одно из двух направлений — быть строгой или дерзкой. Минимумом для такой прически является то, что длина волос должна достигать шеи. </a:t>
            </a:r>
          </a:p>
          <a:p>
            <a:pPr eaLnBrk="1" fontAlgn="auto" hangingPunct="1">
              <a:spcAft>
                <a:spcPts val="0"/>
              </a:spcAft>
              <a:buFont typeface="Arial" pitchFamily="34" charset="0"/>
              <a:buNone/>
              <a:defRPr/>
            </a:pPr>
            <a:r>
              <a:rPr lang="ru-RU" b="1" dirty="0" smtClean="0">
                <a:latin typeface="Arial" pitchFamily="34" charset="0"/>
                <a:cs typeface="Arial" pitchFamily="34" charset="0"/>
              </a:rPr>
              <a:t>Рапсодия полюбилась многим исходя из следующих характеристик: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Не требует ежедневной укладки.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Делает объемными волосы.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Создает красивый и элегантный контур</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Способна быстро менять образ.</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Содержимое 2"/>
          <p:cNvSpPr>
            <a:spLocks noGrp="1"/>
          </p:cNvSpPr>
          <p:nvPr>
            <p:ph idx="1"/>
          </p:nvPr>
        </p:nvSpPr>
        <p:spPr>
          <a:xfrm>
            <a:off x="457200" y="476250"/>
            <a:ext cx="8229600" cy="5649913"/>
          </a:xfrm>
        </p:spPr>
        <p:txBody>
          <a:bodyPr/>
          <a:lstStyle/>
          <a:p>
            <a:pPr algn="ctr" eaLnBrk="1" hangingPunct="1">
              <a:buFont typeface="Arial" charset="0"/>
              <a:buNone/>
            </a:pPr>
            <a:r>
              <a:rPr lang="ru-RU" b="1" smtClean="0">
                <a:latin typeface="Arial" charset="0"/>
                <a:cs typeface="Arial" charset="0"/>
              </a:rPr>
              <a:t>Сессон</a:t>
            </a:r>
            <a:endParaRPr lang="ru-RU" smtClean="0">
              <a:latin typeface="Arial" charset="0"/>
              <a:cs typeface="Arial" charset="0"/>
            </a:endParaRPr>
          </a:p>
          <a:p>
            <a:pPr eaLnBrk="1" hangingPunct="1">
              <a:buFont typeface="Arial" charset="0"/>
              <a:buNone/>
            </a:pPr>
            <a:r>
              <a:rPr lang="ru-RU" smtClean="0">
                <a:latin typeface="Arial" charset="0"/>
                <a:cs typeface="Arial" charset="0"/>
              </a:rPr>
              <a:t>Вариаций стрижки сессон предостаточно, можно подобрать любой стиль и создать неотразимый эффект. </a:t>
            </a:r>
          </a:p>
          <a:p>
            <a:pPr eaLnBrk="1" hangingPunct="1">
              <a:buFont typeface="Arial" charset="0"/>
              <a:buNone/>
            </a:pPr>
            <a:r>
              <a:rPr lang="ru-RU" b="1" smtClean="0">
                <a:latin typeface="Arial" charset="0"/>
                <a:cs typeface="Arial" charset="0"/>
              </a:rPr>
              <a:t>К сессон можно отнести следующие положительные моменты: </a:t>
            </a:r>
            <a:endParaRPr lang="ru-RU" smtClean="0">
              <a:latin typeface="Arial" charset="0"/>
              <a:cs typeface="Arial" charset="0"/>
            </a:endParaRPr>
          </a:p>
          <a:p>
            <a:pPr eaLnBrk="1" hangingPunct="1"/>
            <a:r>
              <a:rPr lang="ru-RU" smtClean="0">
                <a:latin typeface="Arial" charset="0"/>
                <a:cs typeface="Arial" charset="0"/>
              </a:rPr>
              <a:t>Простота в расчесывании и укладке.</a:t>
            </a:r>
          </a:p>
          <a:p>
            <a:pPr eaLnBrk="1" hangingPunct="1"/>
            <a:r>
              <a:rPr lang="ru-RU" smtClean="0">
                <a:latin typeface="Arial" charset="0"/>
                <a:cs typeface="Arial" charset="0"/>
              </a:rPr>
              <a:t>Необычный стиль, который смотрится неотразимо и эксклюзивно. </a:t>
            </a:r>
          </a:p>
          <a:p>
            <a:pPr eaLnBrk="1" hangingPunct="1"/>
            <a:r>
              <a:rPr lang="ru-RU" smtClean="0">
                <a:latin typeface="Arial" charset="0"/>
                <a:cs typeface="Arial" charset="0"/>
              </a:rPr>
              <a:t>Дополнение в объеме. </a:t>
            </a:r>
          </a:p>
          <a:p>
            <a:pPr eaLnBrk="1" hangingPunct="1"/>
            <a:endParaRPr lang="ru-RU"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Текст 3"/>
          <p:cNvSpPr>
            <a:spLocks noGrp="1"/>
          </p:cNvSpPr>
          <p:nvPr>
            <p:ph type="body" sz="half" idx="2"/>
          </p:nvPr>
        </p:nvSpPr>
        <p:spPr/>
        <p:txBody>
          <a:bodyPr/>
          <a:lstStyle/>
          <a:p>
            <a:pPr algn="ctr" eaLnBrk="1" hangingPunct="1"/>
            <a:r>
              <a:rPr lang="ru-RU" sz="2400" b="1" smtClean="0">
                <a:latin typeface="Arial" charset="0"/>
                <a:cs typeface="Arial" charset="0"/>
              </a:rPr>
              <a:t>Стрижка Сессон</a:t>
            </a:r>
          </a:p>
          <a:p>
            <a:pPr eaLnBrk="1" hangingPunct="1"/>
            <a:endParaRPr lang="ru-RU" smtClean="0"/>
          </a:p>
        </p:txBody>
      </p:sp>
      <p:pic>
        <p:nvPicPr>
          <p:cNvPr id="60418" name="Picture 2" descr="D:\Рабочий\СВЕТА\ИНДИВИДУАЛЬНАЯ ПАПКА УЧИТЕЛЯ ХОМЧУК_С_А\ПРЕЗЕНТАЦИЯ\сесон.jpg"/>
          <p:cNvPicPr>
            <a:picLocks noChangeAspect="1" noChangeArrowheads="1"/>
          </p:cNvPicPr>
          <p:nvPr/>
        </p:nvPicPr>
        <p:blipFill>
          <a:blip r:embed="rId2"/>
          <a:srcRect/>
          <a:stretch>
            <a:fillRect/>
          </a:stretch>
        </p:blipFill>
        <p:spPr bwMode="auto">
          <a:xfrm>
            <a:off x="900113" y="655638"/>
            <a:ext cx="7018337" cy="4154487"/>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813"/>
            <a:ext cx="8229600" cy="5721350"/>
          </a:xfrm>
        </p:spPr>
        <p:txBody>
          <a:bodyPr rtlCol="0">
            <a:normAutofit lnSpcReduction="1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Прямое короткое каре</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Типаж прически прямого короткого каре выглядит всегда стильно. </a:t>
            </a:r>
          </a:p>
          <a:p>
            <a:pPr eaLnBrk="1" fontAlgn="auto" hangingPunct="1">
              <a:spcAft>
                <a:spcPts val="0"/>
              </a:spcAft>
              <a:buFont typeface="Arial" pitchFamily="34" charset="0"/>
              <a:buNone/>
              <a:defRPr/>
            </a:pPr>
            <a:r>
              <a:rPr lang="ru-RU" b="1" dirty="0" smtClean="0">
                <a:latin typeface="Arial" pitchFamily="34" charset="0"/>
                <a:cs typeface="Arial" pitchFamily="34" charset="0"/>
              </a:rPr>
              <a:t>Каре имеет прямой фасон, который обозначен четкой линией среза, подойдет на многие формы лица, к тому же: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Имеет простоту в форме и легкость в расчесывании.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Нет сложностей в укладке.</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Прическу легко «освежить».</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813"/>
            <a:ext cx="8229600" cy="5721350"/>
          </a:xfrm>
        </p:spPr>
        <p:txBody>
          <a:bodyPr rtlCol="0">
            <a:normAutofit fontScale="92500" lnSpcReduction="2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Очень короткие стрижки в стиле </a:t>
            </a:r>
            <a:r>
              <a:rPr lang="ru-RU" b="1" dirty="0" err="1" smtClean="0">
                <a:latin typeface="Arial" pitchFamily="34" charset="0"/>
                <a:cs typeface="Arial" pitchFamily="34" charset="0"/>
              </a:rPr>
              <a:t>милитари</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Стрижки в стиле «</a:t>
            </a:r>
            <a:r>
              <a:rPr lang="ru-RU" dirty="0" err="1" smtClean="0">
                <a:latin typeface="Arial" pitchFamily="34" charset="0"/>
                <a:cs typeface="Arial" pitchFamily="34" charset="0"/>
              </a:rPr>
              <a:t>миллитари</a:t>
            </a:r>
            <a:r>
              <a:rPr lang="ru-RU" dirty="0" smtClean="0">
                <a:latin typeface="Arial" pitchFamily="34" charset="0"/>
                <a:cs typeface="Arial" pitchFamily="34" charset="0"/>
              </a:rPr>
              <a:t>» популярны среди спортсменов, военных, да и в целом среди мужчин, ведущим активный образ. </a:t>
            </a:r>
          </a:p>
          <a:p>
            <a:pPr eaLnBrk="1" fontAlgn="auto" hangingPunct="1">
              <a:spcAft>
                <a:spcPts val="0"/>
              </a:spcAft>
              <a:buFont typeface="Arial" pitchFamily="34" charset="0"/>
              <a:buNone/>
              <a:defRPr/>
            </a:pPr>
            <a:r>
              <a:rPr lang="ru-RU" b="1" dirty="0" smtClean="0">
                <a:latin typeface="Arial" pitchFamily="34" charset="0"/>
                <a:cs typeface="Arial" pitchFamily="34" charset="0"/>
              </a:rPr>
              <a:t>Однако часто стрижку выбирают и женщины, потому как она имеет достаточно преимуществ: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Прическа занимает мало времени на уход, а слишком короткие волосы и вовсе не нуждаются даже в расчесывании.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Придает опрятность, строгость и удобство.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Создается легкость для головы.</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813"/>
            <a:ext cx="8229600" cy="5721350"/>
          </a:xfrm>
        </p:spPr>
        <p:txBody>
          <a:bodyPr rtlCol="0">
            <a:normAutofit lnSpcReduction="1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Паж</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Стрижка паж подразумевает прямые ровные волосы с прямой челкой, имеющий строгий стилистический рисунок. </a:t>
            </a:r>
          </a:p>
          <a:p>
            <a:pPr eaLnBrk="1" fontAlgn="auto" hangingPunct="1">
              <a:spcAft>
                <a:spcPts val="0"/>
              </a:spcAft>
              <a:buFont typeface="Arial" pitchFamily="34" charset="0"/>
              <a:buNone/>
              <a:defRPr/>
            </a:pPr>
            <a:r>
              <a:rPr lang="ru-RU" b="1" dirty="0" smtClean="0">
                <a:latin typeface="Arial" pitchFamily="34" charset="0"/>
                <a:cs typeface="Arial" pitchFamily="34" charset="0"/>
              </a:rPr>
              <a:t>К характеристикам ее относятся: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Эффектная простота.</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Контур создает женственное обрамление лица.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Делает имидж элегантным и омолаживает. </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Текст 3"/>
          <p:cNvSpPr>
            <a:spLocks noGrp="1"/>
          </p:cNvSpPr>
          <p:nvPr>
            <p:ph type="body" sz="half" idx="2"/>
          </p:nvPr>
        </p:nvSpPr>
        <p:spPr/>
        <p:txBody>
          <a:bodyPr/>
          <a:lstStyle/>
          <a:p>
            <a:pPr algn="ctr" eaLnBrk="1" hangingPunct="1"/>
            <a:r>
              <a:rPr lang="ru-RU" sz="2800" b="1" smtClean="0">
                <a:latin typeface="Arial" charset="0"/>
                <a:cs typeface="Arial" charset="0"/>
              </a:rPr>
              <a:t>Стрижка Паж</a:t>
            </a:r>
          </a:p>
          <a:p>
            <a:pPr eaLnBrk="1" hangingPunct="1"/>
            <a:endParaRPr lang="ru-RU" smtClean="0"/>
          </a:p>
        </p:txBody>
      </p:sp>
      <p:pic>
        <p:nvPicPr>
          <p:cNvPr id="64514" name="Picture 2" descr="D:\Рабочий\СВЕТА\ИНДИВИДУАЛЬНАЯ ПАПКА УЧИТЕЛЯ ХОМЧУК_С_А\ПРЕЗЕНТАЦИЯ\паж.jpg"/>
          <p:cNvPicPr>
            <a:picLocks noChangeAspect="1" noChangeArrowheads="1"/>
          </p:cNvPicPr>
          <p:nvPr/>
        </p:nvPicPr>
        <p:blipFill>
          <a:blip r:embed="rId2"/>
          <a:srcRect/>
          <a:stretch>
            <a:fillRect/>
          </a:stretch>
        </p:blipFill>
        <p:spPr bwMode="auto">
          <a:xfrm>
            <a:off x="2700338" y="765175"/>
            <a:ext cx="3771900" cy="43053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813"/>
            <a:ext cx="8229600" cy="5721350"/>
          </a:xfrm>
        </p:spPr>
        <p:txBody>
          <a:bodyPr rtlCol="0">
            <a:normAutofit fontScale="70000" lnSpcReduction="2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Правила выбора стрижки на короткие волосы по форме лица</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Каждый тип лица имеет свои особенности, поэтому каждому из них присущи свои виды короткой стрижки. У круглой формы лица, как длина, так и ширина имеет одинаковые пропорции, потому для такой формы лучше всего визуально сузить и удлинить лицо. </a:t>
            </a:r>
          </a:p>
          <a:p>
            <a:pPr eaLnBrk="1" fontAlgn="auto" hangingPunct="1">
              <a:spcAft>
                <a:spcPts val="0"/>
              </a:spcAft>
              <a:buFont typeface="Arial" pitchFamily="34" charset="0"/>
              <a:buNone/>
              <a:defRPr/>
            </a:pPr>
            <a:r>
              <a:rPr lang="ru-RU" b="1" dirty="0" smtClean="0">
                <a:latin typeface="Arial" pitchFamily="34" charset="0"/>
                <a:cs typeface="Arial" pitchFamily="34" charset="0"/>
              </a:rPr>
              <a:t>А подходят для этого следующие виды стрижки: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Средняя длина волос с косым пробором и скошенной не короткой челкой.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Густая овальная челка, которая берет начало от макушки. Остальные волосы должны быть частично уложены на лицо.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Любая (косая, прямая) челка не должна быть пышной, а ровно уложенной. А макушку в этом случае лучше приподнять.</a:t>
            </a:r>
          </a:p>
          <a:p>
            <a:pPr eaLnBrk="1" fontAlgn="auto" hangingPunct="1">
              <a:spcAft>
                <a:spcPts val="0"/>
              </a:spcAft>
              <a:buFont typeface="Arial" pitchFamily="34" charset="0"/>
              <a:buChar char="•"/>
              <a:defRPr/>
            </a:pPr>
            <a:endParaRPr lang="ru-RU"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813"/>
            <a:ext cx="8229600" cy="5721350"/>
          </a:xfrm>
        </p:spPr>
        <p:txBody>
          <a:bodyPr rtlCol="0">
            <a:normAutofit fontScale="925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С каскадом</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Техника стрижки с каскадом заключается в том, чтобы последующий уровень прядей был длиннее предыдущего. </a:t>
            </a:r>
          </a:p>
          <a:p>
            <a:pPr eaLnBrk="1" fontAlgn="auto" hangingPunct="1">
              <a:spcAft>
                <a:spcPts val="0"/>
              </a:spcAft>
              <a:buFont typeface="Arial" pitchFamily="34" charset="0"/>
              <a:buNone/>
              <a:defRPr/>
            </a:pPr>
            <a:r>
              <a:rPr lang="ru-RU" b="1" dirty="0" smtClean="0">
                <a:latin typeface="Arial" pitchFamily="34" charset="0"/>
                <a:cs typeface="Arial" pitchFamily="34" charset="0"/>
              </a:rPr>
              <a:t>К положительным чертам такой стрижки относят: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Меняет овал лица при неровностях уровней контура.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Каскад требует в основном только расчесывания, а не тщательной укладки.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Придает густоты волосам.</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813"/>
            <a:ext cx="8229600" cy="5721350"/>
          </a:xfrm>
        </p:spPr>
        <p:txBody>
          <a:bodyPr rtlCol="0">
            <a:normAutofit fontScale="70000" lnSpcReduction="2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Рваные стрижки</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Отличается рваная стрижка филированными, неровными, рваными прядями разной длины, которые можно уложить в любом направлении. </a:t>
            </a:r>
          </a:p>
          <a:p>
            <a:pPr eaLnBrk="1" fontAlgn="auto" hangingPunct="1">
              <a:spcAft>
                <a:spcPts val="0"/>
              </a:spcAft>
              <a:buFont typeface="Arial" pitchFamily="34" charset="0"/>
              <a:buNone/>
              <a:defRPr/>
            </a:pPr>
            <a:r>
              <a:rPr lang="ru-RU" b="1" dirty="0" smtClean="0">
                <a:latin typeface="Arial" pitchFamily="34" charset="0"/>
                <a:cs typeface="Arial" pitchFamily="34" charset="0"/>
              </a:rPr>
              <a:t>Особенностями рваной стрижки является: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Рваные пряди молодят и создают свой неотразимый особенный образ.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Укладку можно проводить в разных направлениях.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Корректирует форму лица.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Получается творческий «хаос» на голове, который является уникальным, в отличие от других.</a:t>
            </a:r>
          </a:p>
          <a:p>
            <a:pPr eaLnBrk="1" fontAlgn="auto" hangingPunct="1">
              <a:spcAft>
                <a:spcPts val="0"/>
              </a:spcAft>
              <a:buFont typeface="Arial" pitchFamily="34" charset="0"/>
              <a:buChar char="•"/>
              <a:defRPr/>
            </a:pPr>
            <a:r>
              <a:rPr lang="ru-RU" dirty="0" smtClean="0">
                <a:latin typeface="Arial" pitchFamily="34" charset="0"/>
                <a:cs typeface="Arial" pitchFamily="34" charset="0"/>
              </a:rPr>
              <a:t>Стрижка лесенкой все же нуждается в укладке, но выглядит просто потрясающе в любом возрасте. </a:t>
            </a:r>
          </a:p>
          <a:p>
            <a:pPr eaLnBrk="1" fontAlgn="auto" hangingPunct="1">
              <a:spcAft>
                <a:spcPts val="0"/>
              </a:spcAft>
              <a:buFont typeface="Arial" pitchFamily="34" charset="0"/>
              <a:buNone/>
              <a:defRPr/>
            </a:pPr>
            <a:r>
              <a:rPr lang="ru-RU" b="1" dirty="0" smtClean="0">
                <a:latin typeface="Arial" pitchFamily="34" charset="0"/>
                <a:cs typeface="Arial" pitchFamily="34" charset="0"/>
              </a:rPr>
              <a:t>В ней идет четкий ровный срез прядок, а преимуществами можно отметить: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Придание немалого объема.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Отличное сочетание разных видов челок.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Принимает различные виды укладки.</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Текст 3"/>
          <p:cNvSpPr>
            <a:spLocks noGrp="1"/>
          </p:cNvSpPr>
          <p:nvPr>
            <p:ph type="body" sz="half" idx="2"/>
          </p:nvPr>
        </p:nvSpPr>
        <p:spPr>
          <a:xfrm>
            <a:off x="1835150" y="4797425"/>
            <a:ext cx="5486400" cy="804863"/>
          </a:xfrm>
        </p:spPr>
        <p:txBody>
          <a:bodyPr/>
          <a:lstStyle/>
          <a:p>
            <a:pPr algn="ctr" eaLnBrk="1" hangingPunct="1"/>
            <a:r>
              <a:rPr lang="ru-RU" sz="2800" b="1" smtClean="0">
                <a:latin typeface="Arial" charset="0"/>
                <a:cs typeface="Arial" charset="0"/>
              </a:rPr>
              <a:t>Рваные стрижки</a:t>
            </a:r>
            <a:endParaRPr lang="ru-RU" sz="2800" smtClean="0">
              <a:latin typeface="Arial" charset="0"/>
              <a:cs typeface="Arial" charset="0"/>
            </a:endParaRPr>
          </a:p>
        </p:txBody>
      </p:sp>
      <p:pic>
        <p:nvPicPr>
          <p:cNvPr id="67586" name="Picture 2" descr="D:\Рабочий\СВЕТА\ИНДИВИДУАЛЬНАЯ ПАПКА УЧИТЕЛЯ ХОМЧУК_С_А\ПРЕЗЕНТАЦИЯ\рваные стрижки.jpg"/>
          <p:cNvPicPr>
            <a:picLocks noChangeAspect="1" noChangeArrowheads="1"/>
          </p:cNvPicPr>
          <p:nvPr/>
        </p:nvPicPr>
        <p:blipFill>
          <a:blip r:embed="rId2"/>
          <a:srcRect/>
          <a:stretch>
            <a:fillRect/>
          </a:stretch>
        </p:blipFill>
        <p:spPr bwMode="auto">
          <a:xfrm>
            <a:off x="971550" y="1484313"/>
            <a:ext cx="6943725" cy="2881312"/>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250"/>
            <a:ext cx="8229600" cy="5649913"/>
          </a:xfrm>
        </p:spPr>
        <p:txBody>
          <a:bodyPr rtlCol="0">
            <a:normAutofit fontScale="70000" lnSpcReduction="2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Бритые стрижки с узором и выбриванием на висках</a:t>
            </a:r>
          </a:p>
          <a:p>
            <a:pPr algn="ctr" eaLnBrk="1" fontAlgn="auto" hangingPunct="1">
              <a:spcAft>
                <a:spcPts val="0"/>
              </a:spcAft>
              <a:buFont typeface="Arial" pitchFamily="34" charset="0"/>
              <a:buNone/>
              <a:defRPr/>
            </a:pP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Прическа с выбриванием некоторой зоны в области висков типична для смелых и дерзких девушек, которые не боятся лишних взглядов. </a:t>
            </a:r>
          </a:p>
          <a:p>
            <a:pPr eaLnBrk="1" fontAlgn="auto" hangingPunct="1">
              <a:spcAft>
                <a:spcPts val="0"/>
              </a:spcAft>
              <a:buFont typeface="Arial" pitchFamily="34" charset="0"/>
              <a:buNone/>
              <a:defRPr/>
            </a:pPr>
            <a:r>
              <a:rPr lang="ru-RU" b="1" dirty="0" smtClean="0">
                <a:latin typeface="Arial" pitchFamily="34" charset="0"/>
                <a:cs typeface="Arial" pitchFamily="34" charset="0"/>
              </a:rPr>
              <a:t>Обладает прическа следующими характеристиками: </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r>
              <a:rPr lang="ru-RU" dirty="0" smtClean="0">
                <a:latin typeface="Arial" pitchFamily="34" charset="0"/>
                <a:cs typeface="Arial" pitchFamily="34" charset="0"/>
              </a:rPr>
              <a:t>Образ выбритых висков привлекает внимание и выделяет из толпы.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На висках можно создать рисунок или узор.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В любой момент виски можно прикрыть прядью волос. </a:t>
            </a:r>
          </a:p>
          <a:p>
            <a:pPr eaLnBrk="1" fontAlgn="auto" hangingPunct="1">
              <a:spcAft>
                <a:spcPts val="0"/>
              </a:spcAft>
              <a:buFont typeface="Arial" pitchFamily="34" charset="0"/>
              <a:buChar char="•"/>
              <a:defRPr/>
            </a:pPr>
            <a:r>
              <a:rPr lang="ru-RU" dirty="0" smtClean="0">
                <a:latin typeface="Arial" pitchFamily="34" charset="0"/>
                <a:cs typeface="Arial" pitchFamily="34" charset="0"/>
              </a:rPr>
              <a:t>Как можно убедиться на фото, вариаций модных коротких стрижек для девушек и женщин множество. Подобрать правильную стрижку, которая будет гармонировать с образом и стилем жизни, будет модной и удобной, нужно с помощью советов парикмахеров, в зависимости от формы лица, возраста и </a:t>
            </a:r>
            <a:r>
              <a:rPr lang="ru-RU" dirty="0" err="1" smtClean="0">
                <a:latin typeface="Arial" pitchFamily="34" charset="0"/>
                <a:cs typeface="Arial" pitchFamily="34" charset="0"/>
              </a:rPr>
              <a:t>цветотипа</a:t>
            </a:r>
            <a:r>
              <a:rPr lang="ru-RU" dirty="0" smtClean="0">
                <a:latin typeface="Arial" pitchFamily="34" charset="0"/>
                <a:cs typeface="Arial" pitchFamily="34" charset="0"/>
              </a:rPr>
              <a:t> внешности.</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250"/>
            <a:ext cx="8229600" cy="5649913"/>
          </a:xfrm>
        </p:spPr>
        <p:txBody>
          <a:bodyPr rtlCol="0">
            <a:normAutofit fontScale="85000" lnSpcReduction="20000"/>
          </a:bodyPr>
          <a:lstStyle/>
          <a:p>
            <a:pPr algn="ctr" eaLnBrk="1" fontAlgn="auto" hangingPunct="1">
              <a:spcAft>
                <a:spcPts val="0"/>
              </a:spcAft>
              <a:buFont typeface="Arial" pitchFamily="34" charset="0"/>
              <a:buNone/>
              <a:defRPr/>
            </a:pPr>
            <a:r>
              <a:rPr lang="ru-RU" b="1" dirty="0" smtClean="0">
                <a:latin typeface="Arial" pitchFamily="34" charset="0"/>
                <a:cs typeface="Arial" pitchFamily="34" charset="0"/>
              </a:rPr>
              <a:t>ПЕРВИЧНАЯ ПРОВЕРКА ПОНИМАНИЯ ИЗУЧЕННОГО</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dirty="0" smtClean="0">
                <a:latin typeface="Arial" pitchFamily="34" charset="0"/>
                <a:cs typeface="Arial" pitchFamily="34" charset="0"/>
              </a:rPr>
              <a:t> </a:t>
            </a:r>
          </a:p>
          <a:p>
            <a:pPr eaLnBrk="1" fontAlgn="auto" hangingPunct="1">
              <a:spcAft>
                <a:spcPts val="0"/>
              </a:spcAft>
              <a:buFont typeface="Arial" pitchFamily="34" charset="0"/>
              <a:buNone/>
              <a:defRPr/>
            </a:pPr>
            <a:r>
              <a:rPr lang="ru-RU" b="1" dirty="0" smtClean="0">
                <a:latin typeface="Arial" pitchFamily="34" charset="0"/>
                <a:cs typeface="Arial" pitchFamily="34" charset="0"/>
              </a:rPr>
              <a:t>1. Каковы основные положительные стороны короткой стрижки?</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b="1" dirty="0" smtClean="0">
                <a:latin typeface="Arial" pitchFamily="34" charset="0"/>
                <a:cs typeface="Arial" pitchFamily="34" charset="0"/>
              </a:rPr>
              <a:t>2. Каковы основные Правила выбора стрижки на короткие волосы в зависимости от формы лица?</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b="1" dirty="0" smtClean="0">
                <a:latin typeface="Arial" pitchFamily="34" charset="0"/>
                <a:cs typeface="Arial" pitchFamily="34" charset="0"/>
              </a:rPr>
              <a:t>3. Каковы основные Правила выбора стрижки на короткие волосы в зависимости от роста и комплекции?</a:t>
            </a:r>
            <a:endParaRPr lang="ru-RU" dirty="0" smtClean="0">
              <a:latin typeface="Arial" pitchFamily="34" charset="0"/>
              <a:cs typeface="Arial" pitchFamily="34" charset="0"/>
            </a:endParaRPr>
          </a:p>
          <a:p>
            <a:pPr eaLnBrk="1" fontAlgn="auto" hangingPunct="1">
              <a:spcAft>
                <a:spcPts val="0"/>
              </a:spcAft>
              <a:buFont typeface="Arial" pitchFamily="34" charset="0"/>
              <a:buNone/>
              <a:defRPr/>
            </a:pPr>
            <a:r>
              <a:rPr lang="ru-RU" b="1" dirty="0" smtClean="0">
                <a:latin typeface="Arial" pitchFamily="34" charset="0"/>
                <a:cs typeface="Arial" pitchFamily="34" charset="0"/>
              </a:rPr>
              <a:t>4. Каковы основные Правила выбора стрижки на короткие волосы в зависимости от возраста?</a:t>
            </a:r>
            <a:endParaRPr lang="ru-RU" dirty="0" smtClean="0">
              <a:latin typeface="Arial" pitchFamily="34" charset="0"/>
              <a:cs typeface="Arial" pitchFamily="34" charset="0"/>
            </a:endParaRPr>
          </a:p>
          <a:p>
            <a:pPr eaLnBrk="1" fontAlgn="auto" hangingPunct="1">
              <a:spcAft>
                <a:spcPts val="0"/>
              </a:spcAft>
              <a:buFont typeface="Arial" pitchFamily="34" charset="0"/>
              <a:buChar char="•"/>
              <a:defRPr/>
            </a:pPr>
            <a:endParaRPr lang="ru-RU"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Содержимое 2"/>
          <p:cNvSpPr>
            <a:spLocks noGrp="1"/>
          </p:cNvSpPr>
          <p:nvPr>
            <p:ph idx="1"/>
          </p:nvPr>
        </p:nvSpPr>
        <p:spPr>
          <a:xfrm>
            <a:off x="457200" y="404813"/>
            <a:ext cx="8229600" cy="5721350"/>
          </a:xfrm>
        </p:spPr>
        <p:txBody>
          <a:bodyPr/>
          <a:lstStyle/>
          <a:p>
            <a:pPr algn="ctr" eaLnBrk="1" hangingPunct="1">
              <a:buFont typeface="Arial" charset="0"/>
              <a:buNone/>
            </a:pPr>
            <a:r>
              <a:rPr lang="ru-RU" b="1" smtClean="0">
                <a:latin typeface="Arial" charset="0"/>
                <a:cs typeface="Arial" charset="0"/>
              </a:rPr>
              <a:t>ДОМАШНЕЕ ЗАДАНИЕ</a:t>
            </a:r>
            <a:endParaRPr lang="ru-RU" smtClean="0">
              <a:latin typeface="Arial" charset="0"/>
              <a:cs typeface="Arial" charset="0"/>
            </a:endParaRPr>
          </a:p>
          <a:p>
            <a:pPr eaLnBrk="1" hangingPunct="1"/>
            <a:endParaRPr lang="ru-RU" smtClean="0">
              <a:latin typeface="Arial" charset="0"/>
              <a:cs typeface="Arial" charset="0"/>
            </a:endParaRPr>
          </a:p>
          <a:p>
            <a:pPr eaLnBrk="1" hangingPunct="1"/>
            <a:endParaRPr lang="ru-RU" smtClean="0">
              <a:latin typeface="Arial" charset="0"/>
              <a:cs typeface="Arial" charset="0"/>
            </a:endParaRPr>
          </a:p>
          <a:p>
            <a:pPr eaLnBrk="1" hangingPunct="1"/>
            <a:endParaRPr lang="ru-RU" smtClean="0">
              <a:latin typeface="Arial" charset="0"/>
              <a:cs typeface="Arial" charset="0"/>
            </a:endParaRPr>
          </a:p>
          <a:p>
            <a:pPr eaLnBrk="1" hangingPunct="1"/>
            <a:r>
              <a:rPr lang="ru-RU" smtClean="0">
                <a:latin typeface="Arial" charset="0"/>
                <a:cs typeface="Arial" charset="0"/>
              </a:rPr>
              <a:t>Голубева Е., Марина З., Николаева, М. Большая книга домашнего парикмахера [Текст]. – М.: Эксмо, 2007. – с. 235-238.</a:t>
            </a:r>
          </a:p>
          <a:p>
            <a:pPr eaLnBrk="1" hangingPunct="1"/>
            <a:endParaRPr lang="ru-RU" smtClean="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Заголовок 1"/>
          <p:cNvSpPr>
            <a:spLocks noGrp="1"/>
          </p:cNvSpPr>
          <p:nvPr>
            <p:ph type="title"/>
          </p:nvPr>
        </p:nvSpPr>
        <p:spPr/>
        <p:txBody>
          <a:bodyPr/>
          <a:lstStyle/>
          <a:p>
            <a:pPr eaLnBrk="1" hangingPunct="1"/>
            <a:r>
              <a:rPr lang="ru-RU" b="1" smtClean="0"/>
              <a:t>ЛИСТОК РЕФЛЕКСИИ</a:t>
            </a:r>
            <a:endParaRPr lang="ru-RU" smtClean="0"/>
          </a:p>
        </p:txBody>
      </p:sp>
      <p:graphicFrame>
        <p:nvGraphicFramePr>
          <p:cNvPr id="6" name="Содержимое 5"/>
          <p:cNvGraphicFramePr>
            <a:graphicFrameLocks noGrp="1"/>
          </p:cNvGraphicFramePr>
          <p:nvPr>
            <p:ph idx="1"/>
          </p:nvPr>
        </p:nvGraphicFramePr>
        <p:xfrm>
          <a:off x="457200" y="1600200"/>
          <a:ext cx="8229600" cy="3714750"/>
        </p:xfrm>
        <a:graphic>
          <a:graphicData uri="http://schemas.openxmlformats.org/drawingml/2006/table">
            <a:tbl>
              <a:tblPr/>
              <a:tblGrid>
                <a:gridCol w="4114800"/>
                <a:gridCol w="41148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FFFFFF"/>
                          </a:solidFill>
                          <a:effectLst/>
                          <a:latin typeface="Arial" charset="0"/>
                          <a:cs typeface="Times New Roman" pitchFamily="18" charset="0"/>
                        </a:rPr>
                        <a:t>1. На уроке я работал (а)</a:t>
                      </a:r>
                      <a:endParaRPr kumimoji="0" lang="ru-RU" sz="1600" b="1" i="0" u="none" strike="noStrike" cap="none" normalizeH="0" baseline="0" smtClean="0">
                        <a:ln>
                          <a:noFill/>
                        </a:ln>
                        <a:solidFill>
                          <a:srgbClr val="FFFFFF"/>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FFFFFF"/>
                          </a:solidFill>
                          <a:effectLst/>
                          <a:latin typeface="Arial" charset="0"/>
                          <a:cs typeface="Times New Roman" pitchFamily="18" charset="0"/>
                        </a:rPr>
                        <a:t>активно / пассивно</a:t>
                      </a:r>
                      <a:endParaRPr kumimoji="0" lang="ru-RU" sz="1600" b="1" i="0" u="none" strike="noStrike" cap="none" normalizeH="0" baseline="0" smtClean="0">
                        <a:ln>
                          <a:noFill/>
                        </a:ln>
                        <a:solidFill>
                          <a:srgbClr val="FFFFFF"/>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000000"/>
                          </a:solidFill>
                          <a:effectLst/>
                          <a:latin typeface="Arial" charset="0"/>
                          <a:cs typeface="Times New Roman" pitchFamily="18" charset="0"/>
                        </a:rPr>
                        <a:t>2Своей работой на уроке я </a:t>
                      </a:r>
                      <a:endParaRPr kumimoji="0" lang="ru-RU" sz="16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000000"/>
                          </a:solidFill>
                          <a:effectLst/>
                          <a:latin typeface="Arial" charset="0"/>
                          <a:cs typeface="Times New Roman" pitchFamily="18" charset="0"/>
                        </a:rPr>
                        <a:t>доволен / не доволен</a:t>
                      </a:r>
                      <a:endParaRPr kumimoji="0" lang="ru-RU" sz="16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000000"/>
                          </a:solidFill>
                          <a:effectLst/>
                          <a:latin typeface="Arial" charset="0"/>
                          <a:cs typeface="Times New Roman" pitchFamily="18" charset="0"/>
                        </a:rPr>
                        <a:t>3. Урок мне показался</a:t>
                      </a:r>
                      <a:endParaRPr kumimoji="0" lang="ru-RU" sz="16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000000"/>
                          </a:solidFill>
                          <a:effectLst/>
                          <a:latin typeface="Arial" charset="0"/>
                          <a:cs typeface="Times New Roman" pitchFamily="18" charset="0"/>
                        </a:rPr>
                        <a:t>коротким / длинным</a:t>
                      </a:r>
                      <a:endParaRPr kumimoji="0" lang="ru-RU" sz="16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000000"/>
                          </a:solidFill>
                          <a:effectLst/>
                          <a:latin typeface="Arial" charset="0"/>
                          <a:cs typeface="Times New Roman" pitchFamily="18" charset="0"/>
                        </a:rPr>
                        <a:t>4. За урок я </a:t>
                      </a:r>
                      <a:endParaRPr kumimoji="0" lang="ru-RU" sz="16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000000"/>
                          </a:solidFill>
                          <a:effectLst/>
                          <a:latin typeface="Arial" charset="0"/>
                          <a:cs typeface="Times New Roman" pitchFamily="18" charset="0"/>
                        </a:rPr>
                        <a:t>устал / не устал</a:t>
                      </a:r>
                      <a:endParaRPr kumimoji="0" lang="ru-RU" sz="16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000000"/>
                          </a:solidFill>
                          <a:effectLst/>
                          <a:latin typeface="Arial" charset="0"/>
                          <a:cs typeface="Times New Roman" pitchFamily="18" charset="0"/>
                        </a:rPr>
                        <a:t>5. Мое настроение</a:t>
                      </a:r>
                      <a:endParaRPr kumimoji="0" lang="ru-RU" sz="16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000000"/>
                          </a:solidFill>
                          <a:effectLst/>
                          <a:latin typeface="Arial" charset="0"/>
                          <a:cs typeface="Times New Roman" pitchFamily="18" charset="0"/>
                        </a:rPr>
                        <a:t>стало лучше / стало хуже</a:t>
                      </a:r>
                      <a:endParaRPr kumimoji="0" lang="ru-RU" sz="16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000000"/>
                          </a:solidFill>
                          <a:effectLst/>
                          <a:latin typeface="Arial" charset="0"/>
                          <a:cs typeface="Times New Roman" pitchFamily="18" charset="0"/>
                        </a:rPr>
                        <a:t>6. Материал урока мне был</a:t>
                      </a:r>
                      <a:endParaRPr kumimoji="0" lang="ru-RU" sz="16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000000"/>
                          </a:solidFill>
                          <a:effectLst/>
                          <a:latin typeface="Arial" charset="0"/>
                          <a:cs typeface="Times New Roman" pitchFamily="18" charset="0"/>
                        </a:rPr>
                        <a:t>понятен / не понятен</a:t>
                      </a:r>
                      <a:endParaRPr kumimoji="0" lang="ru-RU" sz="16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vMerge="1">
                  <a:txBody>
                    <a:bodyPr/>
                    <a:lstStyle/>
                    <a:p>
                      <a:endParaRPr lang="ru-RU"/>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000000"/>
                          </a:solidFill>
                          <a:effectLst/>
                          <a:latin typeface="Arial" charset="0"/>
                          <a:cs typeface="Times New Roman" pitchFamily="18" charset="0"/>
                        </a:rPr>
                        <a:t>полезен / бесполезен</a:t>
                      </a:r>
                      <a:endParaRPr kumimoji="0" lang="ru-RU" sz="16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vMerge="1">
                  <a:txBody>
                    <a:bodyPr/>
                    <a:lstStyle/>
                    <a:p>
                      <a:endParaRPr lang="ru-RU"/>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000000"/>
                          </a:solidFill>
                          <a:effectLst/>
                          <a:latin typeface="Arial" charset="0"/>
                          <a:cs typeface="Times New Roman" pitchFamily="18" charset="0"/>
                        </a:rPr>
                        <a:t>интересен / скучен</a:t>
                      </a:r>
                      <a:endParaRPr kumimoji="0" lang="ru-RU" sz="16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000000"/>
                          </a:solidFill>
                          <a:effectLst/>
                          <a:latin typeface="Arial" charset="0"/>
                          <a:cs typeface="Times New Roman" pitchFamily="18" charset="0"/>
                        </a:rPr>
                        <a:t>7. Домашнее задание мне кажется</a:t>
                      </a:r>
                      <a:endParaRPr kumimoji="0" lang="ru-RU" sz="16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000000"/>
                          </a:solidFill>
                          <a:effectLst/>
                          <a:latin typeface="Arial" charset="0"/>
                          <a:cs typeface="Times New Roman" pitchFamily="18" charset="0"/>
                        </a:rPr>
                        <a:t>легким / трудным</a:t>
                      </a:r>
                      <a:endParaRPr kumimoji="0" lang="ru-RU" sz="16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vMerge="1">
                  <a:txBody>
                    <a:bodyPr/>
                    <a:lstStyle/>
                    <a:p>
                      <a:endParaRPr lang="ru-RU"/>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smtClean="0">
                          <a:ln>
                            <a:noFill/>
                          </a:ln>
                          <a:solidFill>
                            <a:srgbClr val="000000"/>
                          </a:solidFill>
                          <a:effectLst/>
                          <a:latin typeface="Arial" charset="0"/>
                          <a:cs typeface="Times New Roman" pitchFamily="18" charset="0"/>
                        </a:rPr>
                        <a:t>интересно / не интересно</a:t>
                      </a:r>
                      <a:endParaRPr kumimoji="0" lang="ru-RU" sz="16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Содержимое 2"/>
          <p:cNvSpPr>
            <a:spLocks noGrp="1"/>
          </p:cNvSpPr>
          <p:nvPr>
            <p:ph idx="1"/>
          </p:nvPr>
        </p:nvSpPr>
        <p:spPr>
          <a:xfrm>
            <a:off x="457200" y="476250"/>
            <a:ext cx="8229600" cy="5649913"/>
          </a:xfrm>
        </p:spPr>
        <p:txBody>
          <a:bodyPr/>
          <a:lstStyle/>
          <a:p>
            <a:pPr algn="ctr" eaLnBrk="1" hangingPunct="1">
              <a:buFont typeface="Arial" charset="0"/>
              <a:buNone/>
            </a:pPr>
            <a:endParaRPr lang="ru-RU" sz="4800" b="1" i="1" smtClean="0">
              <a:latin typeface="Arial" charset="0"/>
              <a:cs typeface="Arial" charset="0"/>
            </a:endParaRPr>
          </a:p>
          <a:p>
            <a:pPr algn="ctr" eaLnBrk="1" hangingPunct="1">
              <a:buFont typeface="Arial" charset="0"/>
              <a:buNone/>
            </a:pPr>
            <a:endParaRPr lang="ru-RU" sz="4800" b="1" i="1" smtClean="0">
              <a:latin typeface="Arial" charset="0"/>
              <a:cs typeface="Arial" charset="0"/>
            </a:endParaRPr>
          </a:p>
          <a:p>
            <a:pPr algn="ctr" eaLnBrk="1" hangingPunct="1">
              <a:buFont typeface="Arial" charset="0"/>
              <a:buNone/>
            </a:pPr>
            <a:r>
              <a:rPr lang="ru-RU" sz="4800" b="1" i="1" smtClean="0">
                <a:latin typeface="Arial" charset="0"/>
                <a:cs typeface="Arial" charset="0"/>
              </a:rPr>
              <a:t>СПАСИБО ЗА УРОК!</a:t>
            </a:r>
            <a:endParaRPr lang="ru-RU" sz="4800" smtClean="0">
              <a:latin typeface="Arial" charset="0"/>
              <a:cs typeface="Arial" charset="0"/>
            </a:endParaRPr>
          </a:p>
          <a:p>
            <a:pPr algn="ctr" eaLnBrk="1" hangingPunct="1"/>
            <a:endParaRPr lang="ru-RU" smtClean="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ru-RU" b="1" dirty="0" smtClean="0"/>
              <a:t>ЛИТЕРАТУРА / ЭЛЕКТРОННЫЕ РЕСУРСЫ</a:t>
            </a:r>
            <a:endParaRPr lang="ru-RU" dirty="0"/>
          </a:p>
        </p:txBody>
      </p:sp>
      <p:sp>
        <p:nvSpPr>
          <p:cNvPr id="3" name="Содержимое 2"/>
          <p:cNvSpPr>
            <a:spLocks noGrp="1"/>
          </p:cNvSpPr>
          <p:nvPr>
            <p:ph idx="1"/>
          </p:nvPr>
        </p:nvSpPr>
        <p:spPr/>
        <p:txBody>
          <a:bodyPr rtlCol="0">
            <a:normAutofit fontScale="25000" lnSpcReduction="20000"/>
          </a:bodyPr>
          <a:lstStyle/>
          <a:p>
            <a:pPr eaLnBrk="1" fontAlgn="auto" hangingPunct="1">
              <a:spcAft>
                <a:spcPts val="0"/>
              </a:spcAft>
              <a:buFont typeface="Arial" pitchFamily="34" charset="0"/>
              <a:buNone/>
              <a:defRPr/>
            </a:pPr>
            <a:r>
              <a:rPr lang="ru-RU" sz="4000" dirty="0" smtClean="0">
                <a:latin typeface="Arial" pitchFamily="34" charset="0"/>
                <a:cs typeface="Arial" pitchFamily="34" charset="0"/>
              </a:rPr>
              <a:t>1. </a:t>
            </a:r>
            <a:r>
              <a:rPr lang="ru-RU" sz="4000" dirty="0" err="1" smtClean="0">
                <a:latin typeface="Arial" pitchFamily="34" charset="0"/>
                <a:cs typeface="Arial" pitchFamily="34" charset="0"/>
              </a:rPr>
              <a:t>Голубева</a:t>
            </a:r>
            <a:r>
              <a:rPr lang="ru-RU" sz="4000" dirty="0" smtClean="0">
                <a:latin typeface="Arial" pitchFamily="34" charset="0"/>
                <a:cs typeface="Arial" pitchFamily="34" charset="0"/>
              </a:rPr>
              <a:t> Е., Марина З., Николаева, М. Большая книга домашнего парикмахера [Текст]. – М.: </a:t>
            </a:r>
            <a:r>
              <a:rPr lang="ru-RU" sz="4000" dirty="0" err="1" smtClean="0">
                <a:latin typeface="Arial" pitchFamily="34" charset="0"/>
                <a:cs typeface="Arial" pitchFamily="34" charset="0"/>
              </a:rPr>
              <a:t>Эксмо</a:t>
            </a:r>
            <a:r>
              <a:rPr lang="ru-RU" sz="4000" dirty="0" smtClean="0">
                <a:latin typeface="Arial" pitchFamily="34" charset="0"/>
                <a:cs typeface="Arial" pitchFamily="34" charset="0"/>
              </a:rPr>
              <a:t>, 2007. – 576с.</a:t>
            </a:r>
          </a:p>
          <a:p>
            <a:pPr eaLnBrk="1" fontAlgn="auto" hangingPunct="1">
              <a:spcAft>
                <a:spcPts val="0"/>
              </a:spcAft>
              <a:buFont typeface="Arial" pitchFamily="34" charset="0"/>
              <a:buNone/>
              <a:defRPr/>
            </a:pPr>
            <a:r>
              <a:rPr lang="ru-RU" sz="4000" dirty="0" smtClean="0">
                <a:latin typeface="Arial" pitchFamily="34" charset="0"/>
                <a:cs typeface="Arial" pitchFamily="34" charset="0"/>
              </a:rPr>
              <a:t>2. Кулешова О.Н. Технология и оборудование парикмахерских работ: Учебник для </a:t>
            </a:r>
            <a:r>
              <a:rPr lang="ru-RU" sz="4000" dirty="0" err="1" smtClean="0">
                <a:latin typeface="Arial" pitchFamily="34" charset="0"/>
                <a:cs typeface="Arial" pitchFamily="34" charset="0"/>
              </a:rPr>
              <a:t>нач</a:t>
            </a:r>
            <a:r>
              <a:rPr lang="ru-RU" sz="4000" dirty="0" smtClean="0">
                <a:latin typeface="Arial" pitchFamily="34" charset="0"/>
                <a:cs typeface="Arial" pitchFamily="34" charset="0"/>
              </a:rPr>
              <a:t>. проф. образования [Текст] .–3 изд., </a:t>
            </a:r>
            <a:r>
              <a:rPr lang="ru-RU" sz="4000" dirty="0" err="1" smtClean="0">
                <a:latin typeface="Arial" pitchFamily="34" charset="0"/>
                <a:cs typeface="Arial" pitchFamily="34" charset="0"/>
              </a:rPr>
              <a:t>испр</a:t>
            </a:r>
            <a:r>
              <a:rPr lang="ru-RU" sz="4000" dirty="0" smtClean="0">
                <a:latin typeface="Arial" pitchFamily="34" charset="0"/>
                <a:cs typeface="Arial" pitchFamily="34" charset="0"/>
              </a:rPr>
              <a:t>. – М.: Издательский центр «Академия», 2007. – 144с.</a:t>
            </a:r>
          </a:p>
          <a:p>
            <a:pPr eaLnBrk="1" fontAlgn="auto" hangingPunct="1">
              <a:spcAft>
                <a:spcPts val="0"/>
              </a:spcAft>
              <a:buFont typeface="Arial" pitchFamily="34" charset="0"/>
              <a:buNone/>
              <a:defRPr/>
            </a:pPr>
            <a:r>
              <a:rPr lang="ru-RU" sz="4000" dirty="0" smtClean="0">
                <a:latin typeface="Arial" pitchFamily="34" charset="0"/>
                <a:cs typeface="Arial" pitchFamily="34" charset="0"/>
              </a:rPr>
              <a:t>3. </a:t>
            </a:r>
            <a:r>
              <a:rPr lang="ru-RU" sz="4000" dirty="0" err="1" smtClean="0">
                <a:latin typeface="Arial" pitchFamily="34" charset="0"/>
                <a:cs typeface="Arial" pitchFamily="34" charset="0"/>
              </a:rPr>
              <a:t>Мясникова</a:t>
            </a:r>
            <a:r>
              <a:rPr lang="ru-RU" sz="4000" dirty="0" smtClean="0">
                <a:latin typeface="Arial" pitchFamily="34" charset="0"/>
                <a:cs typeface="Arial" pitchFamily="34" charset="0"/>
              </a:rPr>
              <a:t> Л.И. Домашний парикмахер [Текст]. – Санкт-Петербург: Петроградский и К, 2000. – 128с.</a:t>
            </a:r>
          </a:p>
          <a:p>
            <a:pPr eaLnBrk="1" fontAlgn="auto" hangingPunct="1">
              <a:spcAft>
                <a:spcPts val="0"/>
              </a:spcAft>
              <a:buFont typeface="Arial" pitchFamily="34" charset="0"/>
              <a:buNone/>
              <a:defRPr/>
            </a:pPr>
            <a:r>
              <a:rPr lang="ru-RU" sz="4000" dirty="0" smtClean="0">
                <a:latin typeface="Arial" pitchFamily="34" charset="0"/>
                <a:cs typeface="Arial" pitchFamily="34" charset="0"/>
              </a:rPr>
              <a:t>4. </a:t>
            </a:r>
            <a:r>
              <a:rPr lang="ru-RU" sz="4000" dirty="0" err="1" smtClean="0">
                <a:latin typeface="Arial" pitchFamily="34" charset="0"/>
                <a:cs typeface="Arial" pitchFamily="34" charset="0"/>
              </a:rPr>
              <a:t>Одинокова</a:t>
            </a:r>
            <a:r>
              <a:rPr lang="ru-RU" sz="4000" dirty="0" smtClean="0">
                <a:latin typeface="Arial" pitchFamily="34" charset="0"/>
                <a:cs typeface="Arial" pitchFamily="34" charset="0"/>
              </a:rPr>
              <a:t> И.Ю., Черниченко, Т.А. Технология парикмахерских работ: </a:t>
            </a:r>
            <a:r>
              <a:rPr lang="ru-RU" sz="4000" dirty="0" err="1" smtClean="0">
                <a:latin typeface="Arial" pitchFamily="34" charset="0"/>
                <a:cs typeface="Arial" pitchFamily="34" charset="0"/>
              </a:rPr>
              <a:t>Учеб.пособие</a:t>
            </a:r>
            <a:r>
              <a:rPr lang="ru-RU" sz="4000" dirty="0" smtClean="0">
                <a:latin typeface="Arial" pitchFamily="34" charset="0"/>
                <a:cs typeface="Arial" pitchFamily="34" charset="0"/>
              </a:rPr>
              <a:t> для </a:t>
            </a:r>
            <a:r>
              <a:rPr lang="ru-RU" sz="4000" dirty="0" err="1" smtClean="0">
                <a:latin typeface="Arial" pitchFamily="34" charset="0"/>
                <a:cs typeface="Arial" pitchFamily="34" charset="0"/>
              </a:rPr>
              <a:t>нач</a:t>
            </a:r>
            <a:r>
              <a:rPr lang="ru-RU" sz="4000" dirty="0" smtClean="0">
                <a:latin typeface="Arial" pitchFamily="34" charset="0"/>
                <a:cs typeface="Arial" pitchFamily="34" charset="0"/>
              </a:rPr>
              <a:t>. проф. образования [Текст]. – М.: Издательский центр «Академия», 2007. – 176с.</a:t>
            </a:r>
          </a:p>
          <a:p>
            <a:pPr eaLnBrk="1" fontAlgn="auto" hangingPunct="1">
              <a:spcAft>
                <a:spcPts val="0"/>
              </a:spcAft>
              <a:buFont typeface="Arial" pitchFamily="34" charset="0"/>
              <a:buNone/>
              <a:defRPr/>
            </a:pPr>
            <a:r>
              <a:rPr lang="ru-RU" sz="4000" dirty="0" smtClean="0">
                <a:latin typeface="Arial" pitchFamily="34" charset="0"/>
                <a:cs typeface="Arial" pitchFamily="34" charset="0"/>
              </a:rPr>
              <a:t>5. Панина, Н.И. Основы парикмахерского дела: Учеб. пособие [Текст]. – М.: Издательский центр «Академия», 2008.-64с.</a:t>
            </a:r>
          </a:p>
          <a:p>
            <a:pPr eaLnBrk="1" fontAlgn="auto" hangingPunct="1">
              <a:spcAft>
                <a:spcPts val="0"/>
              </a:spcAft>
              <a:buFont typeface="Arial" pitchFamily="34" charset="0"/>
              <a:buNone/>
              <a:defRPr/>
            </a:pPr>
            <a:r>
              <a:rPr lang="ru-RU" sz="4000" dirty="0" smtClean="0">
                <a:latin typeface="Arial" pitchFamily="34" charset="0"/>
                <a:cs typeface="Arial" pitchFamily="34" charset="0"/>
              </a:rPr>
              <a:t>6. Романенко Л., Тарасова, Т. Прически, стрижки, маникюр, педикюр своими руками [Текст]. – М.: </a:t>
            </a:r>
            <a:r>
              <a:rPr lang="ru-RU" sz="4000" dirty="0" err="1" smtClean="0">
                <a:latin typeface="Arial" pitchFamily="34" charset="0"/>
                <a:cs typeface="Arial" pitchFamily="34" charset="0"/>
              </a:rPr>
              <a:t>Эксмо</a:t>
            </a:r>
            <a:r>
              <a:rPr lang="ru-RU" sz="4000" dirty="0" smtClean="0">
                <a:latin typeface="Arial" pitchFamily="34" charset="0"/>
                <a:cs typeface="Arial" pitchFamily="34" charset="0"/>
              </a:rPr>
              <a:t>, 2010.- 128с.</a:t>
            </a:r>
          </a:p>
          <a:p>
            <a:pPr eaLnBrk="1" fontAlgn="auto" hangingPunct="1">
              <a:spcAft>
                <a:spcPts val="0"/>
              </a:spcAft>
              <a:buFont typeface="Arial" pitchFamily="34" charset="0"/>
              <a:buNone/>
              <a:defRPr/>
            </a:pPr>
            <a:r>
              <a:rPr lang="ru-RU" sz="4000" dirty="0" smtClean="0">
                <a:latin typeface="Arial" pitchFamily="34" charset="0"/>
                <a:cs typeface="Arial" pitchFamily="34" charset="0"/>
              </a:rPr>
              <a:t>7. </a:t>
            </a:r>
            <a:r>
              <a:rPr lang="ru-RU" sz="4000" dirty="0" err="1" smtClean="0">
                <a:latin typeface="Arial" pitchFamily="34" charset="0"/>
                <a:cs typeface="Arial" pitchFamily="34" charset="0"/>
              </a:rPr>
              <a:t>Уколова</a:t>
            </a:r>
            <a:r>
              <a:rPr lang="ru-RU" sz="4000" dirty="0" smtClean="0">
                <a:latin typeface="Arial" pitchFamily="34" charset="0"/>
                <a:cs typeface="Arial" pitchFamily="34" charset="0"/>
              </a:rPr>
              <a:t> А.В. Парикмахерское искусство. Материаловедение: Учеб. для студ. </a:t>
            </a:r>
            <a:r>
              <a:rPr lang="ru-RU" sz="4000" dirty="0" err="1" smtClean="0">
                <a:latin typeface="Arial" pitchFamily="34" charset="0"/>
                <a:cs typeface="Arial" pitchFamily="34" charset="0"/>
              </a:rPr>
              <a:t>образоват</a:t>
            </a:r>
            <a:r>
              <a:rPr lang="ru-RU" sz="4000" dirty="0" smtClean="0">
                <a:latin typeface="Arial" pitchFamily="34" charset="0"/>
                <a:cs typeface="Arial" pitchFamily="34" charset="0"/>
              </a:rPr>
              <a:t>. учреждений сред. проф. </a:t>
            </a:r>
            <a:r>
              <a:rPr lang="ru-RU" sz="4000" dirty="0" err="1" smtClean="0">
                <a:latin typeface="Arial" pitchFamily="34" charset="0"/>
                <a:cs typeface="Arial" pitchFamily="34" charset="0"/>
              </a:rPr>
              <a:t>обр</a:t>
            </a:r>
            <a:r>
              <a:rPr lang="ru-RU" sz="4000" dirty="0" smtClean="0">
                <a:latin typeface="Arial" pitchFamily="34" charset="0"/>
                <a:cs typeface="Arial" pitchFamily="34" charset="0"/>
              </a:rPr>
              <a:t> [Текст]. – М.: Издательский центр «Академия», 2007. – 160 стр.</a:t>
            </a:r>
          </a:p>
          <a:p>
            <a:pPr eaLnBrk="1" fontAlgn="auto" hangingPunct="1">
              <a:spcAft>
                <a:spcPts val="0"/>
              </a:spcAft>
              <a:buFont typeface="Arial" pitchFamily="34" charset="0"/>
              <a:buNone/>
              <a:defRPr/>
            </a:pPr>
            <a:r>
              <a:rPr lang="ru-RU" sz="4000" dirty="0" smtClean="0">
                <a:latin typeface="Arial" pitchFamily="34" charset="0"/>
                <a:cs typeface="Arial" pitchFamily="34" charset="0"/>
              </a:rPr>
              <a:t>8. Черниченко Т.А. Моделирование причесок и декоративная косметика: Учеб. пособие для сред. проф. учеб. заведений [Текст]. – М.: Издательский центр «Академия», 2004. – 208с.</a:t>
            </a:r>
          </a:p>
          <a:p>
            <a:pPr algn="ctr" eaLnBrk="1" fontAlgn="auto" hangingPunct="1">
              <a:spcAft>
                <a:spcPts val="0"/>
              </a:spcAft>
              <a:buFont typeface="Arial" pitchFamily="34" charset="0"/>
              <a:buNone/>
              <a:defRPr/>
            </a:pPr>
            <a:r>
              <a:rPr lang="ru-RU" sz="4000" b="1" u="sng" dirty="0" smtClean="0">
                <a:latin typeface="Arial" pitchFamily="34" charset="0"/>
                <a:cs typeface="Arial" pitchFamily="34" charset="0"/>
              </a:rPr>
              <a:t>Электронные образовательные ресурсы</a:t>
            </a:r>
            <a:endParaRPr lang="ru-RU" sz="4000" dirty="0" smtClean="0">
              <a:latin typeface="Arial" pitchFamily="34" charset="0"/>
              <a:cs typeface="Arial" pitchFamily="34" charset="0"/>
            </a:endParaRPr>
          </a:p>
          <a:p>
            <a:pPr eaLnBrk="1" fontAlgn="auto" hangingPunct="1">
              <a:spcAft>
                <a:spcPts val="0"/>
              </a:spcAft>
              <a:buFont typeface="Arial" pitchFamily="34" charset="0"/>
              <a:buNone/>
              <a:defRPr/>
            </a:pPr>
            <a:r>
              <a:rPr lang="ru-RU" sz="4000" dirty="0" smtClean="0">
                <a:latin typeface="Arial" pitchFamily="34" charset="0"/>
                <a:cs typeface="Arial" pitchFamily="34" charset="0"/>
              </a:rPr>
              <a:t> </a:t>
            </a:r>
          </a:p>
          <a:p>
            <a:pPr eaLnBrk="1" fontAlgn="auto" hangingPunct="1">
              <a:spcAft>
                <a:spcPts val="0"/>
              </a:spcAft>
              <a:buFont typeface="Arial" pitchFamily="34" charset="0"/>
              <a:buNone/>
              <a:defRPr/>
            </a:pPr>
            <a:r>
              <a:rPr lang="ru-RU" sz="4000" dirty="0" smtClean="0">
                <a:latin typeface="Arial" pitchFamily="34" charset="0"/>
                <a:cs typeface="Arial" pitchFamily="34" charset="0"/>
              </a:rPr>
              <a:t>1. </a:t>
            </a:r>
            <a:r>
              <a:rPr lang="en-US" sz="4000" dirty="0" smtClean="0">
                <a:latin typeface="Arial" pitchFamily="34" charset="0"/>
                <a:cs typeface="Arial" pitchFamily="34" charset="0"/>
              </a:rPr>
              <a:t>DVD</a:t>
            </a:r>
            <a:r>
              <a:rPr lang="ru-RU" sz="4000" dirty="0" smtClean="0">
                <a:latin typeface="Arial" pitchFamily="34" charset="0"/>
                <a:cs typeface="Arial" pitchFamily="34" charset="0"/>
              </a:rPr>
              <a:t>. Технология стрижки. Учебное мультимедиа программное обеспечение для интерактивных досок, проекторов и иного оборудования. Для платформ </a:t>
            </a:r>
            <a:r>
              <a:rPr lang="en-US" sz="4000" dirty="0" smtClean="0">
                <a:latin typeface="Arial" pitchFamily="34" charset="0"/>
                <a:cs typeface="Arial" pitchFamily="34" charset="0"/>
              </a:rPr>
              <a:t>Windows</a:t>
            </a:r>
            <a:r>
              <a:rPr lang="ru-RU" sz="4000" dirty="0" smtClean="0">
                <a:latin typeface="Arial" pitchFamily="34" charset="0"/>
                <a:cs typeface="Arial" pitchFamily="34" charset="0"/>
              </a:rPr>
              <a:t>, </a:t>
            </a:r>
            <a:r>
              <a:rPr lang="en-US" sz="4000" dirty="0" smtClean="0">
                <a:latin typeface="Arial" pitchFamily="34" charset="0"/>
                <a:cs typeface="Arial" pitchFamily="34" charset="0"/>
              </a:rPr>
              <a:t>Linux</a:t>
            </a:r>
            <a:r>
              <a:rPr lang="ru-RU" sz="4000" dirty="0" smtClean="0">
                <a:latin typeface="Arial" pitchFamily="34" charset="0"/>
                <a:cs typeface="Arial" pitchFamily="34" charset="0"/>
              </a:rPr>
              <a:t>, </a:t>
            </a:r>
            <a:r>
              <a:rPr lang="en-US" sz="4000" dirty="0" smtClean="0">
                <a:latin typeface="Arial" pitchFamily="34" charset="0"/>
                <a:cs typeface="Arial" pitchFamily="34" charset="0"/>
              </a:rPr>
              <a:t>Mac</a:t>
            </a:r>
            <a:r>
              <a:rPr lang="ru-RU" sz="4000" dirty="0" smtClean="0">
                <a:latin typeface="Arial" pitchFamily="34" charset="0"/>
                <a:cs typeface="Arial" pitchFamily="34" charset="0"/>
              </a:rPr>
              <a:t>. – Москва: ООО «КМВ – 98», 2013. ЕШКО, 2013. Электрон. опт. диск (DVD). </a:t>
            </a:r>
          </a:p>
          <a:p>
            <a:pPr algn="ctr" eaLnBrk="1" fontAlgn="auto" hangingPunct="1">
              <a:spcAft>
                <a:spcPts val="0"/>
              </a:spcAft>
              <a:buFont typeface="Arial" pitchFamily="34" charset="0"/>
              <a:buNone/>
              <a:defRPr/>
            </a:pPr>
            <a:r>
              <a:rPr lang="ru-RU" sz="4000" b="1" u="sng" dirty="0" smtClean="0">
                <a:latin typeface="Arial" pitchFamily="34" charset="0"/>
                <a:cs typeface="Arial" pitchFamily="34" charset="0"/>
              </a:rPr>
              <a:t>Интернет- ресурсы</a:t>
            </a:r>
            <a:endParaRPr lang="ru-RU" sz="4000" dirty="0" smtClean="0">
              <a:latin typeface="Arial" pitchFamily="34" charset="0"/>
              <a:cs typeface="Arial" pitchFamily="34" charset="0"/>
            </a:endParaRPr>
          </a:p>
          <a:p>
            <a:pPr eaLnBrk="1" fontAlgn="auto" hangingPunct="1">
              <a:spcAft>
                <a:spcPts val="0"/>
              </a:spcAft>
              <a:buFont typeface="Arial" pitchFamily="34" charset="0"/>
              <a:buNone/>
              <a:defRPr/>
            </a:pPr>
            <a:r>
              <a:rPr lang="ru-RU" sz="4000" dirty="0" smtClean="0">
                <a:latin typeface="Arial" pitchFamily="34" charset="0"/>
                <a:cs typeface="Arial" pitchFamily="34" charset="0"/>
              </a:rPr>
              <a:t>1. Школа парикмахеров Василисы Петровой. [Электронный ресурс] - Режим доступа: </a:t>
            </a:r>
            <a:r>
              <a:rPr lang="en-US" sz="4000" u="sng" dirty="0" smtClean="0">
                <a:latin typeface="Arial" pitchFamily="34" charset="0"/>
                <a:cs typeface="Arial" pitchFamily="34" charset="0"/>
              </a:rPr>
              <a:t>https</a:t>
            </a:r>
            <a:r>
              <a:rPr lang="ru-RU" sz="4000" u="sng" dirty="0" smtClean="0">
                <a:latin typeface="Arial" pitchFamily="34" charset="0"/>
                <a:cs typeface="Arial" pitchFamily="34" charset="0"/>
              </a:rPr>
              <a:t>://</a:t>
            </a:r>
            <a:r>
              <a:rPr lang="en-US" sz="4000" u="sng" dirty="0" err="1" smtClean="0">
                <a:latin typeface="Arial" pitchFamily="34" charset="0"/>
                <a:cs typeface="Arial" pitchFamily="34" charset="0"/>
              </a:rPr>
              <a:t>hairgood</a:t>
            </a:r>
            <a:r>
              <a:rPr lang="ru-RU" sz="4000" u="sng" dirty="0" smtClean="0">
                <a:latin typeface="Arial" pitchFamily="34" charset="0"/>
                <a:cs typeface="Arial" pitchFamily="34" charset="0"/>
              </a:rPr>
              <a:t>.</a:t>
            </a:r>
            <a:r>
              <a:rPr lang="en-US" sz="4000" u="sng" dirty="0" err="1" smtClean="0">
                <a:latin typeface="Arial" pitchFamily="34" charset="0"/>
                <a:cs typeface="Arial" pitchFamily="34" charset="0"/>
              </a:rPr>
              <a:t>ru</a:t>
            </a:r>
            <a:r>
              <a:rPr lang="ru-RU" sz="4000" dirty="0" smtClean="0">
                <a:latin typeface="Arial" pitchFamily="34" charset="0"/>
                <a:cs typeface="Arial" pitchFamily="34" charset="0"/>
              </a:rPr>
              <a:t> (дата обращения: 23.03.2020)</a:t>
            </a:r>
          </a:p>
          <a:p>
            <a:pPr eaLnBrk="1" fontAlgn="auto" hangingPunct="1">
              <a:spcAft>
                <a:spcPts val="0"/>
              </a:spcAft>
              <a:buFont typeface="Arial" pitchFamily="34" charset="0"/>
              <a:buNone/>
              <a:defRPr/>
            </a:pPr>
            <a:r>
              <a:rPr lang="ru-RU" sz="4000" dirty="0" smtClean="0">
                <a:latin typeface="Arial" pitchFamily="34" charset="0"/>
                <a:cs typeface="Arial" pitchFamily="34" charset="0"/>
              </a:rPr>
              <a:t>2. Интернет-магазин для парикмахеров. [Электронный ресурс] - Режим доступа: </a:t>
            </a:r>
            <a:r>
              <a:rPr lang="ru-RU" sz="4000" u="sng" dirty="0" smtClean="0">
                <a:latin typeface="Arial" pitchFamily="34" charset="0"/>
                <a:cs typeface="Arial" pitchFamily="34" charset="0"/>
                <a:hlinkClick r:id="rId2"/>
              </a:rPr>
              <a:t> </a:t>
            </a:r>
            <a:r>
              <a:rPr lang="en-US" sz="4000" u="sng" dirty="0" smtClean="0">
                <a:latin typeface="Arial" pitchFamily="34" charset="0"/>
                <a:cs typeface="Arial" pitchFamily="34" charset="0"/>
                <a:hlinkClick r:id="rId2"/>
              </a:rPr>
              <a:t>https</a:t>
            </a:r>
            <a:r>
              <a:rPr lang="ru-RU" sz="4000" u="sng" dirty="0" smtClean="0">
                <a:latin typeface="Arial" pitchFamily="34" charset="0"/>
                <a:cs typeface="Arial" pitchFamily="34" charset="0"/>
                <a:hlinkClick r:id="rId2"/>
              </a:rPr>
              <a:t>://</a:t>
            </a:r>
            <a:r>
              <a:rPr lang="en-US" sz="4000" u="sng" dirty="0" smtClean="0">
                <a:latin typeface="Arial" pitchFamily="34" charset="0"/>
                <a:cs typeface="Arial" pitchFamily="34" charset="0"/>
                <a:hlinkClick r:id="rId2"/>
              </a:rPr>
              <a:t>www</a:t>
            </a:r>
            <a:r>
              <a:rPr lang="ru-RU" sz="4000" u="sng" dirty="0" smtClean="0">
                <a:latin typeface="Arial" pitchFamily="34" charset="0"/>
                <a:cs typeface="Arial" pitchFamily="34" charset="0"/>
                <a:hlinkClick r:id="rId2"/>
              </a:rPr>
              <a:t>.</a:t>
            </a:r>
            <a:r>
              <a:rPr lang="en-US" sz="4000" u="sng" dirty="0" err="1" smtClean="0">
                <a:latin typeface="Arial" pitchFamily="34" charset="0"/>
                <a:cs typeface="Arial" pitchFamily="34" charset="0"/>
                <a:hlinkClick r:id="rId2"/>
              </a:rPr>
              <a:t>hitekgroup</a:t>
            </a:r>
            <a:r>
              <a:rPr lang="ru-RU" sz="4000" u="sng" dirty="0" smtClean="0">
                <a:latin typeface="Arial" pitchFamily="34" charset="0"/>
                <a:cs typeface="Arial" pitchFamily="34" charset="0"/>
                <a:hlinkClick r:id="rId2"/>
              </a:rPr>
              <a:t>.</a:t>
            </a:r>
            <a:r>
              <a:rPr lang="en-US" sz="4000" u="sng" dirty="0" err="1" smtClean="0">
                <a:latin typeface="Arial" pitchFamily="34" charset="0"/>
                <a:cs typeface="Arial" pitchFamily="34" charset="0"/>
                <a:hlinkClick r:id="rId2"/>
              </a:rPr>
              <a:t>ru</a:t>
            </a:r>
            <a:r>
              <a:rPr lang="ru-RU" sz="4000" dirty="0" smtClean="0">
                <a:latin typeface="Arial" pitchFamily="34" charset="0"/>
                <a:cs typeface="Arial" pitchFamily="34" charset="0"/>
              </a:rPr>
              <a:t>/</a:t>
            </a:r>
            <a:r>
              <a:rPr lang="en-US" sz="4000" dirty="0" smtClean="0">
                <a:latin typeface="Arial" pitchFamily="34" charset="0"/>
                <a:cs typeface="Arial" pitchFamily="34" charset="0"/>
              </a:rPr>
              <a:t>catalog</a:t>
            </a:r>
            <a:r>
              <a:rPr lang="ru-RU" sz="4000" dirty="0" smtClean="0">
                <a:latin typeface="Arial" pitchFamily="34" charset="0"/>
                <a:cs typeface="Arial" pitchFamily="34" charset="0"/>
              </a:rPr>
              <a:t>/</a:t>
            </a:r>
            <a:r>
              <a:rPr lang="en-US" sz="4000" dirty="0" err="1" smtClean="0">
                <a:latin typeface="Arial" pitchFamily="34" charset="0"/>
                <a:cs typeface="Arial" pitchFamily="34" charset="0"/>
              </a:rPr>
              <a:t>parikmakherkie</a:t>
            </a:r>
            <a:r>
              <a:rPr lang="ru-RU" sz="4000" dirty="0" smtClean="0">
                <a:latin typeface="Arial" pitchFamily="34" charset="0"/>
                <a:cs typeface="Arial" pitchFamily="34" charset="0"/>
              </a:rPr>
              <a:t>-</a:t>
            </a:r>
            <a:r>
              <a:rPr lang="en-US" sz="4000" dirty="0" err="1" smtClean="0">
                <a:latin typeface="Arial" pitchFamily="34" charset="0"/>
                <a:cs typeface="Arial" pitchFamily="34" charset="0"/>
              </a:rPr>
              <a:t>instrumenty</a:t>
            </a:r>
            <a:r>
              <a:rPr lang="ru-RU" sz="4000" dirty="0" smtClean="0">
                <a:latin typeface="Arial" pitchFamily="34" charset="0"/>
                <a:cs typeface="Arial" pitchFamily="34" charset="0"/>
              </a:rPr>
              <a:t> (дата обращения: 23.03.2020)</a:t>
            </a:r>
          </a:p>
          <a:p>
            <a:pPr eaLnBrk="1" fontAlgn="auto" hangingPunct="1">
              <a:spcAft>
                <a:spcPts val="0"/>
              </a:spcAft>
              <a:buFont typeface="Arial" pitchFamily="34" charset="0"/>
              <a:buNone/>
              <a:defRPr/>
            </a:pPr>
            <a:r>
              <a:rPr lang="ru-RU" sz="4000" dirty="0" smtClean="0">
                <a:latin typeface="Arial" pitchFamily="34" charset="0"/>
                <a:cs typeface="Arial" pitchFamily="34" charset="0"/>
              </a:rPr>
              <a:t>3. Сайт «Эксперт по волосам». [Электронный ресурс] - Режим доступа: https://expertpovolosam.com (дата обращения: 23.03.2020)</a:t>
            </a:r>
          </a:p>
          <a:p>
            <a:pPr eaLnBrk="1" fontAlgn="auto" hangingPunct="1">
              <a:spcAft>
                <a:spcPts val="0"/>
              </a:spcAft>
              <a:buFont typeface="Arial" pitchFamily="34" charset="0"/>
              <a:buNone/>
              <a:defRPr/>
            </a:pPr>
            <a:r>
              <a:rPr lang="ru-RU" sz="4000" dirty="0" smtClean="0">
                <a:latin typeface="Arial" pitchFamily="34" charset="0"/>
                <a:cs typeface="Arial" pitchFamily="34" charset="0"/>
              </a:rPr>
              <a:t>4. Сайт «Школа «Магнит красоты». [Электронный ресурс] - Режим доступа: </a:t>
            </a:r>
            <a:r>
              <a:rPr lang="ru-RU" sz="4000" u="sng" dirty="0" smtClean="0">
                <a:latin typeface="Arial" pitchFamily="34" charset="0"/>
                <a:cs typeface="Arial" pitchFamily="34" charset="0"/>
                <a:hlinkClick r:id="rId3"/>
              </a:rPr>
              <a:t> </a:t>
            </a:r>
            <a:r>
              <a:rPr lang="en-US" sz="4000" u="sng" dirty="0" smtClean="0">
                <a:latin typeface="Arial" pitchFamily="34" charset="0"/>
                <a:cs typeface="Arial" pitchFamily="34" charset="0"/>
                <a:hlinkClick r:id="rId3"/>
              </a:rPr>
              <a:t>https</a:t>
            </a:r>
            <a:r>
              <a:rPr lang="ru-RU" sz="4000" u="sng" dirty="0" smtClean="0">
                <a:latin typeface="Arial" pitchFamily="34" charset="0"/>
                <a:cs typeface="Arial" pitchFamily="34" charset="0"/>
                <a:hlinkClick r:id="rId3"/>
              </a:rPr>
              <a:t>://</a:t>
            </a:r>
            <a:r>
              <a:rPr lang="en-US" sz="4000" u="sng" dirty="0" err="1" smtClean="0">
                <a:latin typeface="Arial" pitchFamily="34" charset="0"/>
                <a:cs typeface="Arial" pitchFamily="34" charset="0"/>
                <a:hlinkClick r:id="rId3"/>
              </a:rPr>
              <a:t>shkola</a:t>
            </a:r>
            <a:r>
              <a:rPr lang="ru-RU" sz="4000" u="sng" dirty="0" smtClean="0">
                <a:latin typeface="Arial" pitchFamily="34" charset="0"/>
                <a:cs typeface="Arial" pitchFamily="34" charset="0"/>
                <a:hlinkClick r:id="rId3"/>
              </a:rPr>
              <a:t>_</a:t>
            </a:r>
            <a:r>
              <a:rPr lang="en-US" sz="4000" u="sng" dirty="0" err="1" smtClean="0">
                <a:latin typeface="Arial" pitchFamily="34" charset="0"/>
                <a:cs typeface="Arial" pitchFamily="34" charset="0"/>
                <a:hlinkClick r:id="rId3"/>
              </a:rPr>
              <a:t>magnit</a:t>
            </a:r>
            <a:r>
              <a:rPr lang="ru-RU" sz="4000" u="sng" dirty="0" smtClean="0">
                <a:latin typeface="Arial" pitchFamily="34" charset="0"/>
                <a:cs typeface="Arial" pitchFamily="34" charset="0"/>
                <a:hlinkClick r:id="rId3"/>
              </a:rPr>
              <a:t>.</a:t>
            </a:r>
            <a:r>
              <a:rPr lang="en-US" sz="4000" u="sng" dirty="0" err="1" smtClean="0">
                <a:latin typeface="Arial" pitchFamily="34" charset="0"/>
                <a:cs typeface="Arial" pitchFamily="34" charset="0"/>
                <a:hlinkClick r:id="rId3"/>
              </a:rPr>
              <a:t>ru</a:t>
            </a:r>
            <a:r>
              <a:rPr lang="ru-RU" sz="4000" dirty="0" smtClean="0">
                <a:latin typeface="Arial" pitchFamily="34" charset="0"/>
                <a:cs typeface="Arial" pitchFamily="34" charset="0"/>
              </a:rPr>
              <a:t> (дата обращения: 23.03.2020)</a:t>
            </a:r>
          </a:p>
          <a:p>
            <a:pPr eaLnBrk="1" fontAlgn="auto" hangingPunct="1">
              <a:spcAft>
                <a:spcPts val="0"/>
              </a:spcAft>
              <a:buFont typeface="Arial" pitchFamily="34" charset="0"/>
              <a:buNone/>
              <a:defRPr/>
            </a:pPr>
            <a:r>
              <a:rPr lang="ru-RU" sz="4000" dirty="0" smtClean="0">
                <a:latin typeface="Arial" pitchFamily="34" charset="0"/>
                <a:cs typeface="Arial" pitchFamily="34" charset="0"/>
              </a:rPr>
              <a:t>5. Портал о красоте волос. [Электронный ресурс] - Режим доступа: https://voloscentr.ru (дата обращения: 23.03.2020)</a:t>
            </a:r>
          </a:p>
          <a:p>
            <a:pPr eaLnBrk="1" fontAlgn="auto" hangingPunct="1">
              <a:spcAft>
                <a:spcPts val="0"/>
              </a:spcAft>
              <a:buFont typeface="Arial" pitchFamily="34" charset="0"/>
              <a:buNone/>
              <a:defRPr/>
            </a:pPr>
            <a:r>
              <a:rPr lang="ru-RU" sz="4000" dirty="0" smtClean="0">
                <a:latin typeface="Arial" pitchFamily="34" charset="0"/>
                <a:cs typeface="Arial" pitchFamily="34" charset="0"/>
              </a:rPr>
              <a:t>6. Женский сайт </a:t>
            </a:r>
            <a:r>
              <a:rPr lang="en-US" sz="4000" dirty="0" smtClean="0">
                <a:latin typeface="Arial" pitchFamily="34" charset="0"/>
                <a:cs typeface="Arial" pitchFamily="34" charset="0"/>
              </a:rPr>
              <a:t>Lady WOW</a:t>
            </a:r>
            <a:r>
              <a:rPr lang="ru-RU" sz="4000" dirty="0" smtClean="0">
                <a:latin typeface="Arial" pitchFamily="34" charset="0"/>
                <a:cs typeface="Arial" pitchFamily="34" charset="0"/>
              </a:rPr>
              <a:t>. [Электронный ресурс] - Режим доступа: https://www.ladywow.ru (дата обращения: 23.03.2020)</a:t>
            </a:r>
          </a:p>
          <a:p>
            <a:pPr eaLnBrk="1" fontAlgn="auto" hangingPunct="1">
              <a:spcAft>
                <a:spcPts val="0"/>
              </a:spcAft>
              <a:buFont typeface="Arial" pitchFamily="34" charset="0"/>
              <a:buNone/>
              <a:defRPr/>
            </a:pPr>
            <a:r>
              <a:rPr lang="ru-RU" sz="4000" dirty="0" smtClean="0">
                <a:latin typeface="Arial" pitchFamily="34" charset="0"/>
                <a:cs typeface="Arial" pitchFamily="34" charset="0"/>
              </a:rPr>
              <a:t>7. Женский сайт </a:t>
            </a:r>
            <a:r>
              <a:rPr lang="en-US" sz="4000" dirty="0" err="1" smtClean="0">
                <a:latin typeface="Arial" pitchFamily="34" charset="0"/>
                <a:cs typeface="Arial" pitchFamily="34" charset="0"/>
              </a:rPr>
              <a:t>VashVolos</a:t>
            </a:r>
            <a:r>
              <a:rPr lang="ru-RU" sz="4000" dirty="0" smtClean="0">
                <a:latin typeface="Arial" pitchFamily="34" charset="0"/>
                <a:cs typeface="Arial" pitchFamily="34" charset="0"/>
              </a:rPr>
              <a:t>.</a:t>
            </a:r>
            <a:r>
              <a:rPr lang="en-US" sz="4000" dirty="0" smtClean="0">
                <a:latin typeface="Arial" pitchFamily="34" charset="0"/>
                <a:cs typeface="Arial" pitchFamily="34" charset="0"/>
              </a:rPr>
              <a:t>com</a:t>
            </a:r>
            <a:r>
              <a:rPr lang="ru-RU" sz="4000" dirty="0" smtClean="0">
                <a:latin typeface="Arial" pitchFamily="34" charset="0"/>
                <a:cs typeface="Arial" pitchFamily="34" charset="0"/>
              </a:rPr>
              <a:t>. [Электронный ресурс] - Режим доступа: https://vashvolos.com (дата обращения: 23.03.2020)</a:t>
            </a:r>
          </a:p>
          <a:p>
            <a:pPr eaLnBrk="1" fontAlgn="auto" hangingPunct="1">
              <a:spcAft>
                <a:spcPts val="0"/>
              </a:spcAft>
              <a:buFont typeface="Arial" pitchFamily="34" charset="0"/>
              <a:buNone/>
              <a:defRPr/>
            </a:pPr>
            <a:r>
              <a:rPr lang="ru-RU" sz="4000" dirty="0" smtClean="0">
                <a:latin typeface="Arial" pitchFamily="34" charset="0"/>
                <a:cs typeface="Arial" pitchFamily="34" charset="0"/>
              </a:rPr>
              <a:t>8. Секреты здоровых и красивых волос. [Электронный ресурс] - Режим доступа: </a:t>
            </a:r>
            <a:r>
              <a:rPr lang="ru-RU" sz="4000" u="sng" dirty="0" smtClean="0">
                <a:latin typeface="Arial" pitchFamily="34" charset="0"/>
                <a:cs typeface="Arial" pitchFamily="34" charset="0"/>
                <a:hlinkClick r:id="rId4"/>
              </a:rPr>
              <a:t> </a:t>
            </a:r>
            <a:r>
              <a:rPr lang="en-US" sz="4000" u="sng" dirty="0" smtClean="0">
                <a:latin typeface="Arial" pitchFamily="34" charset="0"/>
                <a:cs typeface="Arial" pitchFamily="34" charset="0"/>
                <a:hlinkClick r:id="rId4"/>
              </a:rPr>
              <a:t>https</a:t>
            </a:r>
            <a:r>
              <a:rPr lang="ru-RU" sz="4000" u="sng" dirty="0" smtClean="0">
                <a:latin typeface="Arial" pitchFamily="34" charset="0"/>
                <a:cs typeface="Arial" pitchFamily="34" charset="0"/>
                <a:hlinkClick r:id="rId4"/>
              </a:rPr>
              <a:t>://</a:t>
            </a:r>
            <a:r>
              <a:rPr lang="en-US" sz="4000" u="sng" dirty="0" err="1" smtClean="0">
                <a:latin typeface="Arial" pitchFamily="34" charset="0"/>
                <a:cs typeface="Arial" pitchFamily="34" charset="0"/>
                <a:hlinkClick r:id="rId4"/>
              </a:rPr>
              <a:t>volosomanjaki</a:t>
            </a:r>
            <a:r>
              <a:rPr lang="ru-RU" sz="4000" u="sng" dirty="0" smtClean="0">
                <a:latin typeface="Arial" pitchFamily="34" charset="0"/>
                <a:cs typeface="Arial" pitchFamily="34" charset="0"/>
                <a:hlinkClick r:id="rId4"/>
              </a:rPr>
              <a:t>.</a:t>
            </a:r>
            <a:r>
              <a:rPr lang="en-US" sz="4000" dirty="0" smtClean="0">
                <a:latin typeface="Arial" pitchFamily="34" charset="0"/>
                <a:cs typeface="Arial" pitchFamily="34" charset="0"/>
              </a:rPr>
              <a:t>com </a:t>
            </a:r>
            <a:r>
              <a:rPr lang="ru-RU" sz="4000" dirty="0" smtClean="0">
                <a:latin typeface="Arial" pitchFamily="34" charset="0"/>
                <a:cs typeface="Arial" pitchFamily="34" charset="0"/>
              </a:rPr>
              <a:t>(дата обращения: 23.03.2020)</a:t>
            </a:r>
          </a:p>
          <a:p>
            <a:pPr eaLnBrk="1" fontAlgn="auto" hangingPunct="1">
              <a:spcAft>
                <a:spcPts val="0"/>
              </a:spcAft>
              <a:buFont typeface="Arial" pitchFamily="34" charset="0"/>
              <a:buNone/>
              <a:defRPr/>
            </a:pPr>
            <a:r>
              <a:rPr lang="ru-RU" sz="4000" dirty="0" smtClean="0">
                <a:latin typeface="Arial" pitchFamily="34" charset="0"/>
                <a:cs typeface="Arial" pitchFamily="34" charset="0"/>
              </a:rPr>
              <a:t>8. Леди Эстетик. [Электронный ресурс] - Режим доступа: Леди Эстетик (дата обращения: 23.03.2020)</a:t>
            </a:r>
          </a:p>
          <a:p>
            <a:pPr eaLnBrk="1" fontAlgn="auto" hangingPunct="1">
              <a:spcAft>
                <a:spcPts val="0"/>
              </a:spcAft>
              <a:buFont typeface="Arial" pitchFamily="34" charset="0"/>
              <a:buChar char="•"/>
              <a:defRPr/>
            </a:pP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p:txBody>
          <a:bodyPr/>
          <a:lstStyle/>
          <a:p>
            <a:pPr algn="ctr" eaLnBrk="1" hangingPunct="1"/>
            <a:r>
              <a:rPr lang="ru-RU" smtClean="0"/>
              <a:t>Виды формы лица</a:t>
            </a:r>
          </a:p>
        </p:txBody>
      </p:sp>
      <p:pic>
        <p:nvPicPr>
          <p:cNvPr id="19458" name="Picture 2" descr="D:\Рабочий\СВЕТА\ИНДИВИДУАЛЬНАЯ ПАПКА УЧИТЕЛЯ ХОМЧУК_С_А\короткие женские прически\форма лица.jpg"/>
          <p:cNvPicPr>
            <a:picLocks noChangeAspect="1" noChangeArrowheads="1"/>
          </p:cNvPicPr>
          <p:nvPr/>
        </p:nvPicPr>
        <p:blipFill>
          <a:blip r:embed="rId2"/>
          <a:srcRect/>
          <a:stretch>
            <a:fillRect/>
          </a:stretch>
        </p:blipFill>
        <p:spPr bwMode="auto">
          <a:xfrm>
            <a:off x="1187450" y="692150"/>
            <a:ext cx="6721475" cy="4032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Содержимое 2"/>
          <p:cNvSpPr>
            <a:spLocks noGrp="1"/>
          </p:cNvSpPr>
          <p:nvPr>
            <p:ph idx="1"/>
          </p:nvPr>
        </p:nvSpPr>
        <p:spPr>
          <a:xfrm>
            <a:off x="457200" y="549275"/>
            <a:ext cx="8229600" cy="5576888"/>
          </a:xfrm>
        </p:spPr>
        <p:txBody>
          <a:bodyPr/>
          <a:lstStyle/>
          <a:p>
            <a:pPr eaLnBrk="1" hangingPunct="1">
              <a:buFont typeface="Arial" charset="0"/>
              <a:buNone/>
            </a:pPr>
            <a:r>
              <a:rPr lang="ru-RU" b="1" smtClean="0"/>
              <a:t>Для овальной формы лица </a:t>
            </a:r>
            <a:r>
              <a:rPr lang="ru-RU" smtClean="0"/>
              <a:t>подойдут многие типы стрижки, но исключением являются лишь очень завышенные, которые еще больше удлиняют форму лица.</a:t>
            </a:r>
          </a:p>
          <a:p>
            <a:pPr eaLnBrk="1" hangingPunct="1">
              <a:buFont typeface="Arial" charset="0"/>
              <a:buNone/>
            </a:pPr>
            <a:r>
              <a:rPr lang="ru-RU" smtClean="0"/>
              <a:t> Основные подходящие виды стрижек:</a:t>
            </a:r>
          </a:p>
          <a:p>
            <a:pPr eaLnBrk="1" hangingPunct="1"/>
            <a:r>
              <a:rPr lang="ru-RU" smtClean="0"/>
              <a:t>-Прямая или косая челка с легким прикорневым объемом в районе лба.</a:t>
            </a:r>
          </a:p>
          <a:p>
            <a:pPr eaLnBrk="1" hangingPunct="1"/>
            <a:r>
              <a:rPr lang="ru-RU" smtClean="0"/>
              <a:t>-Боб, Каре, Гарсон, Сессон.</a:t>
            </a:r>
          </a:p>
          <a:p>
            <a:pPr eaLnBrk="1" hangingPunct="1"/>
            <a:endParaRPr lang="ru-RU"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p:nvPr>
        </p:nvSpPr>
        <p:spPr/>
        <p:txBody>
          <a:bodyPr/>
          <a:lstStyle/>
          <a:p>
            <a:pPr algn="ctr" eaLnBrk="1" hangingPunct="1"/>
            <a:r>
              <a:rPr lang="ru-RU" smtClean="0"/>
              <a:t>Стрижки для овальной формы лица </a:t>
            </a:r>
          </a:p>
        </p:txBody>
      </p:sp>
      <p:pic>
        <p:nvPicPr>
          <p:cNvPr id="21506" name="Рисунок 4" descr="для овальной формы лица.jpg"/>
          <p:cNvPicPr>
            <a:picLocks noGrp="1" noChangeAspect="1"/>
          </p:cNvPicPr>
          <p:nvPr>
            <p:ph type="pic" idx="1"/>
          </p:nvPr>
        </p:nvPicPr>
        <p:blipFill>
          <a:blip r:embed="rId2"/>
          <a:srcRect t="6995" b="6995"/>
          <a:stretch>
            <a:fillRect/>
          </a:stretch>
        </p:blip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87450" y="476250"/>
            <a:ext cx="6769100" cy="5616575"/>
          </a:xfrm>
        </p:spPr>
        <p:txBody>
          <a:bodyPr rtlCol="0">
            <a:normAutofit fontScale="70000" lnSpcReduction="20000"/>
          </a:bodyPr>
          <a:lstStyle/>
          <a:p>
            <a:pPr algn="ctr" eaLnBrk="1" fontAlgn="auto" hangingPunct="1">
              <a:spcAft>
                <a:spcPts val="0"/>
              </a:spcAft>
              <a:buFont typeface="Arial" pitchFamily="34" charset="0"/>
              <a:buNone/>
              <a:defRPr/>
            </a:pPr>
            <a:r>
              <a:rPr lang="ru-RU" sz="3200" b="1" dirty="0" smtClean="0">
                <a:latin typeface="Arial" pitchFamily="34" charset="0"/>
                <a:cs typeface="Arial" pitchFamily="34" charset="0"/>
              </a:rPr>
              <a:t>На квадратную форму лица</a:t>
            </a:r>
            <a:r>
              <a:rPr lang="ru-RU" sz="3200" dirty="0" smtClean="0">
                <a:latin typeface="Arial" pitchFamily="34" charset="0"/>
                <a:cs typeface="Arial" pitchFamily="34" charset="0"/>
              </a:rPr>
              <a:t> подойдут следующие типы стрижек:</a:t>
            </a:r>
          </a:p>
          <a:p>
            <a:pPr eaLnBrk="1" fontAlgn="auto" hangingPunct="1">
              <a:spcAft>
                <a:spcPts val="0"/>
              </a:spcAft>
              <a:buFont typeface="Arial" pitchFamily="34" charset="0"/>
              <a:buNone/>
              <a:defRPr/>
            </a:pPr>
            <a:r>
              <a:rPr lang="ru-RU" sz="3200" dirty="0" smtClean="0">
                <a:latin typeface="Arial" pitchFamily="34" charset="0"/>
                <a:cs typeface="Arial" pitchFamily="34" charset="0"/>
              </a:rPr>
              <a:t>-С многослойной челкой, заканчивающейся на уровне скул. </a:t>
            </a:r>
          </a:p>
          <a:p>
            <a:pPr eaLnBrk="1" fontAlgn="auto" hangingPunct="1">
              <a:spcAft>
                <a:spcPts val="0"/>
              </a:spcAft>
              <a:buFont typeface="Arial" pitchFamily="34" charset="0"/>
              <a:buNone/>
              <a:defRPr/>
            </a:pPr>
            <a:r>
              <a:rPr lang="ru-RU" sz="3200" dirty="0" smtClean="0">
                <a:latin typeface="Arial" pitchFamily="34" charset="0"/>
                <a:cs typeface="Arial" pitchFamily="34" charset="0"/>
              </a:rPr>
              <a:t>-Максимально объемные и асимметричные. </a:t>
            </a:r>
          </a:p>
          <a:p>
            <a:pPr eaLnBrk="1" fontAlgn="auto" hangingPunct="1">
              <a:spcAft>
                <a:spcPts val="0"/>
              </a:spcAft>
              <a:buFont typeface="Arial" pitchFamily="34" charset="0"/>
              <a:buNone/>
              <a:defRPr/>
            </a:pPr>
            <a:r>
              <a:rPr lang="ru-RU" sz="3200" dirty="0" smtClean="0">
                <a:latin typeface="Arial" pitchFamily="34" charset="0"/>
                <a:cs typeface="Arial" pitchFamily="34" charset="0"/>
              </a:rPr>
              <a:t>-С зигзагообразным пробором.</a:t>
            </a:r>
          </a:p>
          <a:p>
            <a:pPr eaLnBrk="1" fontAlgn="auto" hangingPunct="1">
              <a:spcAft>
                <a:spcPts val="0"/>
              </a:spcAft>
              <a:buFont typeface="Arial" pitchFamily="34" charset="0"/>
              <a:buNone/>
              <a:defRPr/>
            </a:pPr>
            <a:r>
              <a:rPr lang="ru-RU" sz="3200" dirty="0" smtClean="0">
                <a:latin typeface="Arial" pitchFamily="34" charset="0"/>
                <a:cs typeface="Arial" pitchFamily="34" charset="0"/>
              </a:rPr>
              <a:t> </a:t>
            </a:r>
          </a:p>
          <a:p>
            <a:pPr eaLnBrk="1" fontAlgn="auto" hangingPunct="1">
              <a:spcAft>
                <a:spcPts val="0"/>
              </a:spcAft>
              <a:buFont typeface="Arial" pitchFamily="34" charset="0"/>
              <a:buNone/>
              <a:defRPr/>
            </a:pPr>
            <a:r>
              <a:rPr lang="ru-RU" sz="3200" b="1" dirty="0" smtClean="0">
                <a:latin typeface="Arial" pitchFamily="34" charset="0"/>
                <a:cs typeface="Arial" pitchFamily="34" charset="0"/>
              </a:rPr>
              <a:t>Для треугольной формы </a:t>
            </a:r>
            <a:r>
              <a:rPr lang="ru-RU" sz="3200" dirty="0" smtClean="0">
                <a:latin typeface="Arial" pitchFamily="34" charset="0"/>
                <a:cs typeface="Arial" pitchFamily="34" charset="0"/>
              </a:rPr>
              <a:t>лучше не применять ультракороткие стрижки, отказаться от короткой челки и зачесанными назад прядями.</a:t>
            </a:r>
          </a:p>
          <a:p>
            <a:pPr eaLnBrk="1" fontAlgn="auto" hangingPunct="1">
              <a:spcAft>
                <a:spcPts val="0"/>
              </a:spcAft>
              <a:buFont typeface="Arial" pitchFamily="34" charset="0"/>
              <a:buNone/>
              <a:defRPr/>
            </a:pPr>
            <a:r>
              <a:rPr lang="ru-RU" sz="3200" dirty="0" smtClean="0">
                <a:latin typeface="Arial" pitchFamily="34" charset="0"/>
                <a:cs typeface="Arial" pitchFamily="34" charset="0"/>
              </a:rPr>
              <a:t>Лучшими в этой области станут следующие типы стрижек: </a:t>
            </a:r>
          </a:p>
          <a:p>
            <a:pPr eaLnBrk="1" fontAlgn="auto" hangingPunct="1">
              <a:spcAft>
                <a:spcPts val="0"/>
              </a:spcAft>
              <a:buFont typeface="Arial" pitchFamily="34" charset="0"/>
              <a:buNone/>
              <a:defRPr/>
            </a:pPr>
            <a:r>
              <a:rPr lang="ru-RU" sz="3200" dirty="0" smtClean="0">
                <a:latin typeface="Arial" pitchFamily="34" charset="0"/>
                <a:cs typeface="Arial" pitchFamily="34" charset="0"/>
              </a:rPr>
              <a:t>-Для уравновешения широкой формы скул и подбородка подойдет ступенчатая стрижка. </a:t>
            </a:r>
          </a:p>
          <a:p>
            <a:pPr eaLnBrk="1" fontAlgn="auto" hangingPunct="1">
              <a:spcAft>
                <a:spcPts val="0"/>
              </a:spcAft>
              <a:buFont typeface="Arial" pitchFamily="34" charset="0"/>
              <a:buNone/>
              <a:defRPr/>
            </a:pPr>
            <a:r>
              <a:rPr lang="ru-RU" sz="3200" dirty="0" smtClean="0">
                <a:latin typeface="Arial" pitchFamily="34" charset="0"/>
                <a:cs typeface="Arial" pitchFamily="34" charset="0"/>
              </a:rPr>
              <a:t>-Филированная косая челка. </a:t>
            </a:r>
          </a:p>
          <a:p>
            <a:pPr eaLnBrk="1" fontAlgn="auto" hangingPunct="1">
              <a:spcAft>
                <a:spcPts val="0"/>
              </a:spcAft>
              <a:buFont typeface="Arial" pitchFamily="34" charset="0"/>
              <a:buNone/>
              <a:defRPr/>
            </a:pPr>
            <a:r>
              <a:rPr lang="ru-RU" sz="3200" dirty="0" smtClean="0">
                <a:latin typeface="Arial" pitchFamily="34" charset="0"/>
                <a:cs typeface="Arial" pitchFamily="34" charset="0"/>
              </a:rPr>
              <a:t>-Удлиненное каре или уровень длины до середины шеи.</a:t>
            </a:r>
          </a:p>
          <a:p>
            <a:pPr eaLnBrk="1" fontAlgn="auto" hangingPunct="1">
              <a:spcAft>
                <a:spcPts val="0"/>
              </a:spcAft>
              <a:buFont typeface="Arial" pitchFamily="34" charset="0"/>
              <a:buNone/>
              <a:defRPr/>
            </a:pP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TotalTime>
  <Words>3182</Words>
  <Application>Microsoft Office PowerPoint</Application>
  <PresentationFormat>Экран (4:3)</PresentationFormat>
  <Paragraphs>345</Paragraphs>
  <Slides>58</Slides>
  <Notes>1</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1</vt:i4>
      </vt:variant>
      <vt:variant>
        <vt:lpstr>Заголовки слайдов</vt:lpstr>
      </vt:variant>
      <vt:variant>
        <vt:i4>58</vt:i4>
      </vt:variant>
    </vt:vector>
  </HeadingPairs>
  <TitlesOfParts>
    <vt:vector size="62" baseType="lpstr">
      <vt:lpstr>Arial</vt:lpstr>
      <vt:lpstr>Calibri</vt:lpstr>
      <vt:lpstr>Times New Roman</vt:lpstr>
      <vt:lpstr>Тема Office</vt:lpstr>
      <vt:lpstr>Слайд 1</vt:lpstr>
      <vt:lpstr>Слайд 2</vt:lpstr>
      <vt:lpstr>Слайд 3</vt:lpstr>
      <vt:lpstr>Слайд 4</vt:lpstr>
      <vt:lpstr>Слайд 5</vt:lpstr>
      <vt:lpstr>Виды формы лица</vt:lpstr>
      <vt:lpstr>Слайд 7</vt:lpstr>
      <vt:lpstr>Стрижки для овальной формы лица </vt:lpstr>
      <vt:lpstr>Слайд 9</vt:lpstr>
      <vt:lpstr>Слайд 10</vt:lpstr>
      <vt:lpstr>Слайд 11</vt:lpstr>
      <vt:lpstr>Слайд 12</vt:lpstr>
      <vt:lpstr>Слайд 13</vt:lpstr>
      <vt:lpstr>Слайд 14</vt:lpstr>
      <vt:lpstr>Короткие стрижки на густые волосы</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Слайд 52</vt:lpstr>
      <vt:lpstr>Слайд 53</vt:lpstr>
      <vt:lpstr>Слайд 54</vt:lpstr>
      <vt:lpstr>Слайд 55</vt:lpstr>
      <vt:lpstr>ЛИСТОК РЕФЛЕКСИИ</vt:lpstr>
      <vt:lpstr>Слайд 57</vt:lpstr>
      <vt:lpstr>ЛИТЕРАТУРА / ЭЛЕКТРОННЫЕ РЕСУРСЫ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Скворцов_Ю</dc:creator>
  <cp:lastModifiedBy>Юрий</cp:lastModifiedBy>
  <cp:revision>80</cp:revision>
  <dcterms:created xsi:type="dcterms:W3CDTF">2020-01-20T06:03:46Z</dcterms:created>
  <dcterms:modified xsi:type="dcterms:W3CDTF">2020-01-29T13:37:37Z</dcterms:modified>
</cp:coreProperties>
</file>