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2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127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3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82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60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1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55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02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83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5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4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58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EBC3-E179-456C-A3D5-FF6E64FA9134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24189-EEE1-447D-BC5E-601614086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6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«Шипящие звуки. Написание гласных после шипящих».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Урок русского языка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7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139"/>
            <a:ext cx="12192000" cy="183378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Выбери , какой звук обозначает буква Щ в слове. </a:t>
            </a:r>
            <a:r>
              <a:rPr lang="ru-RU" sz="4800" b="1" i="1" dirty="0" smtClean="0"/>
              <a:t>Перетяни нужную табличку в окошко.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597479" y="5080897"/>
            <a:ext cx="136071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[</a:t>
            </a:r>
            <a:r>
              <a:rPr lang="ru-RU" sz="4800" dirty="0" err="1" smtClean="0"/>
              <a:t>щʾ</a:t>
            </a:r>
            <a:r>
              <a:rPr lang="ru-RU" sz="4800" dirty="0" smtClean="0"/>
              <a:t>]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7290708" y="5080897"/>
            <a:ext cx="138792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[щ]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4457699" y="5047320"/>
            <a:ext cx="82731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</a:t>
            </a:r>
            <a:r>
              <a:rPr lang="ru-RU" sz="4800" dirty="0" smtClean="0">
                <a:solidFill>
                  <a:srgbClr val="FF0000"/>
                </a:solidFill>
              </a:rPr>
              <a:t>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4589" y="3606328"/>
            <a:ext cx="20900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щука</a:t>
            </a:r>
            <a:endParaRPr lang="ru-RU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4634589" y="1877549"/>
            <a:ext cx="1322614" cy="10254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11" name="Прямая со стрелкой 10"/>
          <p:cNvCxnSpPr>
            <a:endCxn id="9" idx="2"/>
          </p:cNvCxnSpPr>
          <p:nvPr/>
        </p:nvCxnSpPr>
        <p:spPr>
          <a:xfrm flipV="1">
            <a:off x="5285013" y="2903042"/>
            <a:ext cx="10883" cy="736863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5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65124"/>
            <a:ext cx="11049000" cy="183378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Проверь себя</a:t>
            </a:r>
            <a:endParaRPr lang="ru-RU" sz="4800" dirty="0"/>
          </a:p>
        </p:txBody>
      </p:sp>
      <p:sp>
        <p:nvSpPr>
          <p:cNvPr id="10" name="Объект 7"/>
          <p:cNvSpPr txBox="1">
            <a:spLocks noGrp="1"/>
          </p:cNvSpPr>
          <p:nvPr>
            <p:ph idx="1"/>
          </p:nvPr>
        </p:nvSpPr>
        <p:spPr>
          <a:xfrm>
            <a:off x="571500" y="5556884"/>
            <a:ext cx="10515600" cy="7571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Помни , что звук [</a:t>
            </a:r>
            <a:r>
              <a:rPr lang="ru-RU" sz="4800" b="1" dirty="0" err="1" smtClean="0">
                <a:solidFill>
                  <a:srgbClr val="FF0000"/>
                </a:solidFill>
              </a:rPr>
              <a:t>щʾ</a:t>
            </a:r>
            <a:r>
              <a:rPr lang="ru-RU" sz="4800" b="1" dirty="0" smtClean="0">
                <a:solidFill>
                  <a:srgbClr val="FF0000"/>
                </a:solidFill>
              </a:rPr>
              <a:t>] всегда мягкий.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4589" y="2077016"/>
            <a:ext cx="136071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[</a:t>
            </a:r>
            <a:r>
              <a:rPr lang="ru-RU" sz="4800" dirty="0" err="1" smtClean="0"/>
              <a:t>щʾ</a:t>
            </a:r>
            <a:r>
              <a:rPr lang="ru-RU" sz="4800" dirty="0" smtClean="0"/>
              <a:t>]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634589" y="3910805"/>
            <a:ext cx="20900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щука</a:t>
            </a:r>
            <a:endParaRPr lang="ru-RU" sz="66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023756" y="3342906"/>
            <a:ext cx="10883" cy="736863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67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Запомни: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95" t="30201" r="36241" b="55856"/>
          <a:stretch/>
        </p:blipFill>
        <p:spPr>
          <a:xfrm>
            <a:off x="495300" y="1690688"/>
            <a:ext cx="11201400" cy="343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940" t="21087" r="38586" b="42138"/>
          <a:stretch/>
        </p:blipFill>
        <p:spPr>
          <a:xfrm>
            <a:off x="391885" y="522513"/>
            <a:ext cx="11320692" cy="561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Вспомним орфограммы :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6000" dirty="0" err="1" smtClean="0"/>
              <a:t>Ж</a:t>
            </a:r>
            <a:r>
              <a:rPr lang="ru-RU" sz="6000" u="sng" dirty="0" err="1" smtClean="0"/>
              <a:t>и</a:t>
            </a:r>
            <a:r>
              <a:rPr lang="ru-RU" sz="6000" dirty="0" smtClean="0"/>
              <a:t>- ш</a:t>
            </a:r>
            <a:r>
              <a:rPr lang="ru-RU" sz="6000" u="sng" dirty="0" smtClean="0"/>
              <a:t>и</a:t>
            </a:r>
            <a:r>
              <a:rPr lang="ru-RU" sz="6000" dirty="0" smtClean="0"/>
              <a:t> пиши с </a:t>
            </a:r>
            <a:r>
              <a:rPr lang="ru-RU" sz="6000" u="sng" dirty="0" smtClean="0">
                <a:solidFill>
                  <a:srgbClr val="FF0000"/>
                </a:solidFill>
              </a:rPr>
              <a:t>И</a:t>
            </a:r>
            <a:r>
              <a:rPr lang="ru-RU" sz="6000" dirty="0" smtClean="0"/>
              <a:t>!</a:t>
            </a:r>
          </a:p>
          <a:p>
            <a:pPr marL="514350" indent="-514350">
              <a:buAutoNum type="arabicPeriod"/>
            </a:pPr>
            <a:r>
              <a:rPr lang="ru-RU" sz="6000" dirty="0" smtClean="0"/>
              <a:t>Ж</a:t>
            </a:r>
            <a:r>
              <a:rPr lang="ru-RU" sz="6000" u="sng" dirty="0" smtClean="0"/>
              <a:t>е</a:t>
            </a:r>
            <a:r>
              <a:rPr lang="ru-RU" sz="6000" dirty="0" smtClean="0"/>
              <a:t>-</a:t>
            </a:r>
            <a:r>
              <a:rPr lang="ru-RU" sz="6000" dirty="0" err="1" smtClean="0"/>
              <a:t>ш</a:t>
            </a:r>
            <a:r>
              <a:rPr lang="ru-RU" sz="6000" u="sng" dirty="0" err="1" smtClean="0"/>
              <a:t>е</a:t>
            </a:r>
            <a:r>
              <a:rPr lang="ru-RU" sz="6000" dirty="0" smtClean="0"/>
              <a:t> –пиши с </a:t>
            </a:r>
            <a:r>
              <a:rPr lang="ru-RU" sz="6000" u="sng" dirty="0" smtClean="0">
                <a:solidFill>
                  <a:srgbClr val="FF0000"/>
                </a:solidFill>
              </a:rPr>
              <a:t>Е</a:t>
            </a:r>
            <a:r>
              <a:rPr lang="ru-RU" sz="6000" dirty="0" smtClean="0"/>
              <a:t>!</a:t>
            </a:r>
          </a:p>
          <a:p>
            <a:pPr marL="514350" indent="-514350">
              <a:buAutoNum type="arabicPeriod"/>
            </a:pPr>
            <a:r>
              <a:rPr lang="ru-RU" sz="6000" dirty="0" smtClean="0"/>
              <a:t>Ч</a:t>
            </a:r>
            <a:r>
              <a:rPr lang="ru-RU" sz="6000" u="sng" dirty="0" smtClean="0"/>
              <a:t>у</a:t>
            </a:r>
            <a:r>
              <a:rPr lang="ru-RU" sz="6000" dirty="0" smtClean="0"/>
              <a:t>-</a:t>
            </a:r>
            <a:r>
              <a:rPr lang="ru-RU" sz="6000" dirty="0" err="1" smtClean="0"/>
              <a:t>щ</a:t>
            </a:r>
            <a:r>
              <a:rPr lang="ru-RU" sz="6000" u="sng" dirty="0" err="1" smtClean="0"/>
              <a:t>у</a:t>
            </a:r>
            <a:r>
              <a:rPr lang="ru-RU" sz="6000" dirty="0" smtClean="0"/>
              <a:t>-пиши  с </a:t>
            </a:r>
            <a:r>
              <a:rPr lang="ru-RU" sz="6000" u="sng" dirty="0" smtClean="0">
                <a:solidFill>
                  <a:srgbClr val="FF0000"/>
                </a:solidFill>
              </a:rPr>
              <a:t>У</a:t>
            </a:r>
            <a:r>
              <a:rPr lang="ru-RU" sz="6000" dirty="0" smtClean="0"/>
              <a:t>!</a:t>
            </a:r>
          </a:p>
          <a:p>
            <a:pPr marL="514350" indent="-514350">
              <a:buAutoNum type="arabicPeriod"/>
            </a:pPr>
            <a:r>
              <a:rPr lang="ru-RU" sz="6000" dirty="0" err="1" smtClean="0"/>
              <a:t>Ч</a:t>
            </a:r>
            <a:r>
              <a:rPr lang="ru-RU" sz="6000" u="sng" dirty="0" err="1" smtClean="0"/>
              <a:t>а</a:t>
            </a:r>
            <a:r>
              <a:rPr lang="ru-RU" sz="6000" dirty="0" err="1" smtClean="0"/>
              <a:t>,щ</a:t>
            </a:r>
            <a:r>
              <a:rPr lang="ru-RU" sz="6000" u="sng" dirty="0" err="1" smtClean="0"/>
              <a:t>а</a:t>
            </a:r>
            <a:r>
              <a:rPr lang="ru-RU" sz="6000" dirty="0" smtClean="0"/>
              <a:t> –пиши с </a:t>
            </a:r>
            <a:r>
              <a:rPr lang="ru-RU" sz="6000" u="sng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244928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Запиши текст в тонкую  тетрадь. Поставь ударение. Прочитай запись дугами. Подчеркни орфограммы. 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49283"/>
            <a:ext cx="12192000" cy="41195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6000" dirty="0" smtClean="0"/>
              <a:t>    </a:t>
            </a:r>
            <a:r>
              <a:rPr lang="ru-RU" sz="6000" u="sng" dirty="0" smtClean="0"/>
              <a:t>М</a:t>
            </a:r>
            <a:r>
              <a:rPr lang="ru-RU" sz="6000" dirty="0" smtClean="0"/>
              <a:t>ы </a:t>
            </a:r>
            <a:r>
              <a:rPr lang="ru-RU" sz="6000" dirty="0" err="1" smtClean="0"/>
              <a:t>прие́хали</a:t>
            </a:r>
            <a:r>
              <a:rPr lang="ru-RU" sz="6000" dirty="0" smtClean="0"/>
              <a:t> </a:t>
            </a:r>
            <a:r>
              <a:rPr lang="ru-RU" sz="6000" dirty="0"/>
              <a:t>на </a:t>
            </a:r>
            <a:r>
              <a:rPr lang="ru-RU" sz="6000" dirty="0" err="1" smtClean="0"/>
              <a:t>да́</a:t>
            </a:r>
            <a:r>
              <a:rPr lang="ru-RU" sz="6000" u="sng" dirty="0" err="1" smtClean="0"/>
              <a:t>чу</a:t>
            </a:r>
            <a:r>
              <a:rPr lang="ru-RU" sz="6000" u="sng" dirty="0" smtClean="0"/>
              <a:t> </a:t>
            </a:r>
            <a:r>
              <a:rPr lang="ru-RU" sz="6000" u="sng" dirty="0"/>
              <a:t>.</a:t>
            </a:r>
            <a:r>
              <a:rPr lang="ru-RU" sz="6000" dirty="0"/>
              <a:t> </a:t>
            </a:r>
            <a:r>
              <a:rPr lang="ru-RU" sz="6000" u="sng" dirty="0" err="1" smtClean="0"/>
              <a:t>Д</a:t>
            </a:r>
            <a:r>
              <a:rPr lang="ru-RU" sz="6000" dirty="0" err="1" smtClean="0"/>
              <a:t>а́</a:t>
            </a:r>
            <a:r>
              <a:rPr lang="ru-RU" sz="6000" u="sng" dirty="0" err="1" smtClean="0"/>
              <a:t>ча</a:t>
            </a:r>
            <a:r>
              <a:rPr lang="ru-RU" sz="6000" u="sng" dirty="0" smtClean="0"/>
              <a:t> </a:t>
            </a:r>
            <a:r>
              <a:rPr lang="ru-RU" sz="6000" dirty="0"/>
              <a:t> </a:t>
            </a:r>
            <a:r>
              <a:rPr lang="ru-RU" sz="6000" dirty="0" smtClean="0"/>
              <a:t>была́ </a:t>
            </a:r>
            <a:r>
              <a:rPr lang="ru-RU" sz="6000" dirty="0"/>
              <a:t>у </a:t>
            </a:r>
            <a:r>
              <a:rPr lang="ru-RU" sz="6000" dirty="0" err="1" smtClean="0"/>
              <a:t>ле́са</a:t>
            </a:r>
            <a:r>
              <a:rPr lang="ru-RU" sz="6000" u="sng" dirty="0"/>
              <a:t>.</a:t>
            </a:r>
            <a:r>
              <a:rPr lang="ru-RU" sz="6000" dirty="0"/>
              <a:t> </a:t>
            </a:r>
            <a:r>
              <a:rPr lang="ru-RU" sz="6000" u="sng" dirty="0"/>
              <a:t>В</a:t>
            </a:r>
            <a:r>
              <a:rPr lang="ru-RU" sz="6000" dirty="0"/>
              <a:t>есь день </a:t>
            </a:r>
            <a:r>
              <a:rPr lang="ru-RU" sz="6000" dirty="0" err="1" smtClean="0"/>
              <a:t>зву</a:t>
            </a:r>
            <a:r>
              <a:rPr lang="ru-RU" sz="6000" u="sng" dirty="0" err="1" smtClean="0"/>
              <a:t>ча</a:t>
            </a:r>
            <a:r>
              <a:rPr lang="ru-RU" sz="6000" dirty="0" err="1" smtClean="0"/>
              <a:t>́ли</a:t>
            </a:r>
            <a:r>
              <a:rPr lang="ru-RU" sz="6000" dirty="0" smtClean="0"/>
              <a:t> </a:t>
            </a:r>
            <a:r>
              <a:rPr lang="ru-RU" sz="6000" dirty="0" err="1" smtClean="0"/>
              <a:t>пе́сни</a:t>
            </a:r>
            <a:r>
              <a:rPr lang="ru-RU" sz="6000" dirty="0" smtClean="0"/>
              <a:t> </a:t>
            </a:r>
            <a:r>
              <a:rPr lang="ru-RU" sz="6000" dirty="0"/>
              <a:t>птиц. </a:t>
            </a:r>
            <a:r>
              <a:rPr lang="ru-RU" sz="6000" u="sng" dirty="0" err="1" smtClean="0"/>
              <a:t>С</a:t>
            </a:r>
            <a:r>
              <a:rPr lang="ru-RU" sz="6000" dirty="0" err="1" smtClean="0"/>
              <a:t>ла́ва</a:t>
            </a:r>
            <a:r>
              <a:rPr lang="ru-RU" sz="6000" dirty="0" smtClean="0"/>
              <a:t> </a:t>
            </a:r>
            <a:r>
              <a:rPr lang="ru-RU" sz="6000" u="sng" dirty="0" err="1" smtClean="0"/>
              <a:t>Щу</a:t>
            </a:r>
            <a:r>
              <a:rPr lang="ru-RU" sz="6000" dirty="0" err="1" smtClean="0"/>
              <a:t>́кин</a:t>
            </a:r>
            <a:r>
              <a:rPr lang="ru-RU" sz="6000" dirty="0" smtClean="0"/>
              <a:t>  пошёл на </a:t>
            </a:r>
            <a:r>
              <a:rPr lang="ru-RU" sz="6000" dirty="0" err="1" smtClean="0"/>
              <a:t>ре́</a:t>
            </a:r>
            <a:r>
              <a:rPr lang="ru-RU" sz="6000" u="sng" dirty="0" err="1" smtClean="0"/>
              <a:t>чк</a:t>
            </a:r>
            <a:r>
              <a:rPr lang="ru-RU" sz="6000" dirty="0" err="1" smtClean="0"/>
              <a:t>у</a:t>
            </a:r>
            <a:r>
              <a:rPr lang="ru-RU" sz="6000" u="sng" dirty="0"/>
              <a:t>.</a:t>
            </a:r>
            <a:r>
              <a:rPr lang="ru-RU" sz="6000" dirty="0"/>
              <a:t> </a:t>
            </a:r>
            <a:r>
              <a:rPr lang="ru-RU" sz="6000" u="sng" dirty="0" smtClean="0"/>
              <a:t>О</a:t>
            </a:r>
            <a:r>
              <a:rPr lang="ru-RU" sz="6000" dirty="0" smtClean="0"/>
              <a:t>н </a:t>
            </a:r>
            <a:r>
              <a:rPr lang="ru-RU" sz="6000" dirty="0" err="1" smtClean="0"/>
              <a:t>пойма́л</a:t>
            </a:r>
            <a:r>
              <a:rPr lang="ru-RU" sz="6000" dirty="0" smtClean="0"/>
              <a:t> </a:t>
            </a:r>
            <a:r>
              <a:rPr lang="ru-RU" sz="6000" u="sng" dirty="0" err="1" smtClean="0"/>
              <a:t>щу́</a:t>
            </a:r>
            <a:r>
              <a:rPr lang="ru-RU" sz="6000" dirty="0" err="1" smtClean="0"/>
              <a:t>ку</a:t>
            </a:r>
            <a:r>
              <a:rPr lang="ru-RU" sz="6000" dirty="0" smtClean="0"/>
              <a:t> и двух </a:t>
            </a:r>
            <a:r>
              <a:rPr lang="ru-RU" sz="6000" dirty="0" err="1" smtClean="0"/>
              <a:t>леще́й</a:t>
            </a:r>
            <a:r>
              <a:rPr lang="ru-RU" sz="6000" u="sng" dirty="0" smtClean="0"/>
              <a:t>.</a:t>
            </a:r>
          </a:p>
          <a:p>
            <a:pPr marL="0" indent="0" algn="just">
              <a:buNone/>
            </a:pPr>
            <a:r>
              <a:rPr lang="ru-RU" sz="6000" u="sng" dirty="0" smtClean="0"/>
              <a:t>Н</a:t>
            </a:r>
            <a:r>
              <a:rPr lang="ru-RU" sz="6000" dirty="0" smtClean="0"/>
              <a:t>ад </a:t>
            </a:r>
            <a:r>
              <a:rPr lang="ru-RU" sz="6000" dirty="0" err="1" smtClean="0"/>
              <a:t>ре́</a:t>
            </a:r>
            <a:r>
              <a:rPr lang="ru-RU" sz="6000" u="sng" dirty="0" err="1" smtClean="0"/>
              <a:t>чк</a:t>
            </a:r>
            <a:r>
              <a:rPr lang="ru-RU" sz="6000" dirty="0" err="1" smtClean="0"/>
              <a:t>ой</a:t>
            </a:r>
            <a:r>
              <a:rPr lang="ru-RU" sz="6000" dirty="0" smtClean="0"/>
              <a:t> </a:t>
            </a:r>
            <a:r>
              <a:rPr lang="ru-RU" sz="6000" dirty="0" err="1" smtClean="0"/>
              <a:t>кру</a:t>
            </a:r>
            <a:r>
              <a:rPr lang="ru-RU" sz="6000" u="sng" dirty="0" err="1" smtClean="0"/>
              <a:t>жи</a:t>
            </a:r>
            <a:r>
              <a:rPr lang="ru-RU" sz="6000" dirty="0" err="1" smtClean="0"/>
              <a:t>́лись</a:t>
            </a:r>
            <a:r>
              <a:rPr lang="ru-RU" sz="6000" dirty="0" smtClean="0"/>
              <a:t> </a:t>
            </a:r>
            <a:r>
              <a:rPr lang="ru-RU" sz="6000" u="sng" dirty="0" err="1" smtClean="0"/>
              <a:t>ча́</a:t>
            </a:r>
            <a:r>
              <a:rPr lang="ru-RU" sz="6000" dirty="0" err="1" smtClean="0"/>
              <a:t>йки</a:t>
            </a:r>
            <a:r>
              <a:rPr lang="ru-RU" sz="6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554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385"/>
            <a:ext cx="12191999" cy="13258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Опиши звук, который обозначает буква Ж.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i="1" dirty="0" smtClean="0"/>
              <a:t>Перетяни нужную табличку в окошко.</a:t>
            </a:r>
            <a:endParaRPr lang="ru-RU" sz="4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444" t="29124" r="63604" b="51828"/>
          <a:stretch/>
        </p:blipFill>
        <p:spPr>
          <a:xfrm>
            <a:off x="749300" y="1690688"/>
            <a:ext cx="3302000" cy="27416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9201" y="4851223"/>
            <a:ext cx="2674258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согласный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400300" y="5894710"/>
            <a:ext cx="2164375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звонкий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407877" y="4902078"/>
            <a:ext cx="2230739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твёрдый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5831808" y="5956264"/>
            <a:ext cx="2137252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гласный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387452" y="4902078"/>
            <a:ext cx="1738874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глухой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12322" y="1690688"/>
            <a:ext cx="27842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12321" y="2633444"/>
            <a:ext cx="27842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812320" y="3576200"/>
            <a:ext cx="278423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2392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106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        Проверь себя. Правильный ответ.</a:t>
            </a:r>
            <a:endParaRPr lang="ru-RU" sz="4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384" t="23339" r="35771" b="47392"/>
          <a:stretch/>
        </p:blipFill>
        <p:spPr>
          <a:xfrm>
            <a:off x="838200" y="1502227"/>
            <a:ext cx="11103430" cy="440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2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Опиши звук, который обозначает буква Ш.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i="1" dirty="0" smtClean="0"/>
              <a:t>Перетяни нужную табличку в окошко.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935" t="23512" r="41834" b="45775"/>
          <a:stretch/>
        </p:blipFill>
        <p:spPr>
          <a:xfrm>
            <a:off x="1301261" y="1690688"/>
            <a:ext cx="8475785" cy="36019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7215" y="5280900"/>
            <a:ext cx="2674258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согласный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3053862" y="6121008"/>
            <a:ext cx="2230739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твёрдый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5475552" y="5292623"/>
            <a:ext cx="1738874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глухой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7444020" y="6121007"/>
            <a:ext cx="2164375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звонкий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9608395" y="5280900"/>
            <a:ext cx="2137252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гласный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22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Проверь себя. Правильный ответ.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474" t="24531" r="42495" b="45890"/>
          <a:stretch/>
        </p:blipFill>
        <p:spPr>
          <a:xfrm>
            <a:off x="838200" y="1690688"/>
            <a:ext cx="10515600" cy="446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2898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Дополни характеристику звуков.</a:t>
            </a:r>
            <a:r>
              <a:rPr lang="ru-RU" sz="4800" b="1" i="1" dirty="0" smtClean="0"/>
              <a:t> </a:t>
            </a:r>
            <a:br>
              <a:rPr lang="ru-RU" sz="4800" b="1" i="1" dirty="0" smtClean="0"/>
            </a:br>
            <a:r>
              <a:rPr lang="ru-RU" sz="4800" b="1" i="1" dirty="0" smtClean="0"/>
              <a:t>Перетяни нужную табличку в окошко.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859" t="25591" r="38429" b="51394"/>
          <a:stretch/>
        </p:blipFill>
        <p:spPr>
          <a:xfrm>
            <a:off x="805543" y="1894114"/>
            <a:ext cx="10972800" cy="33081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6277" y="5717396"/>
            <a:ext cx="219643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парный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1943" y="5717396"/>
            <a:ext cx="283122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непарный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60776" y="5717396"/>
            <a:ext cx="283122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непарный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2563" y="5717396"/>
            <a:ext cx="219643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парный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4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9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Проверь себя. Правильный ответ.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859" t="25591" r="38429" b="51394"/>
          <a:stretch/>
        </p:blipFill>
        <p:spPr>
          <a:xfrm>
            <a:off x="293146" y="1131100"/>
            <a:ext cx="11605708" cy="5167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5306" y="2198812"/>
            <a:ext cx="16930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парный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2906" y="4759453"/>
            <a:ext cx="169309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парный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80620" y="2198811"/>
            <a:ext cx="2169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непарный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84616" y="4678672"/>
            <a:ext cx="216918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непарный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1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1480"/>
            <a:ext cx="12192000" cy="183378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Выбери , какой звук обозначает буква Ч в слове. </a:t>
            </a:r>
            <a:r>
              <a:rPr lang="ru-RU" sz="4800" b="1" i="1" dirty="0" smtClean="0"/>
              <a:t>Перетяни нужную табличку в окошко.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8958943" y="2198913"/>
            <a:ext cx="152400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[</a:t>
            </a:r>
            <a:r>
              <a:rPr lang="ru-RU" sz="4800" dirty="0" err="1" smtClean="0"/>
              <a:t>чʾ</a:t>
            </a:r>
            <a:r>
              <a:rPr lang="ru-RU" sz="4800" dirty="0" smtClean="0"/>
              <a:t>]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9013370" y="5313765"/>
            <a:ext cx="1730829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[ч]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9018814" y="3731117"/>
            <a:ext cx="827314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  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71799" y="3731117"/>
            <a:ext cx="4147457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черепаха</a:t>
            </a:r>
            <a:endParaRPr lang="ru-RU" sz="6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298371" y="3029910"/>
            <a:ext cx="0" cy="701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96242" y="2014247"/>
            <a:ext cx="1404258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891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330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Проверь себя</a:t>
            </a:r>
            <a:endParaRPr lang="ru-RU" dirty="0"/>
          </a:p>
        </p:txBody>
      </p:sp>
      <p:sp>
        <p:nvSpPr>
          <p:cNvPr id="8" name="Объект 7"/>
          <p:cNvSpPr txBox="1">
            <a:spLocks noGrp="1"/>
          </p:cNvSpPr>
          <p:nvPr>
            <p:ph idx="1"/>
          </p:nvPr>
        </p:nvSpPr>
        <p:spPr>
          <a:xfrm>
            <a:off x="903515" y="4895397"/>
            <a:ext cx="10515600" cy="7571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Помни , что звук [</a:t>
            </a:r>
            <a:r>
              <a:rPr lang="ru-RU" sz="4800" b="1" dirty="0" err="1" smtClean="0">
                <a:solidFill>
                  <a:srgbClr val="FF0000"/>
                </a:solidFill>
              </a:rPr>
              <a:t>чʾ</a:t>
            </a:r>
            <a:r>
              <a:rPr lang="ru-RU" sz="4800" b="1" dirty="0" smtClean="0">
                <a:solidFill>
                  <a:srgbClr val="FF0000"/>
                </a:solidFill>
              </a:rPr>
              <a:t>] всегда мягкий.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2774" y="1736454"/>
            <a:ext cx="936171" cy="7694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[</a:t>
            </a:r>
            <a:r>
              <a:rPr lang="ru-RU" sz="4400" dirty="0" err="1" smtClean="0"/>
              <a:t>чʾ</a:t>
            </a:r>
            <a:r>
              <a:rPr lang="ru-RU" sz="4400" dirty="0" smtClean="0"/>
              <a:t>]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310748" y="3106597"/>
            <a:ext cx="3167741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ч</a:t>
            </a:r>
            <a:r>
              <a:rPr lang="ru-RU" sz="4800" dirty="0" smtClean="0"/>
              <a:t>ерепаха</a:t>
            </a:r>
            <a:endParaRPr lang="ru-RU" sz="4800" dirty="0"/>
          </a:p>
        </p:txBody>
      </p:sp>
      <p:cxnSp>
        <p:nvCxnSpPr>
          <p:cNvPr id="11" name="Прямая со стрелкой 10"/>
          <p:cNvCxnSpPr>
            <a:stCxn id="5" idx="2"/>
          </p:cNvCxnSpPr>
          <p:nvPr/>
        </p:nvCxnSpPr>
        <p:spPr>
          <a:xfrm flipH="1">
            <a:off x="4680859" y="2505895"/>
            <a:ext cx="1" cy="60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42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205</Words>
  <Application>Microsoft Office PowerPoint</Application>
  <PresentationFormat>Широкоэкранный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«Шипящие звуки. Написание гласных после шипящих». </vt:lpstr>
      <vt:lpstr>Опиши звук, который обозначает буква Ж. Перетяни нужную табличку в окошко.</vt:lpstr>
      <vt:lpstr>         Проверь себя. Правильный ответ.</vt:lpstr>
      <vt:lpstr>Опиши звук, который обозначает буква Ш. Перетяни нужную табличку в окошко.</vt:lpstr>
      <vt:lpstr>Проверь себя. Правильный ответ.</vt:lpstr>
      <vt:lpstr>Дополни характеристику звуков.  Перетяни нужную табличку в окошко.</vt:lpstr>
      <vt:lpstr>Проверь себя. Правильный ответ.</vt:lpstr>
      <vt:lpstr>Выбери , какой звук обозначает буква Ч в слове. Перетяни нужную табличку в окошко.</vt:lpstr>
      <vt:lpstr>Проверь себя</vt:lpstr>
      <vt:lpstr>Выбери , какой звук обозначает буква Щ в слове. Перетяни нужную табличку в окошко.</vt:lpstr>
      <vt:lpstr>Проверь себя</vt:lpstr>
      <vt:lpstr>Запомни:</vt:lpstr>
      <vt:lpstr>Презентация PowerPoint</vt:lpstr>
      <vt:lpstr>Вспомним орфограммы :</vt:lpstr>
      <vt:lpstr>Запиши текст в тонкую  тетрадь. Поставь ударение. Прочитай запись дугами. Подчеркни орфограммы.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19</cp:revision>
  <dcterms:created xsi:type="dcterms:W3CDTF">2020-04-04T12:58:11Z</dcterms:created>
  <dcterms:modified xsi:type="dcterms:W3CDTF">2020-04-04T17:36:37Z</dcterms:modified>
</cp:coreProperties>
</file>