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392" r:id="rId2"/>
    <p:sldId id="330" r:id="rId3"/>
    <p:sldId id="406" r:id="rId4"/>
    <p:sldId id="376" r:id="rId5"/>
    <p:sldId id="416" r:id="rId6"/>
    <p:sldId id="418" r:id="rId7"/>
    <p:sldId id="351" r:id="rId8"/>
    <p:sldId id="408" r:id="rId9"/>
    <p:sldId id="414" r:id="rId10"/>
    <p:sldId id="417" r:id="rId11"/>
    <p:sldId id="413" r:id="rId12"/>
  </p:sldIdLst>
  <p:sldSz cx="9144000" cy="6858000" type="screen4x3"/>
  <p:notesSz cx="6811963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D3E2FF"/>
    <a:srgbClr val="312F75"/>
    <a:srgbClr val="CCCCFF"/>
    <a:srgbClr val="FFFF99"/>
    <a:srgbClr val="FFFFCC"/>
    <a:srgbClr val="294A7F"/>
    <a:srgbClr val="1C6072"/>
    <a:srgbClr val="1B6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69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47" cy="497524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194" y="0"/>
            <a:ext cx="2951147" cy="497524"/>
          </a:xfrm>
          <a:prstGeom prst="rect">
            <a:avLst/>
          </a:prstGeom>
        </p:spPr>
        <p:txBody>
          <a:bodyPr vert="horz" lIns="92286" tIns="46143" rIns="92286" bIns="461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55ABCF-3E41-41BA-8223-50EBF3FBBA88}" type="datetimeFigureOut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6" tIns="46143" rIns="92286" bIns="4614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5" y="4720908"/>
            <a:ext cx="5449895" cy="4472940"/>
          </a:xfrm>
          <a:prstGeom prst="rect">
            <a:avLst/>
          </a:prstGeom>
        </p:spPr>
        <p:txBody>
          <a:bodyPr vert="horz" lIns="92286" tIns="46143" rIns="92286" bIns="4614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225"/>
            <a:ext cx="2951147" cy="497523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194" y="9440225"/>
            <a:ext cx="2951147" cy="497523"/>
          </a:xfrm>
          <a:prstGeom prst="rect">
            <a:avLst/>
          </a:prstGeom>
        </p:spPr>
        <p:txBody>
          <a:bodyPr vert="horz" lIns="92286" tIns="46143" rIns="92286" bIns="461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AA3F80-064A-42BB-BA46-E573AC5A5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84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AA3F80-064A-42BB-BA46-E573AC5A519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4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FB06D-733C-47EB-A79B-ACB1094B9E53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A960A-E454-4C9E-82BE-D1205AC6B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EA7E5-E4C5-4D06-AA88-C65BD376EBE3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3434F-21D9-4AE5-B5DF-B6B09D1A3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FF4AE-E282-4BE0-B010-7838EACAEAD0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AD2F-4065-42B2-8141-3C2B52687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467A-144E-42D7-850D-C2D92E0401D3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081E0-F206-449B-9B43-5B9FBB7BC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E251A-4020-4352-82CD-DD2157612A09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4C8CD-6FFB-4161-B3CF-BA32DE3D1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39C1D-741D-4E1C-AF2A-5C646966D83C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F9B1B-8DE6-46A7-BE22-80D93938A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D3E53-77B1-4ABE-8A67-A60403407490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C2976-5AFB-4F84-9C54-DD26C76E2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57F3-BF21-42DF-A330-140715E10318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EE9C9-63C6-4B63-9138-7A5B398D3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E5ABA-3BD0-4C15-9327-CA1ED06BC3BD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3FC55-69D4-4E64-9EFA-521C7CB49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E24DE-FF0F-4CEC-92A2-810BD5512570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F2C07-060B-40F5-B9A2-CA3982F6E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F3282-6760-408E-873C-2FB8126ECD23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C10C-49F2-453F-82B9-C328E3A6F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4E694-C63A-4A6D-B57E-1F3D00375A96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4E93D-BB9A-436B-9083-D26A72A8B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3A2C7"/>
            </a:gs>
            <a:gs pos="50000">
              <a:srgbClr val="95B3D7"/>
            </a:gs>
            <a:gs pos="100000">
              <a:srgbClr val="DCE6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03E368-CAEF-4C83-BE43-26E8824B35A0}" type="datetime1">
              <a:rPr lang="ru-RU"/>
              <a:pPr>
                <a:defRPr/>
              </a:pPr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6FD235-8782-4ED5-8A7B-CA9C0AA76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714875" y="142875"/>
            <a:ext cx="4216400" cy="1196975"/>
            <a:chOff x="4714876" y="142852"/>
            <a:chExt cx="4216400" cy="1196982"/>
          </a:xfrm>
        </p:grpSpPr>
        <p:pic>
          <p:nvPicPr>
            <p:cNvPr id="5130" name="Picture 2" descr="Рисунок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14876" y="142852"/>
              <a:ext cx="4216400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1" name="WordArt 3"/>
            <p:cNvSpPr>
              <a:spLocks noChangeArrowheads="1" noChangeShapeType="1" noTextEdit="1"/>
            </p:cNvSpPr>
            <p:nvPr/>
          </p:nvSpPr>
          <p:spPr bwMode="auto">
            <a:xfrm>
              <a:off x="5143504" y="1142984"/>
              <a:ext cx="3384550" cy="19685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ru-RU" sz="24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effectLst>
                    <a:outerShdw dist="17961" dir="2700000" algn="ctr" rotWithShape="0">
                      <a:srgbClr val="6600FF">
                        <a:alpha val="50000"/>
                      </a:srgbClr>
                    </a:outerShdw>
                  </a:effectLst>
                  <a:latin typeface="Times New Roman"/>
                  <a:cs typeface="Times New Roman"/>
                </a:rPr>
                <a:t>города Магнитогорска</a:t>
              </a:r>
            </a:p>
          </p:txBody>
        </p:sp>
      </p:grpSp>
      <p:pic>
        <p:nvPicPr>
          <p:cNvPr id="5123" name="Picture 4" descr="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000232" y="4643446"/>
            <a:ext cx="4786346" cy="928694"/>
          </a:xfrm>
          <a:extLst/>
        </p:spPr>
        <p:txBody>
          <a:bodyPr rtlCol="0"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2100" dirty="0" smtClean="0"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</a:rPr>
              <a:t>Заведующий кафедрой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100" dirty="0" smtClean="0"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</a:rPr>
              <a:t>Белая Н.В.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4255" t="6644" r="8703" b="11417"/>
          <a:stretch>
            <a:fillRect/>
          </a:stretch>
        </p:blipFill>
        <p:spPr bwMode="auto">
          <a:xfrm>
            <a:off x="214282" y="1857364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7478" t="6545" r="14000" b="14909"/>
          <a:stretch>
            <a:fillRect/>
          </a:stretch>
        </p:blipFill>
        <p:spPr bwMode="auto">
          <a:xfrm>
            <a:off x="1714480" y="142852"/>
            <a:ext cx="30003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127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8763" y="5661025"/>
            <a:ext cx="43195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8"/>
          <p:cNvSpPr txBox="1">
            <a:spLocks/>
          </p:cNvSpPr>
          <p:nvPr/>
        </p:nvSpPr>
        <p:spPr bwMode="auto">
          <a:xfrm>
            <a:off x="4071938" y="2143125"/>
            <a:ext cx="4786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21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cs typeface="+mn-cs"/>
            </a:endParaRPr>
          </a:p>
        </p:txBody>
      </p:sp>
      <p:sp>
        <p:nvSpPr>
          <p:cNvPr id="14" name="Подзаголовок 8"/>
          <p:cNvSpPr txBox="1">
            <a:spLocks/>
          </p:cNvSpPr>
          <p:nvPr/>
        </p:nvSpPr>
        <p:spPr bwMode="auto">
          <a:xfrm>
            <a:off x="4073521" y="2135179"/>
            <a:ext cx="478634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100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cs typeface="+mn-cs"/>
              </a:rPr>
              <a:t>Изучение перечня профессиональных компетенций учителя в условиях профессионального стандарта педагога на кафедре ЕН</a:t>
            </a:r>
            <a:endParaRPr lang="ru-RU" sz="21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/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ru-RU" sz="2800" b="1" dirty="0" err="1" smtClean="0">
                <a:solidFill>
                  <a:srgbClr val="8064A2">
                    <a:lumMod val="75000"/>
                  </a:srgbClr>
                </a:solidFill>
                <a:ea typeface="+mn-ea"/>
                <a:cs typeface="+mn-cs"/>
              </a:rPr>
              <a:t>Предментно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  <a:ea typeface="+mn-ea"/>
                <a:cs typeface="+mn-cs"/>
              </a:rPr>
              <a:t>-педагогический компонент профессиональной ИКТ-компетентности(необходимо </a:t>
            </a:r>
            <a:r>
              <a:rPr lang="ru-RU" sz="2800" b="1" dirty="0">
                <a:solidFill>
                  <a:srgbClr val="8064A2">
                    <a:lumMod val="75000"/>
                  </a:srgbClr>
                </a:solidFill>
                <a:ea typeface="+mn-ea"/>
                <a:cs typeface="+mn-cs"/>
              </a:rPr>
              <a:t>реализовать)</a:t>
            </a:r>
            <a:br>
              <a:rPr lang="ru-RU" sz="2800" b="1" dirty="0">
                <a:solidFill>
                  <a:srgbClr val="8064A2">
                    <a:lumMod val="75000"/>
                  </a:srgbClr>
                </a:solidFill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081E0-F206-449B-9B43-5B9FBB7BCC9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981200"/>
            <a:ext cx="4038600" cy="18669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03040" y="1644531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dirty="0"/>
              <a:t>Постановка и проведение эксперимента в виртуальных </a:t>
            </a:r>
            <a:r>
              <a:rPr lang="ru-RU" dirty="0" smtClean="0"/>
              <a:t>лабораториях</a:t>
            </a:r>
          </a:p>
          <a:p>
            <a:r>
              <a:rPr lang="ru-RU" dirty="0" smtClean="0"/>
              <a:t>• </a:t>
            </a:r>
            <a:r>
              <a:rPr lang="ru-RU" dirty="0"/>
              <a:t>Получение массива числовых данных с помощью автоматического считывания с цифровых измерительных устройств (датчиков) разметки видеоизображений, последующих замеров и накопления экспериментальных данных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Обработка числовых данных с помощью инструментов компьютерной статистики и визуализации 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 err="1"/>
              <a:t>Геолокация</a:t>
            </a:r>
            <a:r>
              <a:rPr lang="ru-RU" dirty="0"/>
              <a:t>. Ввод информации в геоинформационные системы. Распознавание объектов на картах и космических снимках, совмещение карт и снимков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Использование цифровых определителей, их дополнение (биология). </a:t>
            </a:r>
          </a:p>
          <a:p>
            <a:r>
              <a:rPr lang="ru-RU" dirty="0"/>
              <a:t>• Знание качественных информационных источников своего предмета, включая: </a:t>
            </a:r>
            <a:r>
              <a:rPr lang="ru-RU" dirty="0" smtClean="0"/>
              <a:t>литературные </a:t>
            </a:r>
            <a:r>
              <a:rPr lang="ru-RU" dirty="0"/>
              <a:t>тексты и экранизации, </a:t>
            </a:r>
            <a:r>
              <a:rPr lang="ru-RU" dirty="0" smtClean="0"/>
              <a:t> </a:t>
            </a:r>
            <a:r>
              <a:rPr lang="ru-RU" dirty="0"/>
              <a:t>исторические документы, включая исторические </a:t>
            </a:r>
            <a:r>
              <a:rPr lang="ru-RU" dirty="0" smtClean="0"/>
              <a:t>карты (владение частично)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16700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520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 bwMode="auto">
          <a:xfrm>
            <a:off x="1071538" y="122238"/>
            <a:ext cx="8072462" cy="877887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Новые компетенции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7653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09" y="122237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AD608424-1F69-475C-8B26-2F099172B0B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060848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Необходимость наполнения профессионального стандарта учителя новыми компетенциями:</a:t>
            </a:r>
          </a:p>
          <a:p>
            <a:r>
              <a:rPr lang="ru-RU" dirty="0" smtClean="0"/>
              <a:t>• </a:t>
            </a:r>
            <a:r>
              <a:rPr lang="ru-RU" dirty="0"/>
              <a:t>Работа с одаренными учащимися. </a:t>
            </a:r>
            <a:r>
              <a:rPr lang="ru-RU" dirty="0" smtClean="0"/>
              <a:t>(В </a:t>
            </a:r>
            <a:r>
              <a:rPr lang="ru-RU" dirty="0"/>
              <a:t>оценке работы педагога с сохранными, способными учащимися в качестве критериев могут рассматриваться высокие учебные достижения и победы в олимпиадах разного уровня.</a:t>
            </a:r>
          </a:p>
          <a:p>
            <a:r>
              <a:rPr lang="ru-RU" dirty="0" smtClean="0"/>
              <a:t>• </a:t>
            </a:r>
            <a:r>
              <a:rPr lang="ru-RU" dirty="0"/>
              <a:t>Работа в условиях реализации программ инклюзивного </a:t>
            </a:r>
            <a:r>
              <a:rPr lang="ru-RU" dirty="0" err="1" smtClean="0"/>
              <a:t>образования.Инклюзивное</a:t>
            </a:r>
            <a:r>
              <a:rPr lang="ru-RU" dirty="0" smtClean="0"/>
              <a:t> </a:t>
            </a:r>
            <a:r>
              <a:rPr lang="ru-RU" dirty="0"/>
              <a:t>(интегративное) образование – это процесс развития общего образования, который подразумевает доступность образования для всех (в плане приспособления его к различным нуждам всех детей, что обеспечивает доступ к образованию для детей с особыми потребностями).</a:t>
            </a:r>
          </a:p>
        </p:txBody>
      </p:sp>
    </p:spTree>
    <p:extLst>
      <p:ext uri="{BB962C8B-B14F-4D97-AF65-F5344CB8AC3E}">
        <p14:creationId xmlns:p14="http://schemas.microsoft.com/office/powerpoint/2010/main" val="1403363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1620897" y="177245"/>
            <a:ext cx="7524328" cy="953204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432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252D3B08-1861-44BA-B2C0-5A5D73FE98F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69033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Профессиональная компетенция </a:t>
            </a:r>
            <a:r>
              <a:rPr lang="ru-RU" dirty="0"/>
              <a:t>– </a:t>
            </a:r>
            <a:r>
              <a:rPr lang="ru-RU" sz="2400" dirty="0"/>
              <a:t>способность успешно действовать на основе практического опыта, умения и знаний при решении профессиональных </a:t>
            </a:r>
            <a:r>
              <a:rPr lang="ru-RU" sz="2400" dirty="0" smtClean="0"/>
              <a:t>задач</a:t>
            </a:r>
          </a:p>
          <a:p>
            <a:r>
              <a:rPr lang="ru-RU" sz="2400" b="1" dirty="0"/>
              <a:t>Профессиональный стандарт педагога: </a:t>
            </a:r>
            <a:r>
              <a:rPr lang="ru-RU" sz="2400" dirty="0"/>
              <a:t>документ, включающий перечень профессиональных и личностных требований к учителю, действующий на всей территории Российской Федерации.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1727176" y="51900"/>
            <a:ext cx="7416824" cy="105333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Предметная компетентность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учителя (владение) 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75" name="Picture 4" descr="Рисуно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87050"/>
            <a:ext cx="2133600" cy="365125"/>
          </a:xfrm>
        </p:spPr>
        <p:txBody>
          <a:bodyPr/>
          <a:lstStyle/>
          <a:p>
            <a:pPr>
              <a:defRPr/>
            </a:pPr>
            <a:fld id="{54E27F02-8B4D-4D76-BFFC-E8D74767AB2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1105230"/>
            <a:ext cx="8291264" cy="549212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Учитель должен: </a:t>
            </a:r>
          </a:p>
          <a:p>
            <a:pPr marL="0" indent="0">
              <a:buNone/>
            </a:pPr>
            <a:r>
              <a:rPr lang="ru-RU" sz="2000" dirty="0"/>
              <a:t>• Уметь решать задачи элементарной биологии, физики, химии соответствующей ступени </a:t>
            </a:r>
            <a:r>
              <a:rPr lang="ru-RU" sz="2000" dirty="0" smtClean="0"/>
              <a:t>образования.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• Устойчиво выполнять задания открытых банков на уровне, который может устанавливаться в зависимости от аттестационной категории учителя </a:t>
            </a:r>
            <a:r>
              <a:rPr lang="ru-RU" sz="2000" dirty="0" smtClean="0"/>
              <a:t>(для </a:t>
            </a:r>
            <a:r>
              <a:rPr lang="ru-RU" sz="2000" dirty="0"/>
              <a:t>высшей аттестационной категории – решение случайно выбираемых заданий из открытого банка девятого класса на уровне не хуже 90% выпускников, из открытого банка одиннадцатого класса – на уровне не хуже 80% выпускников). </a:t>
            </a:r>
          </a:p>
          <a:p>
            <a:pPr marL="0" indent="0">
              <a:buNone/>
            </a:pPr>
            <a:r>
              <a:rPr lang="ru-RU" sz="2000" dirty="0"/>
              <a:t>• Квалифицированно набирать химический текст. </a:t>
            </a:r>
          </a:p>
          <a:p>
            <a:pPr marL="0" indent="0">
              <a:buNone/>
            </a:pPr>
            <a:r>
              <a:rPr lang="ru-RU" sz="2000" dirty="0"/>
              <a:t>• Иметь представление о широком спектре приложений биологии, химии, физики,  знать доступные учащимся  элементы этих приложений. </a:t>
            </a:r>
          </a:p>
          <a:p>
            <a:pPr marL="0" indent="0">
              <a:buNone/>
            </a:pPr>
            <a:r>
              <a:rPr lang="ru-RU" sz="2000" dirty="0"/>
              <a:t>•  Использовать информационные источники, периодику, следить за последними открытиями в области биологии, химии, физики и знакомить с ними учащихся. </a:t>
            </a:r>
          </a:p>
          <a:p>
            <a:pPr marL="0" indent="0">
              <a:buNone/>
            </a:pPr>
            <a:r>
              <a:rPr lang="ru-RU" sz="2000" dirty="0"/>
              <a:t>• Иметь канал консультирования по сложным предметным вопросам. </a:t>
            </a:r>
          </a:p>
          <a:p>
            <a:pPr marL="0" indent="0">
              <a:buNone/>
            </a:pPr>
            <a:r>
              <a:rPr lang="ru-RU" sz="2000" dirty="0"/>
              <a:t>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818793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1619672" y="71414"/>
            <a:ext cx="7524328" cy="928711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Предметная компетентность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учителя (необходимо реализовать) 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75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8494" y="6495180"/>
            <a:ext cx="2133600" cy="365125"/>
          </a:xfrm>
        </p:spPr>
        <p:txBody>
          <a:bodyPr/>
          <a:lstStyle/>
          <a:p>
            <a:pPr>
              <a:defRPr/>
            </a:pPr>
            <a:fld id="{54E27F02-8B4D-4D76-BFFC-E8D74767AB2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7388" y="1556792"/>
            <a:ext cx="84969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Учитель должен: </a:t>
            </a:r>
          </a:p>
          <a:p>
            <a:r>
              <a:rPr lang="ru-RU" sz="2800" dirty="0"/>
              <a:t>• Уметь решать </a:t>
            </a:r>
            <a:r>
              <a:rPr lang="ru-RU" sz="2800" dirty="0" smtClean="0"/>
              <a:t>задачи </a:t>
            </a:r>
            <a:r>
              <a:rPr lang="ru-RU" sz="2800" dirty="0"/>
              <a:t>олимпиад (включая отдельные новые задачи регионального этапа Всероссийской олимпиады). </a:t>
            </a:r>
          </a:p>
          <a:p>
            <a:r>
              <a:rPr lang="ru-RU" dirty="0"/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1619672" y="71414"/>
            <a:ext cx="7524328" cy="1485378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Профессиональные компетенции, повышающие мотивацию к обучению и формирующие естественно-научную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культуру (владение) 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75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8494" y="6495180"/>
            <a:ext cx="2133600" cy="365125"/>
          </a:xfrm>
        </p:spPr>
        <p:txBody>
          <a:bodyPr/>
          <a:lstStyle/>
          <a:p>
            <a:pPr>
              <a:defRPr/>
            </a:pPr>
            <a:fld id="{54E27F02-8B4D-4D76-BFFC-E8D74767AB2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5046" y="170080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Учитель должен: </a:t>
            </a:r>
          </a:p>
          <a:p>
            <a:r>
              <a:rPr lang="ru-RU" dirty="0"/>
              <a:t>• Уметь совместно с учащимися строить логические рассуждения (например, решение задачи) в математических и иных контекстах. Понимать рассуждение ученика. </a:t>
            </a:r>
            <a:endParaRPr lang="ru-RU" dirty="0" smtClean="0"/>
          </a:p>
          <a:p>
            <a:r>
              <a:rPr lang="ru-RU" dirty="0"/>
              <a:t>• Совместно с учащимися применять методы и приемы понимания научного текста, его анализа, структуризации, реорганизации, трансформации.</a:t>
            </a:r>
          </a:p>
          <a:p>
            <a:r>
              <a:rPr lang="ru-RU" dirty="0"/>
              <a:t> • Совместно с учащимися анализировать данные, получаемые в </a:t>
            </a:r>
            <a:r>
              <a:rPr lang="ru-RU" dirty="0" smtClean="0"/>
              <a:t>экспериментах, </a:t>
            </a:r>
            <a:r>
              <a:rPr lang="ru-RU" dirty="0"/>
              <a:t>данные, предлагаемые самими учащимися, в том числе приводимые в СМИ. Выявлять недостоверные и малоправдоподобные данные. </a:t>
            </a:r>
            <a:endParaRPr lang="ru-RU" dirty="0" smtClean="0"/>
          </a:p>
          <a:p>
            <a:r>
              <a:rPr lang="ru-RU" dirty="0"/>
              <a:t>• Создавать самому и вместе с учащимися и использовать наглядное представление естественно-научных объектов и процессов, рисуя наброски от руки на бумаге и классной доске, с помощью компьютерных инструментов на экране, строя объемные модели вручную и на компьютере (с помощью 3D-принтера). </a:t>
            </a:r>
          </a:p>
          <a:p>
            <a:r>
              <a:rPr lang="ru-RU" dirty="0"/>
              <a:t>• Вести диалог с одним учащимся или с группой (классом) в процессе решения задачи, выявлять сомнительные места, подтверждать правильность решения. </a:t>
            </a:r>
          </a:p>
          <a:p>
            <a:r>
              <a:rPr lang="ru-RU" dirty="0"/>
              <a:t>• Организовывать исследования – эксперимент, обнаружение закономерностей, доказательство в частных и общем случаях.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6396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 txBox="1">
            <a:spLocks/>
          </p:cNvSpPr>
          <p:nvPr/>
        </p:nvSpPr>
        <p:spPr bwMode="auto">
          <a:xfrm>
            <a:off x="1619672" y="71414"/>
            <a:ext cx="7524328" cy="1413370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Профессиональные компетенции, повышающие мотивацию к обучению и формирующие естественно-научную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культуру (владение) 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75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8494" y="6495180"/>
            <a:ext cx="2133600" cy="365125"/>
          </a:xfrm>
        </p:spPr>
        <p:txBody>
          <a:bodyPr/>
          <a:lstStyle/>
          <a:p>
            <a:pPr>
              <a:defRPr/>
            </a:pPr>
            <a:fld id="{54E27F02-8B4D-4D76-BFFC-E8D74767AB2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5046" y="1700808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5046" y="1700808"/>
            <a:ext cx="85454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 Содействовать подготовке учащихся к участию в олимпиадах, конкурсах, исследовательских проектах, интеллектуальных марафонах и ученических конференциях. </a:t>
            </a:r>
            <a:endParaRPr lang="ru-RU" dirty="0" smtClean="0"/>
          </a:p>
          <a:p>
            <a:r>
              <a:rPr lang="ru-RU" dirty="0"/>
              <a:t>• Распознавать и поддерживать высокую мотивацию и развивать способности ученика к занятиям биологии, химии, физики, предоставлять ученику подходящие задания, вести кружки, факультативные и элективные курсы для желающих и эффективно работающих в них учащихся. </a:t>
            </a:r>
            <a:endParaRPr lang="ru-RU" dirty="0" smtClean="0"/>
          </a:p>
          <a:p>
            <a:r>
              <a:rPr lang="ru-RU" dirty="0"/>
              <a:t>• Предоставлять информацию о дополнительном образовании, возможности углубленного изучения предметов естественно-научного цикла в других образовательных учреждениях, в том числе с применением дистанционных образовательных технологий. </a:t>
            </a:r>
          </a:p>
        </p:txBody>
      </p:sp>
    </p:spTree>
    <p:extLst>
      <p:ext uri="{BB962C8B-B14F-4D97-AF65-F5344CB8AC3E}">
        <p14:creationId xmlns:p14="http://schemas.microsoft.com/office/powerpoint/2010/main" val="1179773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 bwMode="auto">
          <a:xfrm>
            <a:off x="1350226" y="122237"/>
            <a:ext cx="7793774" cy="1305844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8064A2">
                    <a:lumMod val="75000"/>
                  </a:srgbClr>
                </a:solidFill>
              </a:rPr>
              <a:t>Профессиональные компетенции, повышающие мотивацию к обучению и формирующие естественно-научную культуру </a:t>
            </a:r>
            <a:r>
              <a:rPr lang="ru-RU" sz="2800" b="1" dirty="0" smtClean="0">
                <a:solidFill>
                  <a:srgbClr val="8064A2">
                    <a:lumMod val="75000"/>
                  </a:srgbClr>
                </a:solidFill>
              </a:rPr>
              <a:t>(необходимо реализовать) </a:t>
            </a:r>
            <a:endParaRPr lang="ru-RU" sz="2800" b="1" dirty="0">
              <a:solidFill>
                <a:srgbClr val="8064A2">
                  <a:lumMod val="75000"/>
                </a:srgbClr>
              </a:solidFill>
            </a:endParaRP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120650" y="1228026"/>
            <a:ext cx="8902701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6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DBFCC654-F584-4AA6-9FCA-8E3B62B156F8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349" y="1859340"/>
            <a:ext cx="88900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• Сотрудничать с преподавателями математики и информатики, экономики, языка и др., уметь выполнять задания этих предметов, где существенным является естественно-научное содержание, выполнять совместные </a:t>
            </a:r>
            <a:r>
              <a:rPr lang="ru-RU" dirty="0" err="1"/>
              <a:t>межпредметные</a:t>
            </a:r>
            <a:r>
              <a:rPr lang="ru-RU" dirty="0"/>
              <a:t> проекты, рецензировать размещенные в информационной среде работы учащихся по другим предметам с естественно-научной точки зрения. </a:t>
            </a:r>
            <a:endParaRPr lang="ru-RU" dirty="0" smtClean="0"/>
          </a:p>
          <a:p>
            <a:r>
              <a:rPr lang="ru-RU" dirty="0"/>
              <a:t>• Формировать материальную и информационную образовательную среду, содействующую развитию естественно-научных способностей каждого ребенка и реализующую принципы современной педагогики; профессионально использовать ее элементы, знать о возможностях новых элементов такой среды, отсутствующих в конкретном образовательном учреждении. </a:t>
            </a:r>
            <a:endParaRPr lang="ru-RU" dirty="0" smtClean="0"/>
          </a:p>
          <a:p>
            <a:r>
              <a:rPr lang="ru-RU" dirty="0"/>
              <a:t> •  Достигать того, чтобы на любом занятии в классе и при выполнении домашнего задания каждый учащийся получил результат в решении хотя бы одной задачи. </a:t>
            </a:r>
            <a:endParaRPr lang="ru-RU" dirty="0" smtClean="0"/>
          </a:p>
          <a:p>
            <a:r>
              <a:rPr lang="ru-RU" dirty="0"/>
              <a:t>• Использовать специальные коррекционные приемы обучения для детей с ограниченными возможностями здоровья.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120650" y="1146095"/>
            <a:ext cx="8902701" cy="173380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515937" lvl="1" indent="-342900">
              <a:spcBef>
                <a:spcPts val="200"/>
              </a:spcBef>
              <a:buFontTx/>
              <a:buChar char="-"/>
              <a:tabLst>
                <a:tab pos="2244725" algn="l"/>
                <a:tab pos="2419350" algn="l"/>
              </a:tabLst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7" lvl="1" indent="-342900">
              <a:spcBef>
                <a:spcPts val="200"/>
              </a:spcBef>
              <a:buFontTx/>
              <a:buChar char="-"/>
              <a:tabLst>
                <a:tab pos="2244725" algn="l"/>
                <a:tab pos="2419350" algn="l"/>
              </a:tabLst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7" lvl="1" indent="-342900">
              <a:spcBef>
                <a:spcPts val="200"/>
              </a:spcBef>
              <a:buFontTx/>
              <a:buChar char="-"/>
              <a:tabLst>
                <a:tab pos="2244725" algn="l"/>
                <a:tab pos="2419350" algn="l"/>
              </a:tabLst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7" lvl="1" indent="-342900">
              <a:spcBef>
                <a:spcPts val="200"/>
              </a:spcBef>
              <a:buFontTx/>
              <a:buChar char="-"/>
              <a:tabLst>
                <a:tab pos="2244725" algn="l"/>
                <a:tab pos="2419350" algn="l"/>
              </a:tabLst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7" lvl="1" indent="-342900">
              <a:spcBef>
                <a:spcPts val="200"/>
              </a:spcBef>
              <a:buFontTx/>
              <a:buChar char="-"/>
              <a:tabLst>
                <a:tab pos="2244725" algn="l"/>
                <a:tab pos="2419350" algn="l"/>
              </a:tabLst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6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DBFCC654-F584-4AA6-9FCA-8E3B62B156F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6" name="Заголовок 5"/>
          <p:cNvSpPr txBox="1">
            <a:spLocks/>
          </p:cNvSpPr>
          <p:nvPr/>
        </p:nvSpPr>
        <p:spPr bwMode="auto">
          <a:xfrm>
            <a:off x="1350226" y="122237"/>
            <a:ext cx="7793774" cy="1146524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Общепедагогическая 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компетентность (владение)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2435" y="1412776"/>
            <a:ext cx="875913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Учителю рекомендуется реализовывать в своей деятельности следующие процессы: </a:t>
            </a:r>
          </a:p>
          <a:p>
            <a:r>
              <a:rPr lang="ru-RU" dirty="0"/>
              <a:t>• Определение (диагностика) совместно с учащимся достигнутых результатов </a:t>
            </a:r>
          </a:p>
          <a:p>
            <a:r>
              <a:rPr lang="ru-RU" dirty="0" smtClean="0"/>
              <a:t>• </a:t>
            </a:r>
            <a:r>
              <a:rPr lang="ru-RU" dirty="0"/>
              <a:t>Определение на основе анализа учебной деятельности учащегося оптимальных (в том или ином образовательном контексте) способов его обучения и развития. </a:t>
            </a:r>
          </a:p>
          <a:p>
            <a:r>
              <a:rPr lang="ru-RU" dirty="0" smtClean="0"/>
              <a:t>•  </a:t>
            </a:r>
            <a:r>
              <a:rPr lang="ru-RU" dirty="0"/>
              <a:t>Определение, на основе анализа собственной деятельности (в частности, по ее фиксации в ИС), с помощью (при необходимости) методической службы, оптимальных моделей педагогической деятельности, подверженных постоянному развитию и изменению.</a:t>
            </a:r>
          </a:p>
          <a:p>
            <a:r>
              <a:rPr lang="ru-RU" dirty="0"/>
              <a:t> •  Планирование образовательного процесса для группы, класса детей на основе имеющихся типовых программ и собственных разработок с учетом специфики состава учащихся, уточнение и модификация планирования.</a:t>
            </a:r>
          </a:p>
          <a:p>
            <a:r>
              <a:rPr lang="ru-RU" dirty="0"/>
              <a:t> •  Организация деятельности учителя ребенка и группы (класса) детей, в том числе индивидуальная и коллективная смена форм деятельности, индивидуализация </a:t>
            </a:r>
            <a:r>
              <a:rPr lang="ru-RU" dirty="0" smtClean="0"/>
              <a:t>заданий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91930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5"/>
          <p:cNvSpPr txBox="1">
            <a:spLocks/>
          </p:cNvSpPr>
          <p:nvPr/>
        </p:nvSpPr>
        <p:spPr bwMode="auto">
          <a:xfrm>
            <a:off x="1071538" y="122238"/>
            <a:ext cx="8072462" cy="877887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Общепедагогическая компетентность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(необходимо реализовать)</a:t>
            </a:r>
            <a:endParaRPr lang="ru-RU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7653" name="Picture 4" descr="Рисуно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22238"/>
            <a:ext cx="167005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AD608424-1F69-475C-8B26-2F099172B0B7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0085" y="162880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 Получение</a:t>
            </a:r>
            <a:r>
              <a:rPr lang="ru-RU" dirty="0"/>
              <a:t>, анализ домашних работ до начала следующего занятия. </a:t>
            </a:r>
          </a:p>
          <a:p>
            <a:r>
              <a:rPr lang="ru-RU" dirty="0"/>
              <a:t>•  Организация применения ИКТ учителем и учащимися в образовательном процессе: для его фиксации и как инструмента деятельности, анализ домашних работ в ИС. </a:t>
            </a:r>
          </a:p>
          <a:p>
            <a:r>
              <a:rPr lang="ru-RU" dirty="0"/>
              <a:t>•  Совместное с учащимися использование иноязычных источников информации, инструментов перевода, произношения. </a:t>
            </a:r>
          </a:p>
        </p:txBody>
      </p:sp>
    </p:spTree>
    <p:extLst>
      <p:ext uri="{BB962C8B-B14F-4D97-AF65-F5344CB8AC3E}">
        <p14:creationId xmlns:p14="http://schemas.microsoft.com/office/powerpoint/2010/main" val="40680284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5420</TotalTime>
  <Words>1047</Words>
  <Application>Microsoft Office PowerPoint</Application>
  <PresentationFormat>Экран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Предментно-педагогический компонент профессиональной ИКТ-компетентности(необходимо реализовать) 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user</cp:lastModifiedBy>
  <cp:revision>602</cp:revision>
  <cp:lastPrinted>2016-08-29T08:33:29Z</cp:lastPrinted>
  <dcterms:created xsi:type="dcterms:W3CDTF">2008-03-11T16:33:38Z</dcterms:created>
  <dcterms:modified xsi:type="dcterms:W3CDTF">2018-11-06T11:34:30Z</dcterms:modified>
</cp:coreProperties>
</file>