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63" r:id="rId4"/>
    <p:sldId id="275" r:id="rId5"/>
    <p:sldId id="274" r:id="rId6"/>
    <p:sldId id="272" r:id="rId7"/>
    <p:sldId id="273" r:id="rId8"/>
    <p:sldId id="276" r:id="rId9"/>
    <p:sldId id="277" r:id="rId10"/>
    <p:sldId id="278" r:id="rId11"/>
    <p:sldId id="279" r:id="rId12"/>
    <p:sldId id="270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2000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CC"/>
    <a:srgbClr val="66FF66"/>
    <a:srgbClr val="FF6699"/>
    <a:srgbClr val="FF00FF"/>
    <a:srgbClr val="FF0000"/>
    <a:srgbClr val="00FF00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B49198F-9168-411D-93C9-4FDA1354A1A8}" type="datetimeFigureOut">
              <a:rPr lang="ru-RU"/>
              <a:pPr>
                <a:defRPr/>
              </a:pPr>
              <a:t>04.04.2020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8E8196D-33B0-408F-92D0-C323FF39D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CEA489-723F-4C9A-9739-AE11021E7547}" type="slidenum">
              <a:rPr lang="ru-RU" smtClean="0">
                <a:latin typeface="Arial" pitchFamily="34" charset="0"/>
              </a:rPr>
              <a:pPr/>
              <a:t>1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C673EA3-E7DB-47A5-B382-61667DEDDCA2}" type="slidenum">
              <a:rPr lang="ru-RU" smtClean="0">
                <a:latin typeface="Arial" pitchFamily="34" charset="0"/>
              </a:rPr>
              <a:pPr/>
              <a:t>2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EADA2DB-4644-4274-9FC4-8F3B8C3E3D8F}" type="slidenum">
              <a:rPr lang="ru-RU" smtClean="0">
                <a:latin typeface="Arial" pitchFamily="34" charset="0"/>
              </a:rPr>
              <a:pPr/>
              <a:t>3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D30C857-8C41-4EC2-9703-891E652B9A7E}" type="slidenum">
              <a:rPr lang="ru-RU" smtClean="0">
                <a:latin typeface="Arial" pitchFamily="34" charset="0"/>
              </a:rPr>
              <a:pPr/>
              <a:t>12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3F161-DBA4-4548-B460-5268CE336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5446A-1EEF-4AF8-BFEC-C75F64D3A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E4BFB-E2B9-47AA-A0A6-E6633E5234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7DACD-06FF-4BBE-8238-53151320D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52958-A4A4-4E1F-AFED-44869F06A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99206-1F03-43B0-AAD0-97E482F97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EA661-4AB6-4626-AB60-E08BBD455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E9279-66CC-4073-8404-9889BF31C3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69612-7681-4007-BCF8-C7CDD627C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5F1F0-E2B4-4513-903B-F969AE318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D28D0-ED5A-4269-AAD5-F1E415248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9C2C2-376C-4269-815E-E255B0B85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613E2E6-8A23-4D6D-A0E0-2C1B3E3EC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&#1056;&#1091;&#1089;&#1089;&#1082;&#1080;&#1081;%20&#1085;&#1072;&#1088;&#1086;&#1076;&#1085;&#1099;&#1081;%20&#1090;&#1072;&#1085;&#1077;&#1094;%20%20&#1041;&#1072;&#1088;&#1099;&#1085;&#1103;%20%20-%20YouTube-1.MP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56;&#1091;&#1089;&#1089;&#1082;&#1080;&#1081;%20&#1085;&#1072;&#1088;&#1086;&#1076;&#1085;&#1099;&#1081;%20&#1090;&#1072;&#1085;&#1077;&#1094;%20-%20YouTube-1.MP4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BD21335_">
            <a:hlinkClick r:id="rId4" action="ppaction://hlinksldjump" tooltip="Кто выполнил работу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388" y="177800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WordArt 5"/>
          <p:cNvSpPr>
            <a:spLocks noChangeArrowheads="1" noChangeShapeType="1" noTextEdit="1"/>
          </p:cNvSpPr>
          <p:nvPr/>
        </p:nvSpPr>
        <p:spPr bwMode="auto">
          <a:xfrm>
            <a:off x="285720" y="2214554"/>
            <a:ext cx="8424862" cy="191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Радуга русского  танца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5572140"/>
            <a:ext cx="8072494" cy="140018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Составитель:</a:t>
            </a:r>
          </a:p>
          <a:p>
            <a:pPr algn="l"/>
            <a:r>
              <a:rPr lang="ru-RU" dirty="0" err="1" smtClean="0">
                <a:solidFill>
                  <a:schemeClr val="bg1"/>
                </a:solidFill>
                <a:latin typeface="Arial Narrow" pitchFamily="34" charset="0"/>
              </a:rPr>
              <a:t>Справникова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 Е.Н.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Педагог-организатор МДОУ «Детский сад «Медвежонок» г.Надыма»</a:t>
            </a:r>
            <a:endParaRPr lang="ru-RU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026" name="Picture 2" descr="C:\Users\Ириночка\Desktop\pic_140_140_jpg_5_10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37438" y="5072074"/>
            <a:ext cx="1706562" cy="170656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78175" cy="8509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</a:t>
            </a:r>
            <a:r>
              <a:rPr lang="ru-RU" sz="3600" b="1" dirty="0" smtClean="0">
                <a:solidFill>
                  <a:srgbClr val="C00000"/>
                </a:solidFill>
              </a:rPr>
              <a:t>репак</a:t>
            </a:r>
          </a:p>
        </p:txBody>
      </p:sp>
      <p:pic>
        <p:nvPicPr>
          <p:cNvPr id="20484" name="Picture 2" descr="&amp;Kcy;&amp;acy;&amp;rcy;&amp;tcy;&amp;icy;&amp;ncy;&amp;kcy;&amp;acy; 3 &amp;icy;&amp;zcy; 1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642918"/>
            <a:ext cx="4640267" cy="2559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&amp;Kcy;&amp;acy;&amp;rcy;&amp;tcy;&amp;icy;&amp;ncy;&amp;kcy;&amp;acy; 50 &amp;icy;&amp;zcy; 12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3357562"/>
            <a:ext cx="5405433" cy="323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&amp;Kcy;&amp;acy;&amp;rcy;&amp;tcy;&amp;icy;&amp;ncy;&amp;kcy;&amp;acy; 8 &amp;icy;&amp;zcy; 12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1214422"/>
            <a:ext cx="25717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8" descr="&amp;Kcy;&amp;acy;&amp;rcy;&amp;tcy;&amp;icy;&amp;ncy;&amp;kcy;&amp;acy; 16 &amp;icy;&amp;zcy; 12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3357562"/>
            <a:ext cx="24003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-1000164" y="1142984"/>
            <a:ext cx="8229600" cy="69215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Барыня</a:t>
            </a:r>
          </a:p>
        </p:txBody>
      </p:sp>
      <p:pic>
        <p:nvPicPr>
          <p:cNvPr id="21508" name="Picture 2" descr="&amp;Kcy;&amp;acy;&amp;rcy;&amp;tcy;&amp;icy;&amp;ncy;&amp;kcy;&amp;acy; 2 &amp;icy;&amp;zcy; 209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2214554"/>
            <a:ext cx="2898802" cy="3865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&amp;Kcy;&amp;acy;&amp;rcy;&amp;tcy;&amp;icy;&amp;ncy;&amp;kcy;&amp;acy; 10 &amp;icy;&amp;zcy; 209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1071546"/>
            <a:ext cx="4500563" cy="233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&amp;Kcy;&amp;acy;&amp;rcy;&amp;tcy;&amp;icy;&amp;ncy;&amp;kcy;&amp;acy; 13 &amp;icy;&amp;zcy; 209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48" y="3643314"/>
            <a:ext cx="3894133" cy="291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285728"/>
            <a:ext cx="914400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Танец -это вид искусства,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в котором художественные образы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создаются средствами пластических движений и ритмически четкой и непрерывной смены выразительных  положений человеческого тела.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Танец неразрывно связан с музыкой,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эмоционально-образное содержание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которой находит свое воплощение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в его хореографической композиции,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движениях, фигурах.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3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3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3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00FF"/>
                </a:solidFill>
                <a:latin typeface="Monotype Corsiva" pitchFamily="66" charset="0"/>
              </a:rPr>
              <a:t>Происхождение и история танца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29600" cy="3375032"/>
          </a:xfrm>
        </p:spPr>
        <p:txBody>
          <a:bodyPr/>
          <a:lstStyle/>
          <a:p>
            <a:pPr algn="just" eaLnBrk="1" hangingPunct="1">
              <a:buNone/>
            </a:pPr>
            <a:r>
              <a:rPr lang="ru-RU" sz="2000" b="1" dirty="0" smtClean="0">
                <a:latin typeface="Monotype Corsiva" pitchFamily="66" charset="0"/>
              </a:rPr>
              <a:t>      Танец </a:t>
            </a:r>
            <a:r>
              <a:rPr lang="ru-RU" sz="2000" b="1" dirty="0" smtClean="0">
                <a:latin typeface="Monotype Corsiva" pitchFamily="66" charset="0"/>
              </a:rPr>
              <a:t>возник из разнообразных движений и жестов, связанных с </a:t>
            </a:r>
            <a:r>
              <a:rPr lang="ru-RU" sz="2000" b="1" dirty="0" smtClean="0">
                <a:latin typeface="Monotype Corsiva" pitchFamily="66" charset="0"/>
              </a:rPr>
              <a:t>трудовыми процессами </a:t>
            </a:r>
            <a:r>
              <a:rPr lang="ru-RU" sz="2000" b="1" dirty="0" smtClean="0">
                <a:latin typeface="Monotype Corsiva" pitchFamily="66" charset="0"/>
              </a:rPr>
              <a:t>и эмоциональными впечатлениями человека от окружающего мира. Почти все важные события в жизни первобытного человека отмечались танцами: рождение, смерть, война, избрание нового вождя, исцеление больного. Танцем выражались моления о дожде, о солнечном свете, о плодородии, о защите и прощении. Движения постепенно подвергались художественному обобщению, в результате чего сформировалось искусство танца, одно из древнейших  проявлений народного творчества. У каждого народа сложились свои танцевальные традиции. На основе народного танца начал создаваться сценический танец. Русский танец – древнейший и любимейший вид народного творчества</a:t>
            </a:r>
            <a:endParaRPr lang="ru-RU" b="1" dirty="0" smtClean="0"/>
          </a:p>
        </p:txBody>
      </p:sp>
      <p:sp>
        <p:nvSpPr>
          <p:cNvPr id="4100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820150" y="6669088"/>
            <a:ext cx="323850" cy="188912"/>
          </a:xfrm>
          <a:prstGeom prst="rightArrow">
            <a:avLst>
              <a:gd name="adj1" fmla="val 50000"/>
              <a:gd name="adj2" fmla="val 42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</a:pPr>
            <a:r>
              <a:rPr lang="en-US" sz="1800"/>
              <a:t> </a:t>
            </a:r>
            <a:endParaRPr lang="ru-RU" sz="180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1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79388" y="1071546"/>
            <a:ext cx="8964612" cy="490537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Восхождение танца </a:t>
            </a:r>
            <a:r>
              <a:rPr lang="ru-RU" sz="3200" b="1" dirty="0" smtClean="0">
                <a:solidFill>
                  <a:srgbClr val="C00000"/>
                </a:solidFill>
              </a:rPr>
              <a:t/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к </a:t>
            </a:r>
            <a:r>
              <a:rPr lang="ru-RU" sz="3200" b="1" dirty="0" smtClean="0">
                <a:solidFill>
                  <a:srgbClr val="C00000"/>
                </a:solidFill>
              </a:rPr>
              <a:t>языческим игрищам</a:t>
            </a:r>
          </a:p>
        </p:txBody>
      </p:sp>
      <p:pic>
        <p:nvPicPr>
          <p:cNvPr id="14341" name="Picture 7" descr="&amp;Kcy;&amp;acy;&amp;rcy;&amp;tcy;&amp;icy;&amp;ncy;&amp;kcy;&amp;acy; 29 &amp;icy;&amp;zcy; 2458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1928802"/>
            <a:ext cx="5770559" cy="4223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786182" y="1428736"/>
            <a:ext cx="5122862" cy="561975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C00CC"/>
                </a:solidFill>
              </a:rPr>
              <a:t>Танцы скоморохов</a:t>
            </a:r>
          </a:p>
        </p:txBody>
      </p:sp>
      <p:pic>
        <p:nvPicPr>
          <p:cNvPr id="15364" name="Picture 5" descr="&amp;Kcy;&amp;acy;&amp;rcy;&amp;tcy;&amp;icy;&amp;ncy;&amp;kcy;&amp;acy; 1 &amp;icy;&amp;zcy; 8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928670"/>
            <a:ext cx="2960713" cy="2983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&amp;Kcy;&amp;acy;&amp;rcy;&amp;tcy;&amp;icy;&amp;ncy;&amp;kcy;&amp;acy; 26 &amp;icy;&amp;zcy; 8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2786058"/>
            <a:ext cx="4879627" cy="3652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9" descr="&amp;Kcy;&amp;acy;&amp;rcy;&amp;tcy;&amp;icy;&amp;ncy;&amp;kcy;&amp;acy; 28 &amp;icy;&amp;zcy; 8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4286256"/>
            <a:ext cx="2670201" cy="2210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4716463" cy="561975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Пляски и плясовые</a:t>
            </a:r>
          </a:p>
        </p:txBody>
      </p:sp>
      <p:pic>
        <p:nvPicPr>
          <p:cNvPr id="17412" name="Picture 5" descr="&amp;Kcy;&amp;acy;&amp;rcy;&amp;tcy;&amp;icy;&amp;ncy;&amp;kcy;&amp;acy; 13 &amp;icy;&amp;zcy; 11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354430"/>
            <a:ext cx="4398989" cy="2896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 descr="&amp;Kcy;&amp;acy;&amp;rcy;&amp;tcy;&amp;icy;&amp;ncy;&amp;kcy;&amp;acy; 29 &amp;icy;&amp;zcy; 11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3714752"/>
            <a:ext cx="3686172" cy="2764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9" descr="&amp;Kcy;&amp;acy;&amp;rcy;&amp;tcy;&amp;icy;&amp;ncy;&amp;kcy;&amp;acy; 33 &amp;icy;&amp;zcy; 11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928670"/>
            <a:ext cx="3500430" cy="2607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1" descr="&amp;Kcy;&amp;acy;&amp;rcy;&amp;tcy;&amp;icy;&amp;ncy;&amp;kcy;&amp;acy; 74 &amp;icy;&amp;zcy; 12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71604" y="4357694"/>
            <a:ext cx="2955922" cy="221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140200" y="1071546"/>
            <a:ext cx="5003800" cy="63341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Хороводные танцы</a:t>
            </a:r>
          </a:p>
        </p:txBody>
      </p:sp>
      <p:pic>
        <p:nvPicPr>
          <p:cNvPr id="16388" name="Picture 5" descr="&amp;Kcy;&amp;acy;&amp;rcy;&amp;tcy;&amp;icy;&amp;ncy;&amp;kcy;&amp;acy; 1 &amp;icy;&amp;zcy; 254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483472"/>
            <a:ext cx="3389308" cy="254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&amp;Kcy;&amp;acy;&amp;rcy;&amp;tcy;&amp;icy;&amp;ncy;&amp;kcy;&amp;acy; 17 &amp;icy;&amp;zcy; 254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275" y="2420938"/>
            <a:ext cx="507682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9" descr="&amp;Kcy;&amp;acy;&amp;rcy;&amp;tcy;&amp;icy;&amp;ncy;&amp;kcy;&amp;acy; 47 &amp;icy;&amp;zcy; 254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3295650"/>
            <a:ext cx="2814664" cy="2930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5643570" y="1000108"/>
            <a:ext cx="3178175" cy="706437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Кадриль</a:t>
            </a:r>
          </a:p>
        </p:txBody>
      </p:sp>
      <p:pic>
        <p:nvPicPr>
          <p:cNvPr id="18436" name="Picture 2" descr="&amp;Kcy;&amp;acy;&amp;rcy;&amp;tcy;&amp;icy;&amp;ncy;&amp;kcy;&amp;acy; 10 &amp;icy;&amp;zcy; 1886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485428"/>
            <a:ext cx="4757765" cy="335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&amp;Kcy;&amp;acy;&amp;rcy;&amp;tcy;&amp;icy;&amp;ncy;&amp;kcy;&amp;acy; 35 &amp;icy;&amp;zcy; 1886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2143116"/>
            <a:ext cx="273526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&amp;Kcy;&amp;acy;&amp;rcy;&amp;tcy;&amp;icy;&amp;ncy;&amp;kcy;&amp;acy; 49 &amp;icy;&amp;zcy; 1886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43174" y="4000504"/>
            <a:ext cx="2886141" cy="235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3538538" cy="63341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Переплясы</a:t>
            </a:r>
          </a:p>
        </p:txBody>
      </p:sp>
      <p:pic>
        <p:nvPicPr>
          <p:cNvPr id="19460" name="Picture 2" descr="&amp;Kcy;&amp;acy;&amp;rcy;&amp;tcy;&amp;icy;&amp;ncy;&amp;kcy;&amp;acy; 17 &amp;icy;&amp;zcy; 157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571480"/>
            <a:ext cx="4253187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&amp;Kcy;&amp;acy;&amp;rcy;&amp;tcy;&amp;icy;&amp;ncy;&amp;kcy;&amp;acy; 20 &amp;icy;&amp;zcy; 1579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496" y="3714752"/>
            <a:ext cx="45370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&amp;Kcy;&amp;acy;&amp;rcy;&amp;tcy;&amp;icy;&amp;ncy;&amp;kcy;&amp;acy; 32 &amp;icy;&amp;zcy; 157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1500174"/>
            <a:ext cx="345757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8" descr="&amp;Kcy;&amp;acy;&amp;rcy;&amp;tcy;&amp;icy;&amp;ncy;&amp;kcy;&amp;acy; 83 &amp;icy;&amp;zcy; 157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4143380"/>
            <a:ext cx="324481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Monotype Corsiva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Monotype Corsiva" pitchFamily="66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251</TotalTime>
  <Words>195</Words>
  <Application>Microsoft Office PowerPoint</Application>
  <PresentationFormat>Экран (4:3)</PresentationFormat>
  <Paragraphs>27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Слайд 1</vt:lpstr>
      <vt:lpstr>Слайд 2</vt:lpstr>
      <vt:lpstr>Происхождение и история танца</vt:lpstr>
      <vt:lpstr>Восхождение танца  к языческим игрищам</vt:lpstr>
      <vt:lpstr>Танцы скоморохов</vt:lpstr>
      <vt:lpstr>Пляски и плясовые</vt:lpstr>
      <vt:lpstr>Хороводные танцы</vt:lpstr>
      <vt:lpstr>Кадриль</vt:lpstr>
      <vt:lpstr>Переплясы</vt:lpstr>
      <vt:lpstr>Трепак</vt:lpstr>
      <vt:lpstr>Барыня</vt:lpstr>
      <vt:lpstr>Слайд 12</vt:lpstr>
    </vt:vector>
  </TitlesOfParts>
  <Company>Лицей №5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Танцы</dc:title>
  <dc:creator>10</dc:creator>
  <cp:lastModifiedBy>Ириночка</cp:lastModifiedBy>
  <cp:revision>25</cp:revision>
  <dcterms:created xsi:type="dcterms:W3CDTF">2009-05-04T07:09:00Z</dcterms:created>
  <dcterms:modified xsi:type="dcterms:W3CDTF">2020-04-04T04:48:07Z</dcterms:modified>
</cp:coreProperties>
</file>