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17"/>
  </p:notesMasterIdLst>
  <p:sldIdLst>
    <p:sldId id="258" r:id="rId2"/>
    <p:sldId id="307" r:id="rId3"/>
    <p:sldId id="306" r:id="rId4"/>
    <p:sldId id="320" r:id="rId5"/>
    <p:sldId id="311" r:id="rId6"/>
    <p:sldId id="322" r:id="rId7"/>
    <p:sldId id="328" r:id="rId8"/>
    <p:sldId id="329" r:id="rId9"/>
    <p:sldId id="330" r:id="rId10"/>
    <p:sldId id="335" r:id="rId11"/>
    <p:sldId id="336" r:id="rId12"/>
    <p:sldId id="337" r:id="rId13"/>
    <p:sldId id="338" r:id="rId14"/>
    <p:sldId id="341" r:id="rId15"/>
    <p:sldId id="34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259DAD"/>
    <a:srgbClr val="CC0099"/>
    <a:srgbClr val="D600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89" autoAdjust="0"/>
    <p:restoredTop sz="94660"/>
  </p:normalViewPr>
  <p:slideViewPr>
    <p:cSldViewPr>
      <p:cViewPr varScale="1">
        <p:scale>
          <a:sx n="86" d="100"/>
          <a:sy n="86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A2015-7F99-45BA-96EC-4DD68C7A1DF7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83857-F119-4BA9-BB1E-63E4BC4F0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Назови картинки. Запомни их. Закрой слайд и  постарайся вспомнить все предметы.</a:t>
            </a:r>
            <a:r>
              <a:rPr lang="ru-RU" baseline="0" dirty="0" smtClean="0"/>
              <a:t> 1балл – запомнил все предметы. 0,5 балла – не запомнил 1-2 предмета. 0 – не запомнил 3-4 предмета.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83857-F119-4BA9-BB1E-63E4BC4F0AA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83857-F119-4BA9-BB1E-63E4BC4F0AA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 балл – запомнил и правильно разместил все картинки. 0,5</a:t>
            </a:r>
            <a:r>
              <a:rPr lang="ru-RU" baseline="0" dirty="0" smtClean="0"/>
              <a:t> балла – допустил одну ошибку. 0 баллов – допустил 2 и более ошибки.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83857-F119-4BA9-BB1E-63E4BC4F0AA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83857-F119-4BA9-BB1E-63E4BC4F0AA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1балл – запомнил все предметы. 0,5 балла – не запомнил 1-2 предмета. 0 – не запомнил 3-4 предмета.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83857-F119-4BA9-BB1E-63E4BC4F0AA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1балл</a:t>
            </a:r>
            <a:r>
              <a:rPr lang="ru-RU" baseline="0" dirty="0" smtClean="0"/>
              <a:t> – запомнил все слова в парах. 0,5 – не смог вспомнить 1-2 слова. 0 – не смог вспомнить 3 – 4 и более слов.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83857-F119-4BA9-BB1E-63E4BC4F0AA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1балл – самостоятельно и правильно назвал все предметы и их количество. 0.5 – допустил 1-2 ошибки. 0 – допустил 3-4 и более ошибок.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83857-F119-4BA9-BB1E-63E4BC4F0AA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1балл – запомнил и назвал все отличия. 0.5 – не назвал 1-2 отличия. 0 – не назвал 3-4 и более отличий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83857-F119-4BA9-BB1E-63E4BC4F0AA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 балл – запомнил и назвал правильно предметы.</a:t>
            </a:r>
            <a:r>
              <a:rPr lang="ru-RU" baseline="0" dirty="0" smtClean="0"/>
              <a:t> 0.5 – допустил 1 ошибку или сделал задание с небольшой помощью взрослого. 0 – допустил 2-3 ошибки и не слог запомнить предметы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83857-F119-4BA9-BB1E-63E4BC4F0AA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7705420-3062-476A-B7E2-7641F84BF1DB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0269C2D-2431-47C9-AFD8-2F6EC8B1B9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9.jpeg"/><Relationship Id="rId7" Type="http://schemas.openxmlformats.org/officeDocument/2006/relationships/image" Target="../media/image44.png"/><Relationship Id="rId12" Type="http://schemas.openxmlformats.org/officeDocument/2006/relationships/image" Target="../media/image4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3.jpeg"/><Relationship Id="rId5" Type="http://schemas.openxmlformats.org/officeDocument/2006/relationships/image" Target="../media/image45.jpeg"/><Relationship Id="rId10" Type="http://schemas.openxmlformats.org/officeDocument/2006/relationships/image" Target="../media/image52.jpeg"/><Relationship Id="rId4" Type="http://schemas.openxmlformats.org/officeDocument/2006/relationships/image" Target="../media/image43.jpeg"/><Relationship Id="rId9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wmf"/><Relationship Id="rId4" Type="http://schemas.openxmlformats.org/officeDocument/2006/relationships/image" Target="../media/image6.png"/><Relationship Id="rId9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5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Box 150"/>
          <p:cNvSpPr txBox="1"/>
          <p:nvPr/>
        </p:nvSpPr>
        <p:spPr>
          <a:xfrm>
            <a:off x="3714744" y="642918"/>
            <a:ext cx="47863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Тест на определение </a:t>
            </a:r>
          </a:p>
          <a:p>
            <a:r>
              <a:rPr lang="ru-RU" sz="4400" b="1" dirty="0" smtClean="0">
                <a:solidFill>
                  <a:srgbClr val="0070C0"/>
                </a:solidFill>
              </a:rPr>
              <a:t>уровня </a:t>
            </a:r>
          </a:p>
          <a:p>
            <a:r>
              <a:rPr lang="ru-RU" sz="4400" b="1" dirty="0" smtClean="0">
                <a:solidFill>
                  <a:srgbClr val="0070C0"/>
                </a:solidFill>
              </a:rPr>
              <a:t>развития памяти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7" name="Picture 11" descr="C:\Documents and Settings\Учитель\Рабочий стол\память картинки героев сказок\кот леопольд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142984"/>
            <a:ext cx="299568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C:\Users\user\Downloads\842-78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3500438"/>
            <a:ext cx="2593538" cy="240256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71934" y="4286256"/>
            <a:ext cx="15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детей 7-8лет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6357958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526335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Pictures\Школа\Память\8S7cLN6Aa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571480"/>
            <a:ext cx="4448175" cy="57531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428736"/>
            <a:ext cx="28167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Рассмотри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и запомни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картинку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00042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№6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6357958"/>
            <a:ext cx="6572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Pictures\Школа\Память\d5xfoXddGd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428604"/>
            <a:ext cx="4448175" cy="57531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1571612"/>
            <a:ext cx="36936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Посмотри, что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изменилось?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6357958"/>
            <a:ext cx="650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1142984"/>
            <a:ext cx="28167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Рассмотри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и запомни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картинки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3316" name="Picture 4" descr="C:\Users\user\Pictures\Школа\Картинки для презентаций\tani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64" y="785794"/>
            <a:ext cx="1666869" cy="1500182"/>
          </a:xfrm>
          <a:prstGeom prst="rect">
            <a:avLst/>
          </a:prstGeom>
          <a:noFill/>
        </p:spPr>
      </p:pic>
      <p:pic>
        <p:nvPicPr>
          <p:cNvPr id="13317" name="Picture 5" descr="C:\Users\user\Pictures\Школа\Картинки для презентаций\улитка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4643446"/>
            <a:ext cx="1714512" cy="1575463"/>
          </a:xfrm>
          <a:prstGeom prst="rect">
            <a:avLst/>
          </a:prstGeom>
          <a:noFill/>
        </p:spPr>
      </p:pic>
      <p:pic>
        <p:nvPicPr>
          <p:cNvPr id="13318" name="Picture 6" descr="C:\Users\user\Pictures\Школа\Картинки для презентаций\5695c1917ac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40" y="2714620"/>
            <a:ext cx="1435179" cy="1660967"/>
          </a:xfrm>
          <a:prstGeom prst="rect">
            <a:avLst/>
          </a:prstGeom>
          <a:noFill/>
        </p:spPr>
      </p:pic>
      <p:pic>
        <p:nvPicPr>
          <p:cNvPr id="13319" name="Picture 7" descr="C:\Users\user\Pictures\Школа\Картинки для презентаций\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4810" y="4643446"/>
            <a:ext cx="1547807" cy="1648888"/>
          </a:xfrm>
          <a:prstGeom prst="rect">
            <a:avLst/>
          </a:prstGeom>
          <a:noFill/>
        </p:spPr>
      </p:pic>
      <p:pic>
        <p:nvPicPr>
          <p:cNvPr id="13320" name="Picture 8" descr="C:\Users\user\Pictures\Школа\Картинки для презентаций\1254731444KQzUyP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6248" y="2714620"/>
            <a:ext cx="1357322" cy="1924305"/>
          </a:xfrm>
          <a:prstGeom prst="rect">
            <a:avLst/>
          </a:prstGeom>
          <a:noFill/>
        </p:spPr>
      </p:pic>
      <p:pic>
        <p:nvPicPr>
          <p:cNvPr id="13321" name="Picture 9" descr="C:\Users\user\Pictures\Школа\Картинки для презентаций\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6248" y="785794"/>
            <a:ext cx="1928817" cy="175962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14348" y="64291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№7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500042"/>
            <a:ext cx="342914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Какие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предметы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были на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предыдущем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слайде?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Picture 9" descr="C:\Users\user\Pictures\Школа\Картинки для презентаций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4786322"/>
            <a:ext cx="1714512" cy="1564117"/>
          </a:xfrm>
          <a:prstGeom prst="rect">
            <a:avLst/>
          </a:prstGeom>
          <a:noFill/>
        </p:spPr>
      </p:pic>
      <p:pic>
        <p:nvPicPr>
          <p:cNvPr id="5" name="Picture 4" descr="C:\Users\user\Pictures\Школа\Картинки для презентаций\tani3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928934"/>
            <a:ext cx="1666869" cy="1500182"/>
          </a:xfrm>
          <a:prstGeom prst="rect">
            <a:avLst/>
          </a:prstGeom>
          <a:noFill/>
        </p:spPr>
      </p:pic>
      <p:pic>
        <p:nvPicPr>
          <p:cNvPr id="7" name="Picture 6" descr="C:\Users\user\Pictures\Школа\Картинки для презентаций\5695c1917ac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40" y="2714620"/>
            <a:ext cx="1435179" cy="1660967"/>
          </a:xfrm>
          <a:prstGeom prst="rect">
            <a:avLst/>
          </a:prstGeom>
          <a:noFill/>
        </p:spPr>
      </p:pic>
      <p:pic>
        <p:nvPicPr>
          <p:cNvPr id="8" name="Picture 7" descr="C:\Users\user\Pictures\Школа\Картинки для презентаций\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86050" y="2786058"/>
            <a:ext cx="1547807" cy="1648888"/>
          </a:xfrm>
          <a:prstGeom prst="rect">
            <a:avLst/>
          </a:prstGeom>
          <a:noFill/>
        </p:spPr>
      </p:pic>
      <p:pic>
        <p:nvPicPr>
          <p:cNvPr id="9" name="Picture 5" descr="C:\Users\user\Pictures\Школа\Картинки для презентаций\улитка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58016" y="4714884"/>
            <a:ext cx="1714512" cy="1575463"/>
          </a:xfrm>
          <a:prstGeom prst="rect">
            <a:avLst/>
          </a:prstGeom>
          <a:noFill/>
        </p:spPr>
      </p:pic>
      <p:pic>
        <p:nvPicPr>
          <p:cNvPr id="14339" name="Picture 3" descr="C:\Users\user\Pictures\Школа\Картинки для презентаций\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72264" y="785794"/>
            <a:ext cx="1981897" cy="1776416"/>
          </a:xfrm>
          <a:prstGeom prst="rect">
            <a:avLst/>
          </a:prstGeom>
          <a:noFill/>
        </p:spPr>
      </p:pic>
      <p:pic>
        <p:nvPicPr>
          <p:cNvPr id="14340" name="Picture 4" descr="C:\Users\user\Pictures\Школа\Картинки для презентаций\1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429124" y="857232"/>
            <a:ext cx="1938485" cy="1909767"/>
          </a:xfrm>
          <a:prstGeom prst="rect">
            <a:avLst/>
          </a:prstGeom>
          <a:noFill/>
        </p:spPr>
      </p:pic>
      <p:pic>
        <p:nvPicPr>
          <p:cNvPr id="14341" name="Picture 5" descr="C:\Users\user\Pictures\Школа\Картинки для презентаций\1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714612" y="4786322"/>
            <a:ext cx="1643066" cy="1585075"/>
          </a:xfrm>
          <a:prstGeom prst="rect">
            <a:avLst/>
          </a:prstGeom>
          <a:noFill/>
        </p:spPr>
      </p:pic>
      <p:pic>
        <p:nvPicPr>
          <p:cNvPr id="14342" name="Picture 6" descr="C:\Users\user\Pictures\Школа\Картинки для презентаций\19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57158" y="4857760"/>
            <a:ext cx="1071570" cy="1397486"/>
          </a:xfrm>
          <a:prstGeom prst="rect">
            <a:avLst/>
          </a:prstGeom>
          <a:noFill/>
        </p:spPr>
      </p:pic>
      <p:pic>
        <p:nvPicPr>
          <p:cNvPr id="6" name="Picture 8" descr="C:\Users\user\Pictures\Школа\Картинки для презентаций\1254731444KQzUyP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857224" y="3143248"/>
            <a:ext cx="1357322" cy="192430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357290" y="6357958"/>
            <a:ext cx="650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29058" y="2786058"/>
            <a:ext cx="48029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Ты </a:t>
            </a:r>
          </a:p>
          <a:p>
            <a:r>
              <a:rPr lang="ru-RU" sz="6000" b="1" dirty="0" smtClean="0">
                <a:solidFill>
                  <a:srgbClr val="0070C0"/>
                </a:solidFill>
              </a:rPr>
              <a:t>молодец !!!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61444" name="Picture 4" descr="C:\Users\user\Pictures\Школа\Картинки для презентаций\Рисунок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4" y="4643446"/>
            <a:ext cx="5091113" cy="1209675"/>
          </a:xfrm>
          <a:prstGeom prst="rect">
            <a:avLst/>
          </a:prstGeom>
          <a:noFill/>
        </p:spPr>
      </p:pic>
      <p:pic>
        <p:nvPicPr>
          <p:cNvPr id="61445" name="Picture 5" descr="C:\Users\user\Pictures\Школа\Картинки для презентаций\Рисунок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1" y="428604"/>
            <a:ext cx="5017221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357166"/>
            <a:ext cx="5572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Подсчитаем баллы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(только для взрослых)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285860"/>
            <a:ext cx="87943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</a:t>
            </a:r>
            <a:r>
              <a:rPr lang="ru-RU" b="1" dirty="0" smtClean="0"/>
              <a:t> - 7  </a:t>
            </a:r>
            <a:r>
              <a:rPr lang="ru-RU" b="1" dirty="0" smtClean="0"/>
              <a:t>заданий </a:t>
            </a:r>
            <a:r>
              <a:rPr lang="ru-RU" dirty="0" smtClean="0"/>
              <a:t>– </a:t>
            </a:r>
            <a:r>
              <a:rPr lang="ru-RU" b="1" dirty="0" smtClean="0"/>
              <a:t>высокий уровень. </a:t>
            </a:r>
            <a:r>
              <a:rPr lang="ru-RU" dirty="0" smtClean="0"/>
              <a:t>Ребенок отлично стравился. Вы можете предлагать ему более сложные задания, что бы его развитие не стояло на месте.</a:t>
            </a:r>
          </a:p>
          <a:p>
            <a:endParaRPr lang="ru-RU" dirty="0" smtClean="0"/>
          </a:p>
          <a:p>
            <a:r>
              <a:rPr lang="ru-RU" b="1" smtClean="0"/>
              <a:t>4</a:t>
            </a:r>
            <a:r>
              <a:rPr lang="ru-RU" b="1" smtClean="0"/>
              <a:t>– </a:t>
            </a:r>
            <a:r>
              <a:rPr lang="ru-RU" b="1" smtClean="0"/>
              <a:t>5,5</a:t>
            </a:r>
            <a:r>
              <a:rPr lang="ru-RU" b="1" smtClean="0"/>
              <a:t> </a:t>
            </a:r>
            <a:r>
              <a:rPr lang="ru-RU" b="1" dirty="0" smtClean="0"/>
              <a:t>– средний уровень. </a:t>
            </a:r>
            <a:r>
              <a:rPr lang="ru-RU" dirty="0" smtClean="0"/>
              <a:t>Выполнение заданий соответствует возрастным нормам, но это не повод, чтобы останавливаться на достигнутом. Предлагайте ему подобные задания и добивайтесь лучшего выполнения.</a:t>
            </a:r>
          </a:p>
          <a:p>
            <a:endParaRPr lang="ru-RU" b="1" dirty="0" smtClean="0"/>
          </a:p>
          <a:p>
            <a:r>
              <a:rPr lang="ru-RU" b="1" dirty="0" smtClean="0"/>
              <a:t>2,5</a:t>
            </a:r>
            <a:r>
              <a:rPr lang="ru-RU" b="1" dirty="0" smtClean="0"/>
              <a:t> </a:t>
            </a:r>
            <a:r>
              <a:rPr lang="ru-RU" b="1" dirty="0" smtClean="0"/>
              <a:t>– </a:t>
            </a:r>
            <a:r>
              <a:rPr lang="ru-RU" b="1" dirty="0" smtClean="0"/>
              <a:t>3</a:t>
            </a:r>
            <a:r>
              <a:rPr lang="ru-RU" b="1" dirty="0" smtClean="0"/>
              <a:t>,5 </a:t>
            </a:r>
            <a:r>
              <a:rPr lang="ru-RU" b="1" dirty="0" smtClean="0"/>
              <a:t>– уровень ниже среднего. </a:t>
            </a:r>
            <a:r>
              <a:rPr lang="ru-RU" dirty="0" smtClean="0"/>
              <a:t>Ребенок справился с заданиями недостаточно хорошо, заниматься с ним нужно немного больше, чем обычно. Предлагайте ребенку задания сначала более простые.</a:t>
            </a:r>
          </a:p>
          <a:p>
            <a:endParaRPr lang="ru-RU" b="1" dirty="0" smtClean="0"/>
          </a:p>
          <a:p>
            <a:r>
              <a:rPr lang="ru-RU" b="1" dirty="0" smtClean="0"/>
              <a:t>0 – 2 </a:t>
            </a:r>
            <a:r>
              <a:rPr lang="ru-RU" b="1" dirty="0" smtClean="0"/>
              <a:t>балла </a:t>
            </a:r>
            <a:r>
              <a:rPr lang="ru-RU" b="1" dirty="0" smtClean="0"/>
              <a:t>– низкий уровень. </a:t>
            </a:r>
            <a:r>
              <a:rPr lang="ru-RU" dirty="0" smtClean="0"/>
              <a:t>Ребенок не справился с большинством заданий. Наберитесь терпения, вам предстоит потратить много времени и сил на занятия с ребенком. Обязательно обратитесь к специалисту.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71472" y="5214950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Запомни предметы  </a:t>
            </a:r>
            <a:endParaRPr lang="ru-RU" sz="3200" b="1" dirty="0">
              <a:solidFill>
                <a:srgbClr val="0070C0"/>
              </a:solidFill>
              <a:latin typeface="Segoe Print" panose="02000600000000000000" pitchFamily="2" charset="0"/>
            </a:endParaRPr>
          </a:p>
        </p:txBody>
      </p:sp>
      <p:pic>
        <p:nvPicPr>
          <p:cNvPr id="118" name="Picture 1034" descr="HH00847_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3500438"/>
            <a:ext cx="1470771" cy="1428760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19" name="Picture 5" descr="2802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85852" y="1000108"/>
            <a:ext cx="1357322" cy="144631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4" name="Picture 12" descr="j043390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80" y="2428868"/>
            <a:ext cx="1143008" cy="115231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8" name="Picture 12" descr="j0432660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388" y="1214422"/>
            <a:ext cx="1143008" cy="1143008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2" name="Рисунок 8" descr="яблоко.pn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2571744"/>
            <a:ext cx="1210329" cy="110489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24" name="Picture 5" descr="j032051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857620" y="3714752"/>
            <a:ext cx="1447752" cy="1220501"/>
          </a:xfrm>
          <a:prstGeom prst="rect">
            <a:avLst/>
          </a:prstGeom>
          <a:noFill/>
        </p:spPr>
      </p:pic>
      <p:pic>
        <p:nvPicPr>
          <p:cNvPr id="28" name="Picture 9" descr="j0215062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571604" y="3558944"/>
            <a:ext cx="1159491" cy="1264440"/>
          </a:xfrm>
          <a:prstGeom prst="rect">
            <a:avLst/>
          </a:prstGeom>
          <a:noFill/>
        </p:spPr>
      </p:pic>
      <p:pic>
        <p:nvPicPr>
          <p:cNvPr id="30" name="Picture 9" descr="j0326468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714744" y="857232"/>
            <a:ext cx="1904506" cy="1575506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57158" y="4286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№1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263359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71472" y="714356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Запомни, как расположены фигуры в таблице </a:t>
            </a:r>
            <a:endParaRPr lang="ru-RU" sz="3200" b="1" dirty="0">
              <a:solidFill>
                <a:srgbClr val="0070C0"/>
              </a:solidFill>
              <a:latin typeface="Segoe Print" panose="02000600000000000000" pitchFamily="2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750067" y="4036223"/>
            <a:ext cx="364333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214810" y="4214818"/>
            <a:ext cx="34290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536017" y="4179099"/>
            <a:ext cx="335758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214414" y="3857628"/>
            <a:ext cx="607223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er\Pictures\Школа\Картинки для презентаций\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2285992"/>
            <a:ext cx="1428221" cy="1439081"/>
          </a:xfrm>
          <a:prstGeom prst="rect">
            <a:avLst/>
          </a:prstGeom>
          <a:noFill/>
        </p:spPr>
      </p:pic>
      <p:pic>
        <p:nvPicPr>
          <p:cNvPr id="1027" name="Picture 3" descr="C:\Users\user\Pictures\Школа\Картинки для презентаций\ballo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1538" y="4000504"/>
            <a:ext cx="1350308" cy="1849432"/>
          </a:xfrm>
          <a:prstGeom prst="rect">
            <a:avLst/>
          </a:prstGeom>
          <a:noFill/>
        </p:spPr>
      </p:pic>
      <p:pic>
        <p:nvPicPr>
          <p:cNvPr id="1028" name="Picture 4" descr="C:\Users\user\Pictures\Школа\Картинки для презентаций\imgpreviewL1NEIWK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6" y="2285992"/>
            <a:ext cx="1357322" cy="1452382"/>
          </a:xfrm>
          <a:prstGeom prst="rect">
            <a:avLst/>
          </a:prstGeom>
          <a:noFill/>
        </p:spPr>
      </p:pic>
      <p:pic>
        <p:nvPicPr>
          <p:cNvPr id="1029" name="Picture 5" descr="C:\Users\user\Pictures\Школа\Картинки для презентаций\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00760" y="4000504"/>
            <a:ext cx="1285884" cy="1701717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28596" y="42860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№2</a:t>
            </a:r>
            <a:endParaRPr lang="ru-RU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6357958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526335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71472" y="428604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Размести картинки по местам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1214414" y="2857496"/>
            <a:ext cx="27146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285852" y="2786058"/>
            <a:ext cx="58579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er\Pictures\Школа\Картинки для презентаций\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4572008"/>
            <a:ext cx="1428221" cy="1439081"/>
          </a:xfrm>
          <a:prstGeom prst="rect">
            <a:avLst/>
          </a:prstGeom>
          <a:noFill/>
        </p:spPr>
      </p:pic>
      <p:pic>
        <p:nvPicPr>
          <p:cNvPr id="1027" name="Picture 3" descr="C:\Users\user\Pictures\Школа\Картинки для презентаций\ballo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4643446"/>
            <a:ext cx="1143008" cy="1565506"/>
          </a:xfrm>
          <a:prstGeom prst="rect">
            <a:avLst/>
          </a:prstGeom>
          <a:noFill/>
        </p:spPr>
      </p:pic>
      <p:pic>
        <p:nvPicPr>
          <p:cNvPr id="1028" name="Picture 4" descr="C:\Users\user\Pictures\Школа\Картинки для презентаций\imgpreviewL1NEIWK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14744" y="4714884"/>
            <a:ext cx="1357322" cy="1452382"/>
          </a:xfrm>
          <a:prstGeom prst="rect">
            <a:avLst/>
          </a:prstGeom>
          <a:noFill/>
        </p:spPr>
      </p:pic>
      <p:pic>
        <p:nvPicPr>
          <p:cNvPr id="1029" name="Picture 5" descr="C:\Users\user\Pictures\Школа\Картинки для презентаций\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4643446"/>
            <a:ext cx="1216057" cy="1609310"/>
          </a:xfrm>
          <a:prstGeom prst="rect">
            <a:avLst/>
          </a:prstGeom>
          <a:noFill/>
        </p:spPr>
      </p:pic>
      <p:cxnSp>
        <p:nvCxnSpPr>
          <p:cNvPr id="25" name="Прямая соединительная линия 24"/>
          <p:cNvCxnSpPr/>
          <p:nvPr/>
        </p:nvCxnSpPr>
        <p:spPr>
          <a:xfrm rot="5400000">
            <a:off x="2857488" y="2928934"/>
            <a:ext cx="27146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4500562" y="2928934"/>
            <a:ext cx="27146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26335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857224" y="142852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Запомни пары картинок</a:t>
            </a:r>
            <a:endParaRPr lang="ru-RU" sz="2800" b="1" dirty="0">
              <a:solidFill>
                <a:srgbClr val="0070C0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1678761" y="3250405"/>
            <a:ext cx="50720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71472" y="2285992"/>
            <a:ext cx="721523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00034" y="4286256"/>
            <a:ext cx="75724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user\Pictures\Школа\Картинки для презентаций\загруженно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500042"/>
            <a:ext cx="1214446" cy="1769435"/>
          </a:xfrm>
          <a:prstGeom prst="rect">
            <a:avLst/>
          </a:prstGeom>
          <a:noFill/>
        </p:spPr>
      </p:pic>
      <p:pic>
        <p:nvPicPr>
          <p:cNvPr id="2051" name="Picture 3" descr="C:\Users\user\Pictures\Школа\Картинки для презентаций\27c8936480975d7ae30ef290ccde74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28860" y="928670"/>
            <a:ext cx="1290638" cy="1290638"/>
          </a:xfrm>
          <a:prstGeom prst="rect">
            <a:avLst/>
          </a:prstGeom>
          <a:noFill/>
        </p:spPr>
      </p:pic>
      <p:pic>
        <p:nvPicPr>
          <p:cNvPr id="2052" name="Picture 4" descr="C:\Users\user\Pictures\128-128_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71736" y="2928934"/>
            <a:ext cx="1219200" cy="1219200"/>
          </a:xfrm>
          <a:prstGeom prst="rect">
            <a:avLst/>
          </a:prstGeom>
          <a:noFill/>
        </p:spPr>
      </p:pic>
      <p:pic>
        <p:nvPicPr>
          <p:cNvPr id="2053" name="Picture 5" descr="C:\Users\user\Pictures\Школа\Картинки для презентаций\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472" y="2500306"/>
            <a:ext cx="1643074" cy="1600476"/>
          </a:xfrm>
          <a:prstGeom prst="rect">
            <a:avLst/>
          </a:prstGeom>
          <a:noFill/>
        </p:spPr>
      </p:pic>
      <p:pic>
        <p:nvPicPr>
          <p:cNvPr id="2054" name="Picture 6" descr="C:\Users\user\Pictures\Школа\Картинки для презентаций\GevENkpC-jQ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4500570"/>
            <a:ext cx="1643074" cy="1433582"/>
          </a:xfrm>
          <a:prstGeom prst="rect">
            <a:avLst/>
          </a:prstGeom>
          <a:noFill/>
        </p:spPr>
      </p:pic>
      <p:pic>
        <p:nvPicPr>
          <p:cNvPr id="2056" name="Picture 8" descr="C:\Users\user\Pictures\Школа\Картинки для презентаций\0_8d526_f328994e_XXXL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00298" y="4572008"/>
            <a:ext cx="1214446" cy="1214446"/>
          </a:xfrm>
          <a:prstGeom prst="rect">
            <a:avLst/>
          </a:prstGeom>
          <a:noFill/>
        </p:spPr>
      </p:pic>
      <p:pic>
        <p:nvPicPr>
          <p:cNvPr id="2057" name="Picture 9" descr="C:\Users\user\Pictures\Школа\Картинки для презентаций\загруженное (1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3438" y="4500570"/>
            <a:ext cx="1228025" cy="1428760"/>
          </a:xfrm>
          <a:prstGeom prst="rect">
            <a:avLst/>
          </a:prstGeom>
          <a:noFill/>
        </p:spPr>
      </p:pic>
      <p:pic>
        <p:nvPicPr>
          <p:cNvPr id="2058" name="Picture 10" descr="C:\Users\user\Pictures\Школа\Картинки для презентаций\30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643702" y="4500570"/>
            <a:ext cx="1071570" cy="1601232"/>
          </a:xfrm>
          <a:prstGeom prst="rect">
            <a:avLst/>
          </a:prstGeom>
          <a:noFill/>
        </p:spPr>
      </p:pic>
      <p:pic>
        <p:nvPicPr>
          <p:cNvPr id="2059" name="Picture 11" descr="C:\Users\user\Pictures\Школа\Картинки для презентаций\0_7b6fb_18131c1c_M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572000" y="1000108"/>
            <a:ext cx="1427594" cy="1214446"/>
          </a:xfrm>
          <a:prstGeom prst="rect">
            <a:avLst/>
          </a:prstGeom>
          <a:noFill/>
        </p:spPr>
      </p:pic>
      <p:pic>
        <p:nvPicPr>
          <p:cNvPr id="2060" name="Picture 12" descr="C:\Users\user\Pictures\Школа\Картинки для презентаций\a911e9da8448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000760" y="642918"/>
            <a:ext cx="1785950" cy="1765463"/>
          </a:xfrm>
          <a:prstGeom prst="rect">
            <a:avLst/>
          </a:prstGeom>
          <a:noFill/>
        </p:spPr>
      </p:pic>
      <p:pic>
        <p:nvPicPr>
          <p:cNvPr id="2061" name="Picture 13" descr="C:\Users\user\Pictures\Школа\Картинки для презентаций\egiky43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500562" y="2571744"/>
            <a:ext cx="1484323" cy="1571636"/>
          </a:xfrm>
          <a:prstGeom prst="rect">
            <a:avLst/>
          </a:prstGeom>
          <a:noFill/>
        </p:spPr>
      </p:pic>
      <p:pic>
        <p:nvPicPr>
          <p:cNvPr id="2062" name="Picture 14" descr="C:\Users\user\Pictures\Школа\Картинки для презентаций\redapp065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429388" y="2786058"/>
            <a:ext cx="1321194" cy="1216203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357158" y="42860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№3</a:t>
            </a:r>
            <a:endParaRPr lang="ru-RU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28596" y="6357958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526335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14348" y="142852"/>
            <a:ext cx="7858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Каких картинок не хватает?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1678761" y="3321843"/>
            <a:ext cx="50720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71472" y="2285992"/>
            <a:ext cx="721523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00034" y="4286256"/>
            <a:ext cx="75724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user\Pictures\Школа\Картинки для презентаций\загруженно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2428868"/>
            <a:ext cx="1214446" cy="1769435"/>
          </a:xfrm>
          <a:prstGeom prst="rect">
            <a:avLst/>
          </a:prstGeom>
          <a:noFill/>
        </p:spPr>
      </p:pic>
      <p:pic>
        <p:nvPicPr>
          <p:cNvPr id="2053" name="Picture 5" descr="C:\Users\user\Pictures\Школа\Картинки для презентаций\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4357694"/>
            <a:ext cx="1643074" cy="1600476"/>
          </a:xfrm>
          <a:prstGeom prst="rect">
            <a:avLst/>
          </a:prstGeom>
          <a:noFill/>
        </p:spPr>
      </p:pic>
      <p:pic>
        <p:nvPicPr>
          <p:cNvPr id="2054" name="Picture 6" descr="C:\Users\user\Pictures\Школа\Картинки для презентаций\GevENkpC-jQ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9124" y="785794"/>
            <a:ext cx="1643074" cy="1433582"/>
          </a:xfrm>
          <a:prstGeom prst="rect">
            <a:avLst/>
          </a:prstGeom>
          <a:noFill/>
        </p:spPr>
      </p:pic>
      <p:pic>
        <p:nvPicPr>
          <p:cNvPr id="2057" name="Picture 9" descr="C:\Users\user\Pictures\Школа\Картинки для презентаций\загруженное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57224" y="2500306"/>
            <a:ext cx="1228025" cy="1428760"/>
          </a:xfrm>
          <a:prstGeom prst="rect">
            <a:avLst/>
          </a:prstGeom>
          <a:noFill/>
        </p:spPr>
      </p:pic>
      <p:pic>
        <p:nvPicPr>
          <p:cNvPr id="2059" name="Picture 11" descr="C:\Users\user\Pictures\Школа\Картинки для презентаций\0_7b6fb_18131c1c_M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928662" y="714356"/>
            <a:ext cx="1427594" cy="1214446"/>
          </a:xfrm>
          <a:prstGeom prst="rect">
            <a:avLst/>
          </a:prstGeom>
          <a:noFill/>
        </p:spPr>
      </p:pic>
      <p:pic>
        <p:nvPicPr>
          <p:cNvPr id="2061" name="Picture 13" descr="C:\Users\user\Pictures\Школа\Картинки для презентаций\egiky4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71472" y="4357694"/>
            <a:ext cx="1484323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26335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000108"/>
            <a:ext cx="4876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Запомни пары слов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857364"/>
            <a:ext cx="357982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Зима – лыжи</a:t>
            </a:r>
          </a:p>
          <a:p>
            <a:r>
              <a:rPr lang="ru-RU" sz="2400" b="1" dirty="0" smtClean="0"/>
              <a:t>Озеро - утка</a:t>
            </a:r>
          </a:p>
          <a:p>
            <a:r>
              <a:rPr lang="ru-RU" sz="2400" b="1" dirty="0" smtClean="0"/>
              <a:t>Ручка – тетрадь</a:t>
            </a:r>
          </a:p>
          <a:p>
            <a:r>
              <a:rPr lang="ru-RU" sz="2400" b="1" dirty="0" smtClean="0"/>
              <a:t>Африка – верблюд</a:t>
            </a:r>
          </a:p>
          <a:p>
            <a:r>
              <a:rPr lang="ru-RU" sz="2400" b="1" dirty="0" smtClean="0"/>
              <a:t>Клоун – шарик</a:t>
            </a:r>
          </a:p>
          <a:p>
            <a:r>
              <a:rPr lang="ru-RU" sz="2400" b="1" dirty="0" smtClean="0"/>
              <a:t>Лес – ягоды</a:t>
            </a:r>
          </a:p>
          <a:p>
            <a:r>
              <a:rPr lang="ru-RU" sz="2400" b="1" dirty="0" smtClean="0"/>
              <a:t>Самолет – туча</a:t>
            </a:r>
          </a:p>
          <a:p>
            <a:r>
              <a:rPr lang="ru-RU" sz="2400" b="1" dirty="0" smtClean="0"/>
              <a:t>Цветы - ваза</a:t>
            </a:r>
            <a:endParaRPr lang="ru-RU" sz="2400" b="1" dirty="0"/>
          </a:p>
        </p:txBody>
      </p:sp>
      <p:pic>
        <p:nvPicPr>
          <p:cNvPr id="6147" name="Picture 3" descr="C:\Users\user\Pictures\Школа\Картинки для презентаций\0035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1857364"/>
            <a:ext cx="2071702" cy="357351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7158" y="428604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№4</a:t>
            </a:r>
            <a:endParaRPr lang="ru-RU" b="1" dirty="0"/>
          </a:p>
        </p:txBody>
      </p:sp>
      <p:pic>
        <p:nvPicPr>
          <p:cNvPr id="10" name="Picture 3" descr="C:\Users\user\Pictures\Школа\Картинки для презентаций\0_8ad69_38a67c71_M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72330" y="714356"/>
            <a:ext cx="1260730" cy="2148464"/>
          </a:xfrm>
          <a:prstGeom prst="rect">
            <a:avLst/>
          </a:prstGeom>
          <a:noFill/>
        </p:spPr>
      </p:pic>
      <p:pic>
        <p:nvPicPr>
          <p:cNvPr id="6150" name="Picture 6" descr="C:\Users\user\Pictures\Школа\Картинки для презентаций\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00826" y="3571876"/>
            <a:ext cx="2116997" cy="220026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500166" y="6357958"/>
            <a:ext cx="650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928670"/>
            <a:ext cx="68675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Назови второе слово в паре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857364"/>
            <a:ext cx="247215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Зима – …</a:t>
            </a:r>
          </a:p>
          <a:p>
            <a:r>
              <a:rPr lang="ru-RU" sz="2400" b="1" dirty="0" smtClean="0"/>
              <a:t>Утка – …</a:t>
            </a:r>
          </a:p>
          <a:p>
            <a:r>
              <a:rPr lang="ru-RU" sz="2400" b="1" dirty="0" smtClean="0"/>
              <a:t>Ручка – …</a:t>
            </a:r>
          </a:p>
          <a:p>
            <a:r>
              <a:rPr lang="ru-RU" sz="2400" b="1" dirty="0" smtClean="0"/>
              <a:t>Африка – …</a:t>
            </a:r>
          </a:p>
          <a:p>
            <a:r>
              <a:rPr lang="ru-RU" sz="2400" b="1" dirty="0" smtClean="0"/>
              <a:t>Клоун – …</a:t>
            </a:r>
          </a:p>
          <a:p>
            <a:r>
              <a:rPr lang="ru-RU" sz="2400" b="1" dirty="0" smtClean="0"/>
              <a:t>Лес – …</a:t>
            </a:r>
          </a:p>
          <a:p>
            <a:r>
              <a:rPr lang="ru-RU" sz="2400" b="1" dirty="0" smtClean="0"/>
              <a:t>Самолет – …</a:t>
            </a:r>
          </a:p>
          <a:p>
            <a:r>
              <a:rPr lang="ru-RU" sz="2400" b="1" dirty="0" smtClean="0"/>
              <a:t>Цветы - …</a:t>
            </a:r>
            <a:endParaRPr lang="ru-RU" sz="2400" b="1" dirty="0"/>
          </a:p>
        </p:txBody>
      </p:sp>
      <p:pic>
        <p:nvPicPr>
          <p:cNvPr id="6" name="Picture 2" descr="C:\Users\user\Pictures\Школа\Картинки для презентаций\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785926"/>
            <a:ext cx="2857498" cy="2190748"/>
          </a:xfrm>
          <a:prstGeom prst="rect">
            <a:avLst/>
          </a:prstGeom>
          <a:noFill/>
        </p:spPr>
      </p:pic>
      <p:pic>
        <p:nvPicPr>
          <p:cNvPr id="7" name="Picture 4" descr="C:\Users\user\Pictures\Школа\Картинки для презентаций\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3929066"/>
            <a:ext cx="1981522" cy="2005018"/>
          </a:xfrm>
          <a:prstGeom prst="rect">
            <a:avLst/>
          </a:prstGeom>
          <a:noFill/>
        </p:spPr>
      </p:pic>
      <p:pic>
        <p:nvPicPr>
          <p:cNvPr id="8" name="Picture 2" descr="C:\Users\user\Pictures\Школа\Картинки для презентаций\00000171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00496" y="4286256"/>
            <a:ext cx="1214446" cy="121444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500166" y="6357958"/>
            <a:ext cx="642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7792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Запомни количество предметов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8201" name="Picture 9" descr="C:\Users\user\Pictures\Школа\Картинки для презентаций\0_8f5da_5b926895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643050"/>
            <a:ext cx="3017822" cy="2085460"/>
          </a:xfrm>
          <a:prstGeom prst="rect">
            <a:avLst/>
          </a:prstGeom>
          <a:noFill/>
        </p:spPr>
      </p:pic>
      <p:pic>
        <p:nvPicPr>
          <p:cNvPr id="8204" name="Picture 12" descr="C:\Users\user\Pictures\Школа\Картинки для презентаций\chego_bolshe_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791269"/>
            <a:ext cx="3786214" cy="2499988"/>
          </a:xfrm>
          <a:prstGeom prst="rect">
            <a:avLst/>
          </a:prstGeom>
          <a:noFill/>
        </p:spPr>
      </p:pic>
      <p:pic>
        <p:nvPicPr>
          <p:cNvPr id="8205" name="Picture 13" descr="C:\Users\user\Pictures\Школа\Картинки для презентаций\6505109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86380" y="1428736"/>
            <a:ext cx="2483023" cy="3175000"/>
          </a:xfrm>
          <a:prstGeom prst="rect">
            <a:avLst/>
          </a:prstGeom>
          <a:noFill/>
        </p:spPr>
      </p:pic>
      <p:pic>
        <p:nvPicPr>
          <p:cNvPr id="8206" name="Picture 14" descr="C:\Users\user\Pictures\Школа\Картинки для презентаций\a5971b36774145dec96d2d6ca127c0ea.jpg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86380" y="4071942"/>
            <a:ext cx="2857520" cy="2212274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428596" y="428604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№5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4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FC9FF"/>
      </a:accent1>
      <a:accent2>
        <a:srgbClr val="006EBF"/>
      </a:accent2>
      <a:accent3>
        <a:srgbClr val="638BAD"/>
      </a:accent3>
      <a:accent4>
        <a:srgbClr val="525A7D"/>
      </a:accent4>
      <a:accent5>
        <a:srgbClr val="B88472"/>
      </a:accent5>
      <a:accent6>
        <a:srgbClr val="8E736A"/>
      </a:accent6>
      <a:hlink>
        <a:srgbClr val="0C0C0C"/>
      </a:hlink>
      <a:folHlink>
        <a:srgbClr val="6B56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14520</TotalTime>
  <Words>468</Words>
  <Application>Microsoft Office PowerPoint</Application>
  <PresentationFormat>Экран (4:3)</PresentationFormat>
  <Paragraphs>83</Paragraphs>
  <Slides>15</Slides>
  <Notes>9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570</cp:revision>
  <dcterms:created xsi:type="dcterms:W3CDTF">2014-04-14T12:03:08Z</dcterms:created>
  <dcterms:modified xsi:type="dcterms:W3CDTF">2020-04-04T15:43:08Z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5675260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