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310" r:id="rId2"/>
    <p:sldId id="257" r:id="rId3"/>
    <p:sldId id="258" r:id="rId4"/>
    <p:sldId id="259" r:id="rId5"/>
    <p:sldId id="297" r:id="rId6"/>
    <p:sldId id="301" r:id="rId7"/>
    <p:sldId id="308" r:id="rId8"/>
    <p:sldId id="273" r:id="rId9"/>
    <p:sldId id="283" r:id="rId10"/>
    <p:sldId id="284" r:id="rId11"/>
    <p:sldId id="262" r:id="rId12"/>
    <p:sldId id="298" r:id="rId13"/>
    <p:sldId id="260" r:id="rId14"/>
    <p:sldId id="261" r:id="rId15"/>
    <p:sldId id="309" r:id="rId16"/>
    <p:sldId id="290" r:id="rId17"/>
    <p:sldId id="306" r:id="rId18"/>
    <p:sldId id="30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00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40" autoAdjust="0"/>
  </p:normalViewPr>
  <p:slideViewPr>
    <p:cSldViewPr>
      <p:cViewPr varScale="1">
        <p:scale>
          <a:sx n="69" d="100"/>
          <a:sy n="69" d="100"/>
        </p:scale>
        <p:origin x="143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3C05A-B731-41A4-B086-177F9BDD4D1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F0AA6-6412-43AB-91B0-652148AA7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330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9F0AA6-6412-43AB-91B0-652148AA7A5D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F18FA8-4675-4150-A066-6DAF4EF77F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4A0717-D7A6-4865-95AF-848E837EC7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31B7C-12FA-486A-8A87-7B043D22B5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350C628-44BE-4A86-B93E-C45AC3447B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52F2D-3D60-453A-852F-F87A87838D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1193F12-3563-4FB8-9A9A-CF8F8541F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62B795E-EFB4-4F2C-B1F1-22A5E56466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D93082-CBA0-48EB-96FA-C9C64F1735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08F09B-3A23-40F2-9B0C-51A490D9FB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B0BA5D3-CF56-4830-975A-F6F45B156E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pPr>
              <a:defRPr/>
            </a:pPr>
            <a:fld id="{7040158F-CCD4-40CB-8552-D6EFE3D87D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50BE1D6-8D55-4549-A9A8-8E59529CC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ip-guide.ru/zk.htm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&#1040;&#1076;&#1084;&#1080;&#1085;&#1080;&#1089;&#1090;&#1088;&#1072;&#1090;&#1086;&#1088;\&#1052;&#1086;&#1080;%20&#1076;&#1086;&#1082;&#1091;&#1084;&#1077;&#1085;&#1090;&#1099;\&#1047;&#1072;&#1075;&#1088;&#1091;&#1079;&#1082;&#1080;\gimn_rf_t1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www1.uralpress.ru/show_image_photoset.php?id=232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692696"/>
            <a:ext cx="2849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МБОУ «СОШ №2»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3968" y="17008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162473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Урок окружающего мира в 1 классе  </a:t>
            </a:r>
          </a:p>
          <a:p>
            <a:pPr algn="ctr"/>
            <a:r>
              <a:rPr lang="ru-RU" sz="4800" dirty="0" smtClean="0"/>
              <a:t>«Россия –наша родина»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797152"/>
            <a:ext cx="792088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800" b="0" dirty="0">
                <a:solidFill>
                  <a:prstClr val="white">
                    <a:tint val="75000"/>
                  </a:prstClr>
                </a:solidFill>
                <a:latin typeface="Calibri"/>
                <a:cs typeface="+mn-cs"/>
              </a:rPr>
              <a:t>П</a:t>
            </a:r>
            <a:r>
              <a:rPr lang="ru-RU" sz="1800" b="0" dirty="0" smtClean="0">
                <a:solidFill>
                  <a:prstClr val="white">
                    <a:tint val="75000"/>
                  </a:prstClr>
                </a:solidFill>
                <a:latin typeface="Calibri"/>
                <a:cs typeface="+mn-cs"/>
              </a:rPr>
              <a:t>одготовила</a:t>
            </a:r>
            <a:r>
              <a:rPr lang="ru-RU" sz="1800" b="0" dirty="0">
                <a:solidFill>
                  <a:prstClr val="white">
                    <a:tint val="75000"/>
                  </a:prstClr>
                </a:solidFill>
                <a:latin typeface="Calibri"/>
                <a:cs typeface="+mn-cs"/>
              </a:rPr>
              <a:t>: </a:t>
            </a:r>
          </a:p>
          <a:p>
            <a:pPr lvl="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800" b="0" dirty="0">
                <a:solidFill>
                  <a:prstClr val="white">
                    <a:tint val="75000"/>
                  </a:prstClr>
                </a:solidFill>
                <a:latin typeface="Calibri"/>
                <a:cs typeface="+mn-cs"/>
              </a:rPr>
              <a:t>                                              </a:t>
            </a:r>
            <a:r>
              <a:rPr lang="ru-RU" sz="1800" b="0" dirty="0" smtClean="0">
                <a:solidFill>
                  <a:prstClr val="white">
                    <a:tint val="75000"/>
                  </a:prstClr>
                </a:solidFill>
                <a:latin typeface="Calibri"/>
                <a:cs typeface="+mn-cs"/>
              </a:rPr>
              <a:t> учитель начальных классов </a:t>
            </a:r>
            <a:endParaRPr lang="ru-RU" sz="1800" b="0" dirty="0">
              <a:solidFill>
                <a:prstClr val="white">
                  <a:tint val="75000"/>
                </a:prstClr>
              </a:solidFill>
              <a:latin typeface="Calibri"/>
              <a:cs typeface="+mn-cs"/>
            </a:endParaRPr>
          </a:p>
          <a:p>
            <a:pPr lvl="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800" b="0" dirty="0" smtClean="0">
                <a:solidFill>
                  <a:prstClr val="white">
                    <a:tint val="75000"/>
                  </a:prstClr>
                </a:solidFill>
                <a:latin typeface="Calibri"/>
                <a:cs typeface="+mn-cs"/>
              </a:rPr>
              <a:t>Харинова </a:t>
            </a:r>
            <a:r>
              <a:rPr lang="ru-RU" sz="1800" b="0" dirty="0">
                <a:solidFill>
                  <a:prstClr val="white">
                    <a:tint val="75000"/>
                  </a:prstClr>
                </a:solidFill>
                <a:latin typeface="Calibri"/>
                <a:cs typeface="+mn-cs"/>
              </a:rPr>
              <a:t>Н.Н.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79912" y="1154362"/>
            <a:ext cx="3154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г</a:t>
            </a:r>
            <a:r>
              <a:rPr lang="ru-RU" dirty="0" err="1" smtClean="0"/>
              <a:t>.Тарко</a:t>
            </a:r>
            <a:r>
              <a:rPr lang="ru-RU" dirty="0" smtClean="0"/>
              <a:t>-Сале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0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4624388" y="3663950"/>
            <a:ext cx="42037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Один – рыбак с рожденья,</a:t>
            </a:r>
          </a:p>
          <a:p>
            <a:r>
              <a:rPr lang="ru-RU">
                <a:solidFill>
                  <a:schemeClr val="accent2"/>
                </a:solidFill>
              </a:rPr>
              <a:t>Другой  - оленевод.</a:t>
            </a:r>
          </a:p>
          <a:p>
            <a:r>
              <a:rPr lang="ru-RU">
                <a:solidFill>
                  <a:schemeClr val="accent2"/>
                </a:solidFill>
              </a:rPr>
              <a:t>Один кумыс готовит,</a:t>
            </a:r>
          </a:p>
          <a:p>
            <a:r>
              <a:rPr lang="ru-RU">
                <a:solidFill>
                  <a:schemeClr val="accent2"/>
                </a:solidFill>
              </a:rPr>
              <a:t>Другой готовит мёд.</a:t>
            </a:r>
          </a:p>
          <a:p>
            <a:r>
              <a:rPr lang="ru-RU">
                <a:solidFill>
                  <a:schemeClr val="accent2"/>
                </a:solidFill>
              </a:rPr>
              <a:t>Одним – милее осень,</a:t>
            </a:r>
          </a:p>
          <a:p>
            <a:r>
              <a:rPr lang="ru-RU">
                <a:solidFill>
                  <a:schemeClr val="accent2"/>
                </a:solidFill>
              </a:rPr>
              <a:t>Другим – милей весна.</a:t>
            </a:r>
          </a:p>
          <a:p>
            <a:r>
              <a:rPr lang="ru-RU">
                <a:solidFill>
                  <a:schemeClr val="accent2"/>
                </a:solidFill>
              </a:rPr>
              <a:t>А Родина Россия</a:t>
            </a:r>
          </a:p>
          <a:p>
            <a:r>
              <a:rPr lang="ru-RU">
                <a:solidFill>
                  <a:schemeClr val="accent2"/>
                </a:solidFill>
              </a:rPr>
              <a:t>У нас у всех - одна.</a:t>
            </a:r>
          </a:p>
        </p:txBody>
      </p:sp>
      <p:pic>
        <p:nvPicPr>
          <p:cNvPr id="34819" name="Picture 6" descr="На «Саянском кольце» можно услышать традиционную музыку народов России (фото Полина Устюжани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88913"/>
            <a:ext cx="3675062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8" descr="фото | Олег Иванов | Оленевод Бельдыев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997200"/>
            <a:ext cx="4175125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12" descr="pict00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260350"/>
            <a:ext cx="23050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84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250825" y="333375"/>
            <a:ext cx="1673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Москва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684213" y="5084763"/>
            <a:ext cx="51117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Москва – это Красная площадь.</a:t>
            </a:r>
          </a:p>
          <a:p>
            <a:r>
              <a:rPr lang="ru-RU">
                <a:solidFill>
                  <a:schemeClr val="accent2"/>
                </a:solidFill>
              </a:rPr>
              <a:t>Москва – это башни Кремля.</a:t>
            </a:r>
          </a:p>
          <a:p>
            <a:r>
              <a:rPr lang="ru-RU">
                <a:solidFill>
                  <a:schemeClr val="accent2"/>
                </a:solidFill>
              </a:rPr>
              <a:t>Москва – это сердце России,</a:t>
            </a:r>
          </a:p>
          <a:p>
            <a:r>
              <a:rPr lang="ru-RU">
                <a:solidFill>
                  <a:schemeClr val="accent2"/>
                </a:solidFill>
              </a:rPr>
              <a:t>Которое любит тебя.</a:t>
            </a:r>
          </a:p>
          <a:p>
            <a:endParaRPr lang="ru-RU">
              <a:solidFill>
                <a:schemeClr val="accent2"/>
              </a:solidFill>
            </a:endParaRPr>
          </a:p>
        </p:txBody>
      </p:sp>
      <p:pic>
        <p:nvPicPr>
          <p:cNvPr id="14340" name="Picture 6" descr="moscow_00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15888"/>
            <a:ext cx="6624638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герб Москв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52513"/>
            <a:ext cx="166528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547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573016"/>
            <a:ext cx="6400800" cy="357187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ГЕРБ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ФЛАГ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20716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</a:rPr>
              <a:t>Государственными символами страны являются:</a:t>
            </a:r>
          </a:p>
        </p:txBody>
      </p:sp>
    </p:spTree>
  </p:cSld>
  <p:clrMapOvr>
    <a:masterClrMapping/>
  </p:clrMapOvr>
  <p:transition advTm="8422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611188" y="333375"/>
            <a:ext cx="28495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Герб  России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179388" y="4365625"/>
            <a:ext cx="50768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У России величавой</a:t>
            </a:r>
          </a:p>
          <a:p>
            <a:r>
              <a:rPr lang="ru-RU">
                <a:solidFill>
                  <a:schemeClr val="accent2"/>
                </a:solidFill>
              </a:rPr>
              <a:t>На гербе орёл двуглавый,</a:t>
            </a:r>
          </a:p>
          <a:p>
            <a:r>
              <a:rPr lang="ru-RU">
                <a:solidFill>
                  <a:schemeClr val="accent2"/>
                </a:solidFill>
              </a:rPr>
              <a:t>Чтоб на запад на восток</a:t>
            </a:r>
          </a:p>
          <a:p>
            <a:r>
              <a:rPr lang="ru-RU">
                <a:solidFill>
                  <a:schemeClr val="accent2"/>
                </a:solidFill>
              </a:rPr>
              <a:t>Он смотреть бы сразу мог.</a:t>
            </a:r>
          </a:p>
          <a:p>
            <a:r>
              <a:rPr lang="ru-RU">
                <a:solidFill>
                  <a:schemeClr val="accent2"/>
                </a:solidFill>
              </a:rPr>
              <a:t>Сильный, мудрый он и гордый.</a:t>
            </a:r>
          </a:p>
          <a:p>
            <a:r>
              <a:rPr lang="ru-RU">
                <a:solidFill>
                  <a:schemeClr val="accent2"/>
                </a:solidFill>
              </a:rPr>
              <a:t>Он – России дух свободный.</a:t>
            </a:r>
          </a:p>
        </p:txBody>
      </p:sp>
      <p:pic>
        <p:nvPicPr>
          <p:cNvPr id="9220" name="Picture 6" descr="russ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5888"/>
            <a:ext cx="4408488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031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323850" y="5013325"/>
            <a:ext cx="36020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Белый цвет – берёзка.</a:t>
            </a:r>
          </a:p>
          <a:p>
            <a:r>
              <a:rPr lang="ru-RU">
                <a:solidFill>
                  <a:schemeClr val="accent2"/>
                </a:solidFill>
              </a:rPr>
              <a:t>Синий - неба цвет.</a:t>
            </a:r>
          </a:p>
          <a:p>
            <a:r>
              <a:rPr lang="ru-RU">
                <a:solidFill>
                  <a:schemeClr val="accent2"/>
                </a:solidFill>
              </a:rPr>
              <a:t>Красная полоска-</a:t>
            </a:r>
          </a:p>
          <a:p>
            <a:r>
              <a:rPr lang="ru-RU">
                <a:solidFill>
                  <a:schemeClr val="accent2"/>
                </a:solidFill>
              </a:rPr>
              <a:t>Солнечный рассвет.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3000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Флаг   России</a:t>
            </a:r>
          </a:p>
        </p:txBody>
      </p:sp>
      <p:pic>
        <p:nvPicPr>
          <p:cNvPr id="10244" name="Picture 6" descr="фла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765175"/>
            <a:ext cx="5761037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718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1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1075"/>
            <a:ext cx="3960813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Image1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620713"/>
            <a:ext cx="316865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8" descr="Белый мрамор"/>
          <p:cNvSpPr>
            <a:spLocks noChangeArrowheads="1" noChangeShapeType="1" noTextEdit="1"/>
          </p:cNvSpPr>
          <p:nvPr/>
        </p:nvSpPr>
        <p:spPr bwMode="auto">
          <a:xfrm>
            <a:off x="1835150" y="4292600"/>
            <a:ext cx="50419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Гимн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2916238" y="182563"/>
            <a:ext cx="5976937" cy="728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accent2"/>
                </a:solidFill>
              </a:rPr>
              <a:t>1.Россия - священная наша держава,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Россия - любимая наша страна.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Могучая воля, великая слава -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Твое  достоянье на  все  времена!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Припев:</a:t>
            </a:r>
            <a:br>
              <a:rPr lang="ru-RU" sz="2000" i="1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Славься, Отечество наше свободное,</a:t>
            </a:r>
            <a:br>
              <a:rPr lang="ru-RU" sz="2000" i="1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Братских народов союз вековой,</a:t>
            </a:r>
            <a:br>
              <a:rPr lang="ru-RU" sz="2000" i="1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Предками данная мудрость народная!</a:t>
            </a:r>
            <a:br>
              <a:rPr lang="ru-RU" sz="2000" i="1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Славься, страна! Мы гордимся тобой!</a:t>
            </a:r>
            <a:r>
              <a:rPr lang="ru-RU" sz="2000">
                <a:solidFill>
                  <a:schemeClr val="accent2"/>
                </a:solidFill>
              </a:rPr>
              <a:t/>
            </a:r>
            <a:br>
              <a:rPr lang="ru-RU" sz="2000">
                <a:solidFill>
                  <a:schemeClr val="accent2"/>
                </a:solidFill>
              </a:rPr>
            </a:br>
            <a:endParaRPr lang="ru-RU" sz="2000">
              <a:solidFill>
                <a:schemeClr val="accent2"/>
              </a:solidFill>
            </a:endParaRPr>
          </a:p>
          <a:p>
            <a:r>
              <a:rPr lang="ru-RU" sz="2000">
                <a:solidFill>
                  <a:schemeClr val="accent2"/>
                </a:solidFill>
              </a:rPr>
              <a:t>2.От южных морей до полярного края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Раскинулись наши леса и поля.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Одна ты на свете! Одна ты такая -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Хранимая Богом родная земля!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Припев:</a:t>
            </a:r>
          </a:p>
          <a:p>
            <a:endParaRPr lang="ru-RU" sz="2000" i="1">
              <a:solidFill>
                <a:schemeClr val="accent2"/>
              </a:solidFill>
            </a:endParaRPr>
          </a:p>
          <a:p>
            <a:r>
              <a:rPr lang="ru-RU" sz="2000">
                <a:solidFill>
                  <a:schemeClr val="accent2"/>
                </a:solidFill>
              </a:rPr>
              <a:t>3.Широкий простор для мечты и для жизни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Грядущие нам открывают года.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Нам силу дает наша верность Отчизне.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Так было, так есть и так будет всегда!</a:t>
            </a:r>
            <a:r>
              <a:rPr lang="ru-RU"/>
              <a:t/>
            </a:r>
            <a:br>
              <a:rPr lang="ru-RU"/>
            </a:br>
            <a:r>
              <a:rPr lang="ru-RU" sz="2000" i="1">
                <a:solidFill>
                  <a:schemeClr val="accent2"/>
                </a:solidFill>
              </a:rPr>
              <a:t>Припев:</a:t>
            </a:r>
            <a:r>
              <a:rPr lang="ru-RU"/>
              <a:t> 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03213" y="250825"/>
            <a:ext cx="1987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Гимн</a:t>
            </a:r>
          </a:p>
          <a:p>
            <a:r>
              <a:rPr lang="ru-RU" sz="3200" i="1">
                <a:solidFill>
                  <a:srgbClr val="FF0000"/>
                </a:solidFill>
              </a:rPr>
              <a:t>   России</a:t>
            </a: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250825" y="1773238"/>
            <a:ext cx="251936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Музыка - Георгия Александрова, новый текст - Сергея Михалкова.</a:t>
            </a:r>
            <a:r>
              <a:rPr lang="ru-RU"/>
              <a:t> </a:t>
            </a:r>
          </a:p>
        </p:txBody>
      </p:sp>
      <p:pic>
        <p:nvPicPr>
          <p:cNvPr id="5" name="gimn_rf_t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638" y="623731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0609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5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88"/>
            <a:ext cx="8229600" cy="509716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Вывод: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Россия – великая страна, которая имеет богатую и славную историю. Мы граждане  многонациональной страны, которые должны гордиться своей страной, её традициями, культурным наследием. Любить и в минуты опасности защищать свою Отчизну.</a:t>
            </a:r>
            <a:b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Вы – дети России – вы надежда и будущее нашей страны.</a:t>
            </a:r>
            <a:b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>Еврей и тувинец, бурят и </a:t>
            </a:r>
            <a:r>
              <a:rPr lang="ru-RU" sz="2000" i="1" dirty="0" err="1" smtClean="0">
                <a:solidFill>
                  <a:schemeClr val="tx2">
                    <a:lumMod val="25000"/>
                  </a:schemeClr>
                </a:solidFill>
              </a:rPr>
              <a:t>удмурд</a:t>
            </a: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>,</a:t>
            </a:r>
            <a:b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>Русский, татарин, башкир и якут.</a:t>
            </a:r>
            <a:b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>Разных народов большая семья,</a:t>
            </a:r>
            <a:b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>и этим гордиться должны мы друзья.</a:t>
            </a:r>
            <a:b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>Россией зовётся общий наш дом,</a:t>
            </a:r>
            <a:b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>пусть будет уютно каждому в нём.</a:t>
            </a:r>
            <a:b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>Любые трудности мы осилим</a:t>
            </a:r>
            <a:b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</a:rPr>
              <a:t> и только в единстве сила России.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</a:br>
            <a:endParaRPr lang="ru-RU" sz="20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50179" name="Picture 6" descr="4a4ca0b61c252c3c97d2b2265ac9550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642938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61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157592" cy="496855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Домашнее задание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Изобразить картину на тему: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Моя Родина – это…</a:t>
            </a:r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1297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179388" y="5670550"/>
            <a:ext cx="89646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Что мы Родиной зовём?         И берёзки, вдоль которых</a:t>
            </a:r>
          </a:p>
          <a:p>
            <a:r>
              <a:rPr lang="ru-RU">
                <a:solidFill>
                  <a:schemeClr val="accent2"/>
                </a:solidFill>
              </a:rPr>
              <a:t>Дом, где мы с тобой живём,   Рядом с мамой мы идём.</a:t>
            </a:r>
          </a:p>
          <a:p>
            <a:r>
              <a:rPr lang="ru-RU">
                <a:solidFill>
                  <a:schemeClr val="accent2"/>
                </a:solidFill>
              </a:rPr>
              <a:t>                                             </a:t>
            </a:r>
          </a:p>
        </p:txBody>
      </p:sp>
      <p:pic>
        <p:nvPicPr>
          <p:cNvPr id="5123" name="Picture 6" descr="photo1191337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88913"/>
            <a:ext cx="72009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03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79388" y="4797425"/>
            <a:ext cx="89646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accent2"/>
              </a:solidFill>
            </a:endParaRPr>
          </a:p>
          <a:p>
            <a:endParaRPr lang="ru-RU">
              <a:solidFill>
                <a:schemeClr val="accent2"/>
              </a:solidFill>
            </a:endParaRPr>
          </a:p>
          <a:p>
            <a:r>
              <a:rPr lang="ru-RU">
                <a:solidFill>
                  <a:schemeClr val="accent2"/>
                </a:solidFill>
              </a:rPr>
              <a:t>Что мы Родиной зовём?       Наши праздники и песни,</a:t>
            </a:r>
          </a:p>
          <a:p>
            <a:r>
              <a:rPr lang="ru-RU">
                <a:solidFill>
                  <a:schemeClr val="accent2"/>
                </a:solidFill>
              </a:rPr>
              <a:t>Поле с тонким колоском,      Тёплый вечер за окном.</a:t>
            </a:r>
          </a:p>
          <a:p>
            <a:endParaRPr lang="ru-RU">
              <a:solidFill>
                <a:schemeClr val="accent2"/>
              </a:solidFill>
            </a:endParaRPr>
          </a:p>
          <a:p>
            <a:endParaRPr lang="ru-RU"/>
          </a:p>
        </p:txBody>
      </p:sp>
      <p:pic>
        <p:nvPicPr>
          <p:cNvPr id="6147" name="Picture 6" descr="DSCN32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77800"/>
            <a:ext cx="8135938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813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79388" y="5661025"/>
            <a:ext cx="89646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Что мы Родиной зовём?          И под небом синим-синим</a:t>
            </a:r>
          </a:p>
          <a:p>
            <a:r>
              <a:rPr lang="ru-RU">
                <a:solidFill>
                  <a:schemeClr val="accent2"/>
                </a:solidFill>
              </a:rPr>
              <a:t>Всё, что в сердце бережём,     Флаг России над Кремлём.</a:t>
            </a:r>
          </a:p>
          <a:p>
            <a:endParaRPr lang="ru-RU">
              <a:solidFill>
                <a:schemeClr val="accent2"/>
              </a:solidFill>
            </a:endParaRPr>
          </a:p>
        </p:txBody>
      </p:sp>
      <p:pic>
        <p:nvPicPr>
          <p:cNvPr id="7171" name="Picture 5" descr="moscow_001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15888"/>
            <a:ext cx="6769100" cy="541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25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44022" cy="8651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Россия  - наша Родина. </a:t>
            </a:r>
          </a:p>
        </p:txBody>
      </p:sp>
      <p:pic>
        <p:nvPicPr>
          <p:cNvPr id="2051" name="Picture 5" descr="other_002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16832"/>
            <a:ext cx="849373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78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6394722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 «Собери пословицы»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Родины своей		      рад своей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воронушке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Родина – мать,		      соловей без песни.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чужой сторонушке	      ни сил, ни жизни не жалей.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без Родины - 	     чужая сторона – мачеха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Всякому мила		                  своя          сторона.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5187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тя\Desktop\rus_dmb_fiz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53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photo11997325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4106863" cy="616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4643438" y="1557338"/>
            <a:ext cx="42100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Если долго-долго-долго</a:t>
            </a:r>
          </a:p>
          <a:p>
            <a:r>
              <a:rPr lang="ru-RU">
                <a:solidFill>
                  <a:schemeClr val="accent2"/>
                </a:solidFill>
              </a:rPr>
              <a:t>В самолёте нам лететь.</a:t>
            </a:r>
          </a:p>
          <a:p>
            <a:r>
              <a:rPr lang="ru-RU">
                <a:solidFill>
                  <a:schemeClr val="accent2"/>
                </a:solidFill>
              </a:rPr>
              <a:t>Если долго-долго-долго</a:t>
            </a:r>
          </a:p>
          <a:p>
            <a:r>
              <a:rPr lang="ru-RU">
                <a:solidFill>
                  <a:schemeClr val="accent2"/>
                </a:solidFill>
              </a:rPr>
              <a:t>На Россию нам смотреть,</a:t>
            </a:r>
          </a:p>
          <a:p>
            <a:r>
              <a:rPr lang="ru-RU">
                <a:solidFill>
                  <a:schemeClr val="accent2"/>
                </a:solidFill>
              </a:rPr>
              <a:t>То увидим  мы тогда</a:t>
            </a:r>
          </a:p>
          <a:p>
            <a:r>
              <a:rPr lang="ru-RU">
                <a:solidFill>
                  <a:schemeClr val="accent2"/>
                </a:solidFill>
              </a:rPr>
              <a:t>И леса, и города,</a:t>
            </a:r>
          </a:p>
          <a:p>
            <a:r>
              <a:rPr lang="ru-RU">
                <a:solidFill>
                  <a:schemeClr val="accent2"/>
                </a:solidFill>
              </a:rPr>
              <a:t>Океанские просторы,</a:t>
            </a:r>
          </a:p>
          <a:p>
            <a:r>
              <a:rPr lang="ru-RU">
                <a:solidFill>
                  <a:schemeClr val="accent2"/>
                </a:solidFill>
              </a:rPr>
              <a:t>Ленты рек, озёра, горы…</a:t>
            </a:r>
          </a:p>
          <a:p>
            <a:r>
              <a:rPr lang="ru-RU">
                <a:solidFill>
                  <a:schemeClr val="accent2"/>
                </a:solidFill>
              </a:rPr>
              <a:t>Мы увидим даль без края,</a:t>
            </a:r>
          </a:p>
          <a:p>
            <a:r>
              <a:rPr lang="ru-RU">
                <a:solidFill>
                  <a:schemeClr val="accent2"/>
                </a:solidFill>
              </a:rPr>
              <a:t>Тундру, где звенит весна,</a:t>
            </a:r>
          </a:p>
          <a:p>
            <a:r>
              <a:rPr lang="ru-RU">
                <a:solidFill>
                  <a:schemeClr val="accent2"/>
                </a:solidFill>
              </a:rPr>
              <a:t>И поймёшь тогда, какая</a:t>
            </a:r>
          </a:p>
          <a:p>
            <a:r>
              <a:rPr lang="ru-RU">
                <a:solidFill>
                  <a:schemeClr val="accent2"/>
                </a:solidFill>
              </a:rPr>
              <a:t>Наша родина большая,</a:t>
            </a:r>
          </a:p>
          <a:p>
            <a:r>
              <a:rPr lang="ru-RU">
                <a:solidFill>
                  <a:schemeClr val="accent2"/>
                </a:solidFill>
              </a:rPr>
              <a:t>Необъятная страна.</a:t>
            </a:r>
          </a:p>
        </p:txBody>
      </p:sp>
      <p:pic>
        <p:nvPicPr>
          <p:cNvPr id="23556" name="Picture 7" descr="prir73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333375"/>
            <a:ext cx="1238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141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395288" y="4797425"/>
            <a:ext cx="842486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Живут в России разные           У каждого народа</a:t>
            </a:r>
          </a:p>
          <a:p>
            <a:r>
              <a:rPr lang="ru-RU">
                <a:solidFill>
                  <a:schemeClr val="accent2"/>
                </a:solidFill>
              </a:rPr>
              <a:t>Народы с давних пор.              Язык свой и наряд.</a:t>
            </a:r>
          </a:p>
          <a:p>
            <a:r>
              <a:rPr lang="ru-RU">
                <a:solidFill>
                  <a:schemeClr val="accent2"/>
                </a:solidFill>
              </a:rPr>
              <a:t>Одним – тайга по нраву,          Один – черкеску носит,</a:t>
            </a:r>
          </a:p>
          <a:p>
            <a:r>
              <a:rPr lang="ru-RU">
                <a:solidFill>
                  <a:schemeClr val="accent2"/>
                </a:solidFill>
              </a:rPr>
              <a:t>Другим – степной простор.     Другой надел халат.</a:t>
            </a:r>
          </a:p>
          <a:p>
            <a:endParaRPr lang="ru-RU">
              <a:solidFill>
                <a:schemeClr val="accent2"/>
              </a:solidFill>
            </a:endParaRPr>
          </a:p>
          <a:p>
            <a:endParaRPr lang="ru-RU">
              <a:solidFill>
                <a:schemeClr val="accent2"/>
              </a:solidFill>
            </a:endParaRPr>
          </a:p>
          <a:p>
            <a:endParaRPr lang="ru-RU">
              <a:solidFill>
                <a:schemeClr val="accent2"/>
              </a:solidFill>
            </a:endParaRP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1979613" y="188913"/>
            <a:ext cx="3890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Российская семья</a:t>
            </a:r>
          </a:p>
        </p:txBody>
      </p:sp>
      <p:pic>
        <p:nvPicPr>
          <p:cNvPr id="33796" name="Picture 7" descr="ist101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550" y="260350"/>
            <a:ext cx="8191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9" descr="ist10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477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1" descr="В Екатеринбурге на Российском фестивале единства народов встретились фольклористы со всей России (фото Юлии Кочкиной)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4075" y="836613"/>
            <a:ext cx="4824413" cy="373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766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718</TotalTime>
  <Words>346</Words>
  <Application>Microsoft Office PowerPoint</Application>
  <PresentationFormat>Экран (4:3)</PresentationFormat>
  <Paragraphs>77</Paragraphs>
  <Slides>18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Constantia</vt:lpstr>
      <vt:lpstr>Garamond</vt:lpstr>
      <vt:lpstr>Monotype Corsiva</vt:lpstr>
      <vt:lpstr>Tahoma</vt:lpstr>
      <vt:lpstr>Times New Roman</vt:lpstr>
      <vt:lpstr>Tunga</vt:lpstr>
      <vt:lpstr>BlackTie</vt:lpstr>
      <vt:lpstr>Презентация PowerPoint</vt:lpstr>
      <vt:lpstr>Презентация PowerPoint</vt:lpstr>
      <vt:lpstr>Презентация PowerPoint</vt:lpstr>
      <vt:lpstr>Презентация PowerPoint</vt:lpstr>
      <vt:lpstr>Россия  - наша Родина. </vt:lpstr>
      <vt:lpstr>                              Игра  «Собери пословицы»   Для Родины своей        рад своей  воронушке.  Родина – мать,        соловей без песни. На чужой сторонушке       ни сил, ни жизни не жалей. Человек без Родины -       чужая сторона – мачеха.  Всякому мила                    своя          сторона.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Государственными символами страны являются: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 Россия – великая страна, которая имеет богатую и славную историю. Мы граждане  многонациональной страны, которые должны гордиться своей страной, её традициями, культурным наследием. Любить и в минуты опасности защищать свою Отчизну. Вы – дети России – вы надежда и будущее нашей страны.  Еврей и тувинец, бурят и удмурд, Русский, татарин, башкир и якут. Разных народов большая семья, и этим гордиться должны мы друзья.  Россией зовётся общий наш дом, пусть будет уютно каждому в нём. Любые трудности мы осилим  и только в единстве сила России. </vt:lpstr>
      <vt:lpstr> Домашнее задание   Изобразить картину на тему: Моя Родина – это… </vt:lpstr>
    </vt:vector>
  </TitlesOfParts>
  <Company>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Берюхова</dc:creator>
  <cp:lastModifiedBy>Игорь</cp:lastModifiedBy>
  <cp:revision>81</cp:revision>
  <dcterms:created xsi:type="dcterms:W3CDTF">2008-02-07T16:31:21Z</dcterms:created>
  <dcterms:modified xsi:type="dcterms:W3CDTF">2020-04-04T10:19:06Z</dcterms:modified>
</cp:coreProperties>
</file>