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8" r:id="rId9"/>
    <p:sldId id="264" r:id="rId10"/>
    <p:sldId id="263" r:id="rId11"/>
    <p:sldId id="269" r:id="rId12"/>
    <p:sldId id="270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06A"/>
    <a:srgbClr val="46464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433" autoAdjust="0"/>
  </p:normalViewPr>
  <p:slideViewPr>
    <p:cSldViewPr>
      <p:cViewPr>
        <p:scale>
          <a:sx n="77" d="100"/>
          <a:sy n="77" d="100"/>
        </p:scale>
        <p:origin x="-1338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86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4EF0D-269E-42C0-A6AE-E7020C6AE94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05029-E3CC-4598-BDFD-08A27170E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9529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05029-E3CC-4598-BDFD-08A27170EF2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5880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05029-E3CC-4598-BDFD-08A27170EF2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51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05029-E3CC-4598-BDFD-08A27170EF2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4767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05029-E3CC-4598-BDFD-08A27170EF2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670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05029-E3CC-4598-BDFD-08A27170EF2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9298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05029-E3CC-4598-BDFD-08A27170EF2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242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05029-E3CC-4598-BDFD-08A27170EF2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7929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05029-E3CC-4598-BDFD-08A27170EF2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0027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86409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ПРОЕКТА «ОЗНАКОМЛЕНИЕ ДЕТЕЙ СРЕДНЕГО ДОШКОЛЬНОГО ВОЗРАСТА С ПРИРОДОЙ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РЯБИНА».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F:\ФОТО СР, ГРУППАя папка\20181019_1802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1" y="3501008"/>
            <a:ext cx="3517397" cy="263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76056" y="5013176"/>
            <a:ext cx="36927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пыт работы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Г.В. Михайловой, воспитателя МБДОУ д/с № 49 г. Североморск, 2019г.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90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2843609"/>
              </p:ext>
            </p:extLst>
          </p:nvPr>
        </p:nvGraphicFramePr>
        <p:xfrm>
          <a:off x="107503" y="558397"/>
          <a:ext cx="8928992" cy="617756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728193"/>
                <a:gridCol w="5005146"/>
                <a:gridCol w="2195653"/>
              </a:tblGrid>
              <a:tr h="585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 деятельности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Совместная деятельность педагога и детей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Работа с родителями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48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Познаватель</a:t>
                      </a: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-но – </a:t>
                      </a:r>
                      <a:r>
                        <a:rPr lang="ru-RU" sz="1800" b="1" dirty="0" err="1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исследова</a:t>
                      </a: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тельская</a:t>
                      </a: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" marR="19050"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 участке детского сада: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экскурсия к рябине на участке детского сада (познакомить с деревом, обратить внимание на форму листиков на цвет, ствол, ветви, цветы из которых появятся ягоды) «Познакомимся поближе» 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игровая ситуация «Полечим белочку» - уточняем целебные свойства рябины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Занятия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Наблюдения за ветками и ягодами рябины в вазе – учить замечать изменения, происходящие с ветками (уточнить, что сорванные веточки со временем пропадут).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Консультация</a:t>
                      </a: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 «Прогулки в природу – основа здоровья ребенка»;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dirty="0" smtClean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Консультация: «Что мы называем экологическим воспитанием»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dirty="0" smtClean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Изготовление </a:t>
                      </a: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макета «Мое любимое дерево - </a:t>
                      </a: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рябинка</a:t>
                      </a: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Трудовая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Наблюдение за трудом взрослых и выполнение несложных трудовых поручений.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79712" y="-26377"/>
            <a:ext cx="55780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Второй этап практический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435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50623546"/>
              </p:ext>
            </p:extLst>
          </p:nvPr>
        </p:nvGraphicFramePr>
        <p:xfrm>
          <a:off x="35820" y="980728"/>
          <a:ext cx="8928667" cy="554461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43000"/>
                <a:gridCol w="5348765"/>
                <a:gridCol w="1536902"/>
              </a:tblGrid>
              <a:tr h="6523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 деятельности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Совместная деятельность педагога и детей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4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21306A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Речевая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Рассматривание иллюстраций с изображением деревьев в разное время года;  Рассматривание картин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(восприятие художественной литературы)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стихотворения «Про рябинку», отгадывание загадок о деревьях (выяснить по вопросам, как дети поняли содержание стихотворения) 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9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Продуктивная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Рисование: «Деревья на нашем участке», «Ветка рябины», «Гроздья рябины»  (коллективная работа).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Лепка: «Кисть рябины»;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Аппликация:  в технике «бумажная пластика» «Рябиновая веточка».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Изготовление бус, создание альбома со знаками о правилах поведения в природе.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07704" y="260648"/>
            <a:ext cx="55780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Второй этап практический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651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09968649"/>
              </p:ext>
            </p:extLst>
          </p:nvPr>
        </p:nvGraphicFramePr>
        <p:xfrm>
          <a:off x="179512" y="1124744"/>
          <a:ext cx="8784976" cy="20608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10122"/>
                <a:gridCol w="5262686"/>
                <a:gridCol w="1512168"/>
              </a:tblGrid>
              <a:tr h="37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 деятельности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Совместная деятельность педагога и детей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Работа с родителями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Музыкальная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Прослушивание аудиозаписи со звуками природы (шум леса, пение птиц) и др.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хоровод «У рябинки, у ворот водят детки хоровод»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07704" y="260648"/>
            <a:ext cx="55780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Второй этап практический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53795" y="3438068"/>
            <a:ext cx="4485881" cy="299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992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04804"/>
            <a:ext cx="4752528" cy="526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Третий этап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презентация проекта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ходе </a:t>
            </a:r>
            <a:r>
              <a:rPr lang="ru-RU" b="1" dirty="0">
                <a:solidFill>
                  <a:srgbClr val="21306A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работы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над проектом мы старались обобщать и обогащать опыт детей в сфере экологического воспитания.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период работы над проектом особое внимание уделялось обогащению словаря и пополнению словарного запаса, а так же развитию познавательной активности детей, их творческого потенциала.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187" t="1569" r="14563"/>
          <a:stretch/>
        </p:blipFill>
        <p:spPr>
          <a:xfrm>
            <a:off x="5508104" y="1196752"/>
            <a:ext cx="3260656" cy="452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084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22167"/>
            <a:ext cx="4392488" cy="4857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Конечный продукт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проекта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Дети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познакомились с деревом - рябина, знают характерные признаки.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Расширились знания о деревьях, как живых существах. Дети знают, что для жизни и роста деревьев нужны определенные условия: тепло, влага, свет, питательная почва, воздух.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Развился познавательный интерес к растениям участка.</a:t>
            </a:r>
          </a:p>
        </p:txBody>
      </p:sp>
      <p:pic>
        <p:nvPicPr>
          <p:cNvPr id="3" name="Picture 4" descr="H:\о временах года пейзажи родной природы - копия\работы детей осень2012г\P10500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14" t="9232" r="3078" b="4614"/>
          <a:stretch>
            <a:fillRect/>
          </a:stretch>
        </p:blipFill>
        <p:spPr bwMode="auto">
          <a:xfrm>
            <a:off x="5139504" y="908720"/>
            <a:ext cx="3476500" cy="24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1704" y="3573016"/>
            <a:ext cx="3564395" cy="23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304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28343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Воспитание экологически грамотного человека одна из актуальных проблем нашего времени. Если мы научим детей любить и беречь природу, то осознание ценности растений (в данном случае дерева рябины) для людей, поможет подрастающему поколению избежать экологических кризисов в будущем. </a:t>
            </a:r>
          </a:p>
          <a:p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Если человек ничего не знает об окружающей природе, не интересуется ею,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видит ее красоты, то и относится к ней безразлично. В этом случае взрослый должен помочь ребенку увидеть то, что он не заметил, помочь ему познать всю красоту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природы, разобраться, в чем ее польза. </a:t>
            </a:r>
          </a:p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При ознакомлении детей с природой, а именно с деревьями  родного края, открываются возможности для эстетического, патриотического, нравственного воспитания. Общение с природой обогащает духовную сферу ребенка, способствует формированию положительных моральных качеств.</a:t>
            </a:r>
          </a:p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Рябину можно увидеть на участке нашего детского сада, что позволяет дошкольникам, не выходя за территорию детского сада, наблюдать за деревом в разное время года.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183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185" y="260648"/>
            <a:ext cx="556095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Паспорт проекта</a:t>
            </a:r>
          </a:p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исследования: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рябинка, растущая на участке детского сада. 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Гипотеза: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овлечение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в активное освоение растительного мира  через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проектную деятельность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проекта: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познавательно – исследовательский. 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краткосрочный (3 месяца)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сентябрь – ноябрь 2019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 проекта: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педагоги, дети средней группы , родители. </a:t>
            </a:r>
          </a:p>
          <a:p>
            <a:pPr algn="just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2600" t="17851" r="12600" b="251"/>
          <a:stretch/>
        </p:blipFill>
        <p:spPr>
          <a:xfrm>
            <a:off x="6004124" y="476672"/>
            <a:ext cx="2739776" cy="28456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500" r="2145"/>
          <a:stretch/>
        </p:blipFill>
        <p:spPr>
          <a:xfrm rot="5400000">
            <a:off x="6324433" y="3759796"/>
            <a:ext cx="2462230" cy="237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736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776864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-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экологической культуры детей среднего возраста через воспитание бережного отношения к природе. 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беспечение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непрерывности экологического образования 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ДОУ;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ознакомить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с рябинкой, ее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особенностями;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аложить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детей основы экологической грамотности через воспитание любви к природе и бережного отношения к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ней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азвивать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детей представления о ценности природы и о том, что нас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окружает;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сследование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возможности повышения уровня экологической культуры и познания.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14442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332656"/>
            <a:ext cx="777686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 </a:t>
            </a:r>
            <a:endParaRPr lang="ru-RU" sz="2800" dirty="0" smtClean="0"/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Проблема: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участке детского сада и в городе растут много разных деревьев. А как можно определить дерево рябину?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800" dirty="0"/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Этапы работы над проектом</a:t>
            </a:r>
          </a:p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153158" y="3322693"/>
            <a:ext cx="2625449" cy="195310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3200"/>
              <a:gd name="f7" fmla="+- 0 0 11429249"/>
              <a:gd name="f8" fmla="+- 0 0 8646143"/>
              <a:gd name="f9" fmla="+- 0 0 8748475"/>
              <a:gd name="f10" fmla="+- 0 0 7859163"/>
              <a:gd name="f11" fmla="+- 0 0 4722533"/>
              <a:gd name="f12" fmla="+- 0 0 2776035"/>
              <a:gd name="f13" fmla="+- 0 0 16496525"/>
              <a:gd name="f14" fmla="+- 0 0 14809710"/>
              <a:gd name="f15" fmla="+- 0 0 4217541"/>
              <a:gd name="f16" fmla="+- 0 0 824660"/>
              <a:gd name="f17" fmla="+- 0 0 8950887"/>
              <a:gd name="f18" fmla="+- 0 0 9809656"/>
              <a:gd name="f19" fmla="+- 0 0 4002417"/>
              <a:gd name="f20" fmla="val 3900"/>
              <a:gd name="f21" fmla="val 14370"/>
              <a:gd name="f22" fmla="val 6753"/>
              <a:gd name="f23" fmla="val 9190"/>
              <a:gd name="f24" fmla="val 7426832"/>
              <a:gd name="f25" fmla="val 5333"/>
              <a:gd name="f26" fmla="val 7267"/>
              <a:gd name="f27" fmla="val 5396714"/>
              <a:gd name="f28" fmla="val 4365"/>
              <a:gd name="f29" fmla="val 5945"/>
              <a:gd name="f30" fmla="val 5983381"/>
              <a:gd name="f31" fmla="val 4857"/>
              <a:gd name="f32" fmla="val 6595"/>
              <a:gd name="f33" fmla="val 7034504"/>
              <a:gd name="f34" fmla="val 7273"/>
              <a:gd name="f35" fmla="val 6541615"/>
              <a:gd name="f36" fmla="val 6775"/>
              <a:gd name="f37" fmla="val 9220"/>
              <a:gd name="f38" fmla="val 7816140"/>
              <a:gd name="f39" fmla="val 5785"/>
              <a:gd name="f40" fmla="val 7867"/>
              <a:gd name="f41" fmla="val 37501"/>
              <a:gd name="f42" fmla="val 6842000"/>
              <a:gd name="f43" fmla="val 6752"/>
              <a:gd name="f44" fmla="val 9215"/>
              <a:gd name="f45" fmla="val 1347096"/>
              <a:gd name="f46" fmla="val 6910353"/>
              <a:gd name="f47" fmla="val 7720"/>
              <a:gd name="f48" fmla="val 10543"/>
              <a:gd name="f49" fmla="val 3974558"/>
              <a:gd name="f50" fmla="val 4542661"/>
              <a:gd name="f51" fmla="val 4360"/>
              <a:gd name="f52" fmla="val 5918"/>
              <a:gd name="f53" fmla="val 8804134"/>
              <a:gd name="f54" fmla="val 4345"/>
              <a:gd name="f55" fmla="val 9151131"/>
              <a:gd name="f56" fmla="val 4693"/>
              <a:gd name="f57" fmla="val 26177"/>
              <a:gd name="f58" fmla="val 5204520"/>
              <a:gd name="f59" fmla="val 1585770"/>
              <a:gd name="f60" fmla="val 6928"/>
              <a:gd name="f61" fmla="val 34899"/>
              <a:gd name="f62" fmla="val 4416628"/>
              <a:gd name="f63" fmla="val 686848"/>
              <a:gd name="f64" fmla="val 16478"/>
              <a:gd name="f65" fmla="val 39090"/>
              <a:gd name="f66" fmla="val 8257448"/>
              <a:gd name="f67" fmla="val 844866"/>
              <a:gd name="f68" fmla="val 28827"/>
              <a:gd name="f69" fmla="val 34751"/>
              <a:gd name="f70" fmla="val 387196"/>
              <a:gd name="f71" fmla="val 959901"/>
              <a:gd name="f72" fmla="val 34129"/>
              <a:gd name="f73" fmla="val 22954"/>
              <a:gd name="f74" fmla="val 4255042"/>
              <a:gd name="f75" fmla="val 41798"/>
              <a:gd name="f76" fmla="val 15354"/>
              <a:gd name="f77" fmla="val 1819082"/>
              <a:gd name="f78" fmla="val 1665090"/>
              <a:gd name="f79" fmla="val 38324"/>
              <a:gd name="f80" fmla="val 5426"/>
              <a:gd name="f81" fmla="val 891534"/>
              <a:gd name="f82" fmla="val 29078"/>
              <a:gd name="f83" fmla="val 3952"/>
              <a:gd name="f84" fmla="val 1091722"/>
              <a:gd name="f85" fmla="val 22141"/>
              <a:gd name="f86" fmla="val 4720"/>
              <a:gd name="f87" fmla="val 1061181"/>
              <a:gd name="f88" fmla="val 14000"/>
              <a:gd name="f89" fmla="val 5192"/>
              <a:gd name="f90" fmla="val 739161"/>
              <a:gd name="f91" fmla="val 4127"/>
              <a:gd name="f92" fmla="val 15789"/>
              <a:gd name="f93" fmla="val 9459261"/>
              <a:gd name="f94" fmla="val 711490"/>
              <a:gd name="f95" fmla="+- 0 0 0"/>
              <a:gd name="f96" fmla="*/ f3 1 43200"/>
              <a:gd name="f97" fmla="*/ f4 1 43200"/>
              <a:gd name="f98" fmla="+- f6 0 f5"/>
              <a:gd name="f99" fmla="*/ f95 f0 1"/>
              <a:gd name="f100" fmla="*/ f98 1 2"/>
              <a:gd name="f101" fmla="*/ f98 1 43200"/>
              <a:gd name="f102" fmla="*/ f98 2977 1"/>
              <a:gd name="f103" fmla="*/ f98 3262 1"/>
              <a:gd name="f104" fmla="*/ f98 17087 1"/>
              <a:gd name="f105" fmla="*/ f98 17337 1"/>
              <a:gd name="f106" fmla="*/ f98 67 1"/>
              <a:gd name="f107" fmla="*/ f98 21577 1"/>
              <a:gd name="f108" fmla="*/ f98 21582 1"/>
              <a:gd name="f109" fmla="*/ f98 1235 1"/>
              <a:gd name="f110" fmla="*/ f99 1 f2"/>
              <a:gd name="f111" fmla="+- f5 f100 0"/>
              <a:gd name="f112" fmla="*/ f102 1 21600"/>
              <a:gd name="f113" fmla="*/ f103 1 21600"/>
              <a:gd name="f114" fmla="*/ f104 1 21600"/>
              <a:gd name="f115" fmla="*/ f105 1 21600"/>
              <a:gd name="f116" fmla="*/ f106 1 21600"/>
              <a:gd name="f117" fmla="*/ f107 1 21600"/>
              <a:gd name="f118" fmla="*/ f108 1 21600"/>
              <a:gd name="f119" fmla="*/ f109 1 21600"/>
              <a:gd name="f120" fmla="+- f110 0 f1"/>
              <a:gd name="f121" fmla="*/ f118 1 f101"/>
              <a:gd name="f122" fmla="*/ f111 1 f101"/>
              <a:gd name="f123" fmla="*/ f117 1 f101"/>
              <a:gd name="f124" fmla="*/ f116 1 f101"/>
              <a:gd name="f125" fmla="*/ f119 1 f101"/>
              <a:gd name="f126" fmla="*/ f112 1 f101"/>
              <a:gd name="f127" fmla="*/ f114 1 f101"/>
              <a:gd name="f128" fmla="*/ f113 1 f101"/>
              <a:gd name="f129" fmla="*/ f115 1 f101"/>
              <a:gd name="f130" fmla="*/ f126 f96 1"/>
              <a:gd name="f131" fmla="*/ f127 f96 1"/>
              <a:gd name="f132" fmla="*/ f129 f97 1"/>
              <a:gd name="f133" fmla="*/ f128 f97 1"/>
              <a:gd name="f134" fmla="*/ f121 f96 1"/>
              <a:gd name="f135" fmla="*/ f122 f97 1"/>
              <a:gd name="f136" fmla="*/ f122 f96 1"/>
              <a:gd name="f137" fmla="*/ f123 f97 1"/>
              <a:gd name="f138" fmla="*/ f124 f96 1"/>
              <a:gd name="f139" fmla="*/ f125 f9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0">
                <a:pos x="f134" y="f135"/>
              </a:cxn>
              <a:cxn ang="f120">
                <a:pos x="f136" y="f137"/>
              </a:cxn>
              <a:cxn ang="f120">
                <a:pos x="f138" y="f135"/>
              </a:cxn>
              <a:cxn ang="f120">
                <a:pos x="f136" y="f139"/>
              </a:cxn>
            </a:cxnLst>
            <a:rect l="f130" t="f133" r="f131" b="f132"/>
            <a:pathLst>
              <a:path w="43200" h="43200">
                <a:moveTo>
                  <a:pt x="f20" y="f21"/>
                </a:moveTo>
                <a:arcTo wR="f22" hR="f23" stAng="f7" swAng="f24"/>
                <a:arcTo wR="f25" hR="f26" stAng="f8" swAng="f27"/>
                <a:arcTo wR="f28" hR="f29" stAng="f9" swAng="f30"/>
                <a:arcTo wR="f31" hR="f32" stAng="f10" swAng="f33"/>
                <a:arcTo wR="f25" hR="f34" stAng="f11" swAng="f35"/>
                <a:arcTo wR="f36" hR="f37" stAng="f12" swAng="f38"/>
                <a:arcTo wR="f39" hR="f40" stAng="f41" swAng="f42"/>
                <a:arcTo wR="f43" hR="f44" stAng="f45" swAng="f46"/>
                <a:arcTo wR="f47" hR="f48" stAng="f49" swAng="f50"/>
                <a:arcTo wR="f51" hR="f52" stAng="f13" swAng="f53"/>
                <a:arcTo wR="f54" hR="f29" stAng="f14" swAng="f55"/>
                <a:close/>
              </a:path>
              <a:path w="43200" h="43200" fill="none">
                <a:moveTo>
                  <a:pt x="f56" y="f57"/>
                </a:moveTo>
                <a:arcTo wR="f54" hR="f29" stAng="f58" swAng="f59"/>
                <a:moveTo>
                  <a:pt x="f60" y="f61"/>
                </a:moveTo>
                <a:arcTo wR="f51" hR="f52" stAng="f62" swAng="f63"/>
                <a:moveTo>
                  <a:pt x="f64" y="f65"/>
                </a:moveTo>
                <a:arcTo wR="f43" hR="f44" stAng="f66" swAng="f67"/>
                <a:moveTo>
                  <a:pt x="f68" y="f69"/>
                </a:moveTo>
                <a:arcTo wR="f43" hR="f44" stAng="f70" swAng="f71"/>
                <a:moveTo>
                  <a:pt x="f72" y="f73"/>
                </a:moveTo>
                <a:arcTo wR="f39" hR="f40" stAng="f15" swAng="f74"/>
                <a:moveTo>
                  <a:pt x="f75" y="f76"/>
                </a:moveTo>
                <a:arcTo wR="f25" hR="f34" stAng="f77" swAng="f78"/>
                <a:moveTo>
                  <a:pt x="f79" y="f80"/>
                </a:moveTo>
                <a:arcTo wR="f31" hR="f32" stAng="f16" swAng="f81"/>
                <a:moveTo>
                  <a:pt x="f82" y="f83"/>
                </a:moveTo>
                <a:arcTo wR="f31" hR="f32" stAng="f17" swAng="f84"/>
                <a:moveTo>
                  <a:pt x="f85" y="f86"/>
                </a:moveTo>
                <a:arcTo wR="f28" hR="f29" stAng="f18" swAng="f87"/>
                <a:moveTo>
                  <a:pt x="f88" y="f89"/>
                </a:moveTo>
                <a:arcTo wR="f22" hR="f23" stAng="f19" swAng="f90"/>
                <a:moveTo>
                  <a:pt x="f91" y="f92"/>
                </a:moveTo>
                <a:arcTo wR="f22" hR="f23" stAng="f93" swAng="f94"/>
              </a:path>
            </a:pathLst>
          </a:custGeom>
          <a:gradFill>
            <a:gsLst>
              <a:gs pos="0">
                <a:srgbClr val="9EEAFF"/>
              </a:gs>
              <a:gs pos="100000">
                <a:srgbClr val="BBEFFF"/>
              </a:gs>
            </a:gsLst>
            <a:lin ang="16200000"/>
          </a:gradFill>
          <a:ln w="9360">
            <a:solidFill>
              <a:srgbClr val="46AAC5"/>
            </a:solidFill>
            <a:prstDash val="solid"/>
          </a:ln>
          <a:effectLst>
            <a:outerShdw dist="20160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ПОДГОТОВИ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spc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ТЕЛЬНЫЙ ЭТАП</a:t>
            </a:r>
            <a:endParaRPr lang="ru-RU" sz="1600" b="1" i="0" u="none" strike="noStrike" kern="1200" spc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9" name="Облако 7"/>
          <p:cNvSpPr/>
          <p:nvPr/>
        </p:nvSpPr>
        <p:spPr>
          <a:xfrm>
            <a:off x="2778607" y="4311334"/>
            <a:ext cx="2932348" cy="188450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3200"/>
              <a:gd name="f7" fmla="+- 0 0 11429249"/>
              <a:gd name="f8" fmla="+- 0 0 8646143"/>
              <a:gd name="f9" fmla="+- 0 0 8748475"/>
              <a:gd name="f10" fmla="+- 0 0 7859163"/>
              <a:gd name="f11" fmla="+- 0 0 4722533"/>
              <a:gd name="f12" fmla="+- 0 0 2776035"/>
              <a:gd name="f13" fmla="+- 0 0 16496525"/>
              <a:gd name="f14" fmla="+- 0 0 14809710"/>
              <a:gd name="f15" fmla="+- 0 0 4217541"/>
              <a:gd name="f16" fmla="+- 0 0 824660"/>
              <a:gd name="f17" fmla="+- 0 0 8950887"/>
              <a:gd name="f18" fmla="+- 0 0 9809656"/>
              <a:gd name="f19" fmla="+- 0 0 4002417"/>
              <a:gd name="f20" fmla="val 3900"/>
              <a:gd name="f21" fmla="val 14370"/>
              <a:gd name="f22" fmla="val 6753"/>
              <a:gd name="f23" fmla="val 9190"/>
              <a:gd name="f24" fmla="val 7426832"/>
              <a:gd name="f25" fmla="val 5333"/>
              <a:gd name="f26" fmla="val 7267"/>
              <a:gd name="f27" fmla="val 5396714"/>
              <a:gd name="f28" fmla="val 4365"/>
              <a:gd name="f29" fmla="val 5945"/>
              <a:gd name="f30" fmla="val 5983381"/>
              <a:gd name="f31" fmla="val 4857"/>
              <a:gd name="f32" fmla="val 6595"/>
              <a:gd name="f33" fmla="val 7034504"/>
              <a:gd name="f34" fmla="val 7273"/>
              <a:gd name="f35" fmla="val 6541615"/>
              <a:gd name="f36" fmla="val 6775"/>
              <a:gd name="f37" fmla="val 9220"/>
              <a:gd name="f38" fmla="val 7816140"/>
              <a:gd name="f39" fmla="val 5785"/>
              <a:gd name="f40" fmla="val 7867"/>
              <a:gd name="f41" fmla="val 37501"/>
              <a:gd name="f42" fmla="val 6842000"/>
              <a:gd name="f43" fmla="val 6752"/>
              <a:gd name="f44" fmla="val 9215"/>
              <a:gd name="f45" fmla="val 1347096"/>
              <a:gd name="f46" fmla="val 6910353"/>
              <a:gd name="f47" fmla="val 7720"/>
              <a:gd name="f48" fmla="val 10543"/>
              <a:gd name="f49" fmla="val 3974558"/>
              <a:gd name="f50" fmla="val 4542661"/>
              <a:gd name="f51" fmla="val 4360"/>
              <a:gd name="f52" fmla="val 5918"/>
              <a:gd name="f53" fmla="val 8804134"/>
              <a:gd name="f54" fmla="val 4345"/>
              <a:gd name="f55" fmla="val 9151131"/>
              <a:gd name="f56" fmla="val 4693"/>
              <a:gd name="f57" fmla="val 26177"/>
              <a:gd name="f58" fmla="val 5204520"/>
              <a:gd name="f59" fmla="val 1585770"/>
              <a:gd name="f60" fmla="val 6928"/>
              <a:gd name="f61" fmla="val 34899"/>
              <a:gd name="f62" fmla="val 4416628"/>
              <a:gd name="f63" fmla="val 686848"/>
              <a:gd name="f64" fmla="val 16478"/>
              <a:gd name="f65" fmla="val 39090"/>
              <a:gd name="f66" fmla="val 8257448"/>
              <a:gd name="f67" fmla="val 844866"/>
              <a:gd name="f68" fmla="val 28827"/>
              <a:gd name="f69" fmla="val 34751"/>
              <a:gd name="f70" fmla="val 387196"/>
              <a:gd name="f71" fmla="val 959901"/>
              <a:gd name="f72" fmla="val 34129"/>
              <a:gd name="f73" fmla="val 22954"/>
              <a:gd name="f74" fmla="val 4255042"/>
              <a:gd name="f75" fmla="val 41798"/>
              <a:gd name="f76" fmla="val 15354"/>
              <a:gd name="f77" fmla="val 1819082"/>
              <a:gd name="f78" fmla="val 1665090"/>
              <a:gd name="f79" fmla="val 38324"/>
              <a:gd name="f80" fmla="val 5426"/>
              <a:gd name="f81" fmla="val 891534"/>
              <a:gd name="f82" fmla="val 29078"/>
              <a:gd name="f83" fmla="val 3952"/>
              <a:gd name="f84" fmla="val 1091722"/>
              <a:gd name="f85" fmla="val 22141"/>
              <a:gd name="f86" fmla="val 4720"/>
              <a:gd name="f87" fmla="val 1061181"/>
              <a:gd name="f88" fmla="val 14000"/>
              <a:gd name="f89" fmla="val 5192"/>
              <a:gd name="f90" fmla="val 739161"/>
              <a:gd name="f91" fmla="val 4127"/>
              <a:gd name="f92" fmla="val 15789"/>
              <a:gd name="f93" fmla="val 9459261"/>
              <a:gd name="f94" fmla="val 711490"/>
              <a:gd name="f95" fmla="+- 0 0 0"/>
              <a:gd name="f96" fmla="*/ f3 1 43200"/>
              <a:gd name="f97" fmla="*/ f4 1 43200"/>
              <a:gd name="f98" fmla="+- f6 0 f5"/>
              <a:gd name="f99" fmla="*/ f95 f0 1"/>
              <a:gd name="f100" fmla="*/ f98 1 2"/>
              <a:gd name="f101" fmla="*/ f98 1 43200"/>
              <a:gd name="f102" fmla="*/ f98 2977 1"/>
              <a:gd name="f103" fmla="*/ f98 3262 1"/>
              <a:gd name="f104" fmla="*/ f98 17087 1"/>
              <a:gd name="f105" fmla="*/ f98 17337 1"/>
              <a:gd name="f106" fmla="*/ f98 67 1"/>
              <a:gd name="f107" fmla="*/ f98 21577 1"/>
              <a:gd name="f108" fmla="*/ f98 21582 1"/>
              <a:gd name="f109" fmla="*/ f98 1235 1"/>
              <a:gd name="f110" fmla="*/ f99 1 f2"/>
              <a:gd name="f111" fmla="+- f5 f100 0"/>
              <a:gd name="f112" fmla="*/ f102 1 21600"/>
              <a:gd name="f113" fmla="*/ f103 1 21600"/>
              <a:gd name="f114" fmla="*/ f104 1 21600"/>
              <a:gd name="f115" fmla="*/ f105 1 21600"/>
              <a:gd name="f116" fmla="*/ f106 1 21600"/>
              <a:gd name="f117" fmla="*/ f107 1 21600"/>
              <a:gd name="f118" fmla="*/ f108 1 21600"/>
              <a:gd name="f119" fmla="*/ f109 1 21600"/>
              <a:gd name="f120" fmla="+- f110 0 f1"/>
              <a:gd name="f121" fmla="*/ f118 1 f101"/>
              <a:gd name="f122" fmla="*/ f111 1 f101"/>
              <a:gd name="f123" fmla="*/ f117 1 f101"/>
              <a:gd name="f124" fmla="*/ f116 1 f101"/>
              <a:gd name="f125" fmla="*/ f119 1 f101"/>
              <a:gd name="f126" fmla="*/ f112 1 f101"/>
              <a:gd name="f127" fmla="*/ f114 1 f101"/>
              <a:gd name="f128" fmla="*/ f113 1 f101"/>
              <a:gd name="f129" fmla="*/ f115 1 f101"/>
              <a:gd name="f130" fmla="*/ f126 f96 1"/>
              <a:gd name="f131" fmla="*/ f127 f96 1"/>
              <a:gd name="f132" fmla="*/ f129 f97 1"/>
              <a:gd name="f133" fmla="*/ f128 f97 1"/>
              <a:gd name="f134" fmla="*/ f121 f96 1"/>
              <a:gd name="f135" fmla="*/ f122 f97 1"/>
              <a:gd name="f136" fmla="*/ f122 f96 1"/>
              <a:gd name="f137" fmla="*/ f123 f97 1"/>
              <a:gd name="f138" fmla="*/ f124 f96 1"/>
              <a:gd name="f139" fmla="*/ f125 f9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0">
                <a:pos x="f134" y="f135"/>
              </a:cxn>
              <a:cxn ang="f120">
                <a:pos x="f136" y="f137"/>
              </a:cxn>
              <a:cxn ang="f120">
                <a:pos x="f138" y="f135"/>
              </a:cxn>
              <a:cxn ang="f120">
                <a:pos x="f136" y="f139"/>
              </a:cxn>
            </a:cxnLst>
            <a:rect l="f130" t="f133" r="f131" b="f132"/>
            <a:pathLst>
              <a:path w="43200" h="43200">
                <a:moveTo>
                  <a:pt x="f20" y="f21"/>
                </a:moveTo>
                <a:arcTo wR="f22" hR="f23" stAng="f7" swAng="f24"/>
                <a:arcTo wR="f25" hR="f26" stAng="f8" swAng="f27"/>
                <a:arcTo wR="f28" hR="f29" stAng="f9" swAng="f30"/>
                <a:arcTo wR="f31" hR="f32" stAng="f10" swAng="f33"/>
                <a:arcTo wR="f25" hR="f34" stAng="f11" swAng="f35"/>
                <a:arcTo wR="f36" hR="f37" stAng="f12" swAng="f38"/>
                <a:arcTo wR="f39" hR="f40" stAng="f41" swAng="f42"/>
                <a:arcTo wR="f43" hR="f44" stAng="f45" swAng="f46"/>
                <a:arcTo wR="f47" hR="f48" stAng="f49" swAng="f50"/>
                <a:arcTo wR="f51" hR="f52" stAng="f13" swAng="f53"/>
                <a:arcTo wR="f54" hR="f29" stAng="f14" swAng="f55"/>
                <a:close/>
              </a:path>
              <a:path w="43200" h="43200" fill="none">
                <a:moveTo>
                  <a:pt x="f56" y="f57"/>
                </a:moveTo>
                <a:arcTo wR="f54" hR="f29" stAng="f58" swAng="f59"/>
                <a:moveTo>
                  <a:pt x="f60" y="f61"/>
                </a:moveTo>
                <a:arcTo wR="f51" hR="f52" stAng="f62" swAng="f63"/>
                <a:moveTo>
                  <a:pt x="f64" y="f65"/>
                </a:moveTo>
                <a:arcTo wR="f43" hR="f44" stAng="f66" swAng="f67"/>
                <a:moveTo>
                  <a:pt x="f68" y="f69"/>
                </a:moveTo>
                <a:arcTo wR="f43" hR="f44" stAng="f70" swAng="f71"/>
                <a:moveTo>
                  <a:pt x="f72" y="f73"/>
                </a:moveTo>
                <a:arcTo wR="f39" hR="f40" stAng="f15" swAng="f74"/>
                <a:moveTo>
                  <a:pt x="f75" y="f76"/>
                </a:moveTo>
                <a:arcTo wR="f25" hR="f34" stAng="f77" swAng="f78"/>
                <a:moveTo>
                  <a:pt x="f79" y="f80"/>
                </a:moveTo>
                <a:arcTo wR="f31" hR="f32" stAng="f16" swAng="f81"/>
                <a:moveTo>
                  <a:pt x="f82" y="f83"/>
                </a:moveTo>
                <a:arcTo wR="f31" hR="f32" stAng="f17" swAng="f84"/>
                <a:moveTo>
                  <a:pt x="f85" y="f86"/>
                </a:moveTo>
                <a:arcTo wR="f28" hR="f29" stAng="f18" swAng="f87"/>
                <a:moveTo>
                  <a:pt x="f88" y="f89"/>
                </a:moveTo>
                <a:arcTo wR="f22" hR="f23" stAng="f19" swAng="f90"/>
                <a:moveTo>
                  <a:pt x="f91" y="f92"/>
                </a:moveTo>
                <a:arcTo wR="f22" hR="f23" stAng="f93" swAng="f94"/>
              </a:path>
            </a:pathLst>
          </a:custGeom>
          <a:gradFill>
            <a:gsLst>
              <a:gs pos="0">
                <a:srgbClr val="9EEAFF"/>
              </a:gs>
              <a:gs pos="100000">
                <a:srgbClr val="BBEFFF"/>
              </a:gs>
            </a:gsLst>
            <a:lin ang="16200000"/>
          </a:gradFill>
          <a:ln w="9360">
            <a:solidFill>
              <a:srgbClr val="46AAC5"/>
            </a:solidFill>
            <a:prstDash val="solid"/>
          </a:ln>
          <a:effectLst>
            <a:outerShdw dist="20160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ПРАКТИЧЕСКИЙ</a:t>
            </a:r>
            <a:r>
              <a:rPr lang="ru-RU" sz="1600" b="1" i="0" u="none" strike="noStrike" kern="1200" spc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 ЭТАП</a:t>
            </a:r>
            <a:endParaRPr lang="ru-RU" sz="1600" b="1" i="0" u="none" strike="noStrike" kern="1200" spc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6012160" y="4311334"/>
            <a:ext cx="2881289" cy="215287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3200"/>
              <a:gd name="f7" fmla="+- 0 0 11429249"/>
              <a:gd name="f8" fmla="+- 0 0 8646143"/>
              <a:gd name="f9" fmla="+- 0 0 8748475"/>
              <a:gd name="f10" fmla="+- 0 0 7859163"/>
              <a:gd name="f11" fmla="+- 0 0 4722533"/>
              <a:gd name="f12" fmla="+- 0 0 2776035"/>
              <a:gd name="f13" fmla="+- 0 0 16496525"/>
              <a:gd name="f14" fmla="+- 0 0 14809710"/>
              <a:gd name="f15" fmla="+- 0 0 4217541"/>
              <a:gd name="f16" fmla="+- 0 0 824660"/>
              <a:gd name="f17" fmla="+- 0 0 8950887"/>
              <a:gd name="f18" fmla="+- 0 0 9809656"/>
              <a:gd name="f19" fmla="+- 0 0 4002417"/>
              <a:gd name="f20" fmla="val 3900"/>
              <a:gd name="f21" fmla="val 14370"/>
              <a:gd name="f22" fmla="val 6753"/>
              <a:gd name="f23" fmla="val 9190"/>
              <a:gd name="f24" fmla="val 7426832"/>
              <a:gd name="f25" fmla="val 5333"/>
              <a:gd name="f26" fmla="val 7267"/>
              <a:gd name="f27" fmla="val 5396714"/>
              <a:gd name="f28" fmla="val 4365"/>
              <a:gd name="f29" fmla="val 5945"/>
              <a:gd name="f30" fmla="val 5983381"/>
              <a:gd name="f31" fmla="val 4857"/>
              <a:gd name="f32" fmla="val 6595"/>
              <a:gd name="f33" fmla="val 7034504"/>
              <a:gd name="f34" fmla="val 7273"/>
              <a:gd name="f35" fmla="val 6541615"/>
              <a:gd name="f36" fmla="val 6775"/>
              <a:gd name="f37" fmla="val 9220"/>
              <a:gd name="f38" fmla="val 7816140"/>
              <a:gd name="f39" fmla="val 5785"/>
              <a:gd name="f40" fmla="val 7867"/>
              <a:gd name="f41" fmla="val 37501"/>
              <a:gd name="f42" fmla="val 6842000"/>
              <a:gd name="f43" fmla="val 6752"/>
              <a:gd name="f44" fmla="val 9215"/>
              <a:gd name="f45" fmla="val 1347096"/>
              <a:gd name="f46" fmla="val 6910353"/>
              <a:gd name="f47" fmla="val 7720"/>
              <a:gd name="f48" fmla="val 10543"/>
              <a:gd name="f49" fmla="val 3974558"/>
              <a:gd name="f50" fmla="val 4542661"/>
              <a:gd name="f51" fmla="val 4360"/>
              <a:gd name="f52" fmla="val 5918"/>
              <a:gd name="f53" fmla="val 8804134"/>
              <a:gd name="f54" fmla="val 4345"/>
              <a:gd name="f55" fmla="val 9151131"/>
              <a:gd name="f56" fmla="val 4693"/>
              <a:gd name="f57" fmla="val 26177"/>
              <a:gd name="f58" fmla="val 5204520"/>
              <a:gd name="f59" fmla="val 1585770"/>
              <a:gd name="f60" fmla="val 6928"/>
              <a:gd name="f61" fmla="val 34899"/>
              <a:gd name="f62" fmla="val 4416628"/>
              <a:gd name="f63" fmla="val 686848"/>
              <a:gd name="f64" fmla="val 16478"/>
              <a:gd name="f65" fmla="val 39090"/>
              <a:gd name="f66" fmla="val 8257448"/>
              <a:gd name="f67" fmla="val 844866"/>
              <a:gd name="f68" fmla="val 28827"/>
              <a:gd name="f69" fmla="val 34751"/>
              <a:gd name="f70" fmla="val 387196"/>
              <a:gd name="f71" fmla="val 959901"/>
              <a:gd name="f72" fmla="val 34129"/>
              <a:gd name="f73" fmla="val 22954"/>
              <a:gd name="f74" fmla="val 4255042"/>
              <a:gd name="f75" fmla="val 41798"/>
              <a:gd name="f76" fmla="val 15354"/>
              <a:gd name="f77" fmla="val 1819082"/>
              <a:gd name="f78" fmla="val 1665090"/>
              <a:gd name="f79" fmla="val 38324"/>
              <a:gd name="f80" fmla="val 5426"/>
              <a:gd name="f81" fmla="val 891534"/>
              <a:gd name="f82" fmla="val 29078"/>
              <a:gd name="f83" fmla="val 3952"/>
              <a:gd name="f84" fmla="val 1091722"/>
              <a:gd name="f85" fmla="val 22141"/>
              <a:gd name="f86" fmla="val 4720"/>
              <a:gd name="f87" fmla="val 1061181"/>
              <a:gd name="f88" fmla="val 14000"/>
              <a:gd name="f89" fmla="val 5192"/>
              <a:gd name="f90" fmla="val 739161"/>
              <a:gd name="f91" fmla="val 4127"/>
              <a:gd name="f92" fmla="val 15789"/>
              <a:gd name="f93" fmla="val 9459261"/>
              <a:gd name="f94" fmla="val 711490"/>
              <a:gd name="f95" fmla="+- 0 0 0"/>
              <a:gd name="f96" fmla="*/ f3 1 43200"/>
              <a:gd name="f97" fmla="*/ f4 1 43200"/>
              <a:gd name="f98" fmla="+- f6 0 f5"/>
              <a:gd name="f99" fmla="*/ f95 f0 1"/>
              <a:gd name="f100" fmla="*/ f98 1 2"/>
              <a:gd name="f101" fmla="*/ f98 1 43200"/>
              <a:gd name="f102" fmla="*/ f98 2977 1"/>
              <a:gd name="f103" fmla="*/ f98 3262 1"/>
              <a:gd name="f104" fmla="*/ f98 17087 1"/>
              <a:gd name="f105" fmla="*/ f98 17337 1"/>
              <a:gd name="f106" fmla="*/ f98 67 1"/>
              <a:gd name="f107" fmla="*/ f98 21577 1"/>
              <a:gd name="f108" fmla="*/ f98 21582 1"/>
              <a:gd name="f109" fmla="*/ f98 1235 1"/>
              <a:gd name="f110" fmla="*/ f99 1 f2"/>
              <a:gd name="f111" fmla="+- f5 f100 0"/>
              <a:gd name="f112" fmla="*/ f102 1 21600"/>
              <a:gd name="f113" fmla="*/ f103 1 21600"/>
              <a:gd name="f114" fmla="*/ f104 1 21600"/>
              <a:gd name="f115" fmla="*/ f105 1 21600"/>
              <a:gd name="f116" fmla="*/ f106 1 21600"/>
              <a:gd name="f117" fmla="*/ f107 1 21600"/>
              <a:gd name="f118" fmla="*/ f108 1 21600"/>
              <a:gd name="f119" fmla="*/ f109 1 21600"/>
              <a:gd name="f120" fmla="+- f110 0 f1"/>
              <a:gd name="f121" fmla="*/ f118 1 f101"/>
              <a:gd name="f122" fmla="*/ f111 1 f101"/>
              <a:gd name="f123" fmla="*/ f117 1 f101"/>
              <a:gd name="f124" fmla="*/ f116 1 f101"/>
              <a:gd name="f125" fmla="*/ f119 1 f101"/>
              <a:gd name="f126" fmla="*/ f112 1 f101"/>
              <a:gd name="f127" fmla="*/ f114 1 f101"/>
              <a:gd name="f128" fmla="*/ f113 1 f101"/>
              <a:gd name="f129" fmla="*/ f115 1 f101"/>
              <a:gd name="f130" fmla="*/ f126 f96 1"/>
              <a:gd name="f131" fmla="*/ f127 f96 1"/>
              <a:gd name="f132" fmla="*/ f129 f97 1"/>
              <a:gd name="f133" fmla="*/ f128 f97 1"/>
              <a:gd name="f134" fmla="*/ f121 f96 1"/>
              <a:gd name="f135" fmla="*/ f122 f97 1"/>
              <a:gd name="f136" fmla="*/ f122 f96 1"/>
              <a:gd name="f137" fmla="*/ f123 f97 1"/>
              <a:gd name="f138" fmla="*/ f124 f96 1"/>
              <a:gd name="f139" fmla="*/ f125 f9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0">
                <a:pos x="f134" y="f135"/>
              </a:cxn>
              <a:cxn ang="f120">
                <a:pos x="f136" y="f137"/>
              </a:cxn>
              <a:cxn ang="f120">
                <a:pos x="f138" y="f135"/>
              </a:cxn>
              <a:cxn ang="f120">
                <a:pos x="f136" y="f139"/>
              </a:cxn>
            </a:cxnLst>
            <a:rect l="f130" t="f133" r="f131" b="f132"/>
            <a:pathLst>
              <a:path w="43200" h="43200">
                <a:moveTo>
                  <a:pt x="f20" y="f21"/>
                </a:moveTo>
                <a:arcTo wR="f22" hR="f23" stAng="f7" swAng="f24"/>
                <a:arcTo wR="f25" hR="f26" stAng="f8" swAng="f27"/>
                <a:arcTo wR="f28" hR="f29" stAng="f9" swAng="f30"/>
                <a:arcTo wR="f31" hR="f32" stAng="f10" swAng="f33"/>
                <a:arcTo wR="f25" hR="f34" stAng="f11" swAng="f35"/>
                <a:arcTo wR="f36" hR="f37" stAng="f12" swAng="f38"/>
                <a:arcTo wR="f39" hR="f40" stAng="f41" swAng="f42"/>
                <a:arcTo wR="f43" hR="f44" stAng="f45" swAng="f46"/>
                <a:arcTo wR="f47" hR="f48" stAng="f49" swAng="f50"/>
                <a:arcTo wR="f51" hR="f52" stAng="f13" swAng="f53"/>
                <a:arcTo wR="f54" hR="f29" stAng="f14" swAng="f55"/>
                <a:close/>
              </a:path>
              <a:path w="43200" h="43200" fill="none">
                <a:moveTo>
                  <a:pt x="f56" y="f57"/>
                </a:moveTo>
                <a:arcTo wR="f54" hR="f29" stAng="f58" swAng="f59"/>
                <a:moveTo>
                  <a:pt x="f60" y="f61"/>
                </a:moveTo>
                <a:arcTo wR="f51" hR="f52" stAng="f62" swAng="f63"/>
                <a:moveTo>
                  <a:pt x="f64" y="f65"/>
                </a:moveTo>
                <a:arcTo wR="f43" hR="f44" stAng="f66" swAng="f67"/>
                <a:moveTo>
                  <a:pt x="f68" y="f69"/>
                </a:moveTo>
                <a:arcTo wR="f43" hR="f44" stAng="f70" swAng="f71"/>
                <a:moveTo>
                  <a:pt x="f72" y="f73"/>
                </a:moveTo>
                <a:arcTo wR="f39" hR="f40" stAng="f15" swAng="f74"/>
                <a:moveTo>
                  <a:pt x="f75" y="f76"/>
                </a:moveTo>
                <a:arcTo wR="f25" hR="f34" stAng="f77" swAng="f78"/>
                <a:moveTo>
                  <a:pt x="f79" y="f80"/>
                </a:moveTo>
                <a:arcTo wR="f31" hR="f32" stAng="f16" swAng="f81"/>
                <a:moveTo>
                  <a:pt x="f82" y="f83"/>
                </a:moveTo>
                <a:arcTo wR="f31" hR="f32" stAng="f17" swAng="f84"/>
                <a:moveTo>
                  <a:pt x="f85" y="f86"/>
                </a:moveTo>
                <a:arcTo wR="f28" hR="f29" stAng="f18" swAng="f87"/>
                <a:moveTo>
                  <a:pt x="f88" y="f89"/>
                </a:moveTo>
                <a:arcTo wR="f22" hR="f23" stAng="f19" swAng="f90"/>
                <a:moveTo>
                  <a:pt x="f91" y="f92"/>
                </a:moveTo>
                <a:arcTo wR="f22" hR="f23" stAng="f93" swAng="f94"/>
              </a:path>
            </a:pathLst>
          </a:custGeom>
          <a:gradFill>
            <a:gsLst>
              <a:gs pos="0">
                <a:srgbClr val="9EEAFF"/>
              </a:gs>
              <a:gs pos="100000">
                <a:srgbClr val="BBEFFF"/>
              </a:gs>
            </a:gsLst>
            <a:lin ang="16200000"/>
          </a:gradFill>
          <a:ln w="9360">
            <a:solidFill>
              <a:srgbClr val="46AAC5"/>
            </a:solidFill>
            <a:prstDash val="solid"/>
          </a:ln>
          <a:effectLst>
            <a:outerShdw dist="20160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ПРЕЗЕНТАЦИЯ ПРОЕКТА</a:t>
            </a:r>
            <a:endParaRPr lang="ru-RU" sz="1600" b="1" i="0" u="none" strike="noStrike" kern="1200" spc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12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0"/>
            <a:ext cx="7920880" cy="6860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Первый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этап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подготовительный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00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Задачи -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проанализировать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знания детей и родителей по теме проекта.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Сформулировать проблему, определить цель. Выработать план деятельности по достижению цели. Развивать потребность у детей и родителей к совместному получению знаний.</a:t>
            </a:r>
          </a:p>
          <a:p>
            <a:pPr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Подготовка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материалов: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Подобрать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изучить методическую литературу по теме проекта.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Пополнить развивающую среду:</a:t>
            </a:r>
          </a:p>
          <a:p>
            <a:pPr marL="742950" lvl="1" indent="-28575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одбор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художественной литературы,  устного народного творчества, фольклора;</a:t>
            </a:r>
          </a:p>
          <a:p>
            <a:pPr marL="742950" lvl="1" indent="-28575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одбор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энциклопедий «Растительный мир», иллюстраций и картин известных художников;</a:t>
            </a:r>
          </a:p>
          <a:p>
            <a:pPr marL="742950" lvl="1" indent="-28575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одбор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мультфильмов  о природе, о жизни растений в разное время года;</a:t>
            </a:r>
          </a:p>
          <a:p>
            <a:pPr marL="742950" lvl="1" indent="-28575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формление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картотек загадок, стихов, народных примет;</a:t>
            </a:r>
          </a:p>
          <a:p>
            <a:pPr marL="742950" lvl="1" indent="-28575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зготовление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дидактических игр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«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Собери рябинку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». «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Собери листочки и ягодки на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рябине», «Подбери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высоте»</a:t>
            </a:r>
          </a:p>
          <a:p>
            <a:pPr marL="742950" lvl="1" indent="-28575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формление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картотеки  дидактических игр по ознакомлению дошкольников с деревьями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082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4174"/>
            <a:ext cx="5040560" cy="6333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Первый этап подготовительный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1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азработать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перспективный план занятий познавательного цикла.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азработать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цикл наблюдений за деревом на прогулке.</a:t>
            </a:r>
          </a:p>
          <a:p>
            <a:pPr marL="285750" indent="-285750" algn="just">
              <a:spcAft>
                <a:spcPts val="320"/>
              </a:spcAft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анкетирование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родителей по теме «Отношение родителей к проблеме экологического воспитания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амятка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каждой семье воспитанников «Правила поведения на территории детского сада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».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одготовить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информацию для родителей по темам: «Человек и природа», «Прогулка в природу – основа здоровья ребенка», «Чем занять ребенка на прогулке», «Роль семьи в экологическом воспитании ребенка».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38" t="8657" r="5901" b="14563"/>
          <a:stretch/>
        </p:blipFill>
        <p:spPr>
          <a:xfrm>
            <a:off x="5631513" y="1113704"/>
            <a:ext cx="3237398" cy="23171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440"/>
          <a:stretch/>
        </p:blipFill>
        <p:spPr>
          <a:xfrm>
            <a:off x="5631513" y="3717032"/>
            <a:ext cx="3332976" cy="224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56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3000179"/>
              </p:ext>
            </p:extLst>
          </p:nvPr>
        </p:nvGraphicFramePr>
        <p:xfrm>
          <a:off x="179512" y="917702"/>
          <a:ext cx="8712968" cy="607405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72208"/>
                <a:gridCol w="4712117"/>
                <a:gridCol w="2128643"/>
              </a:tblGrid>
              <a:tr h="7110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деятельности</a:t>
                      </a: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Совместная деятельность педагога и детей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Работа с родителями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1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Игровая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Игровые упражнения: «Дорисуй листок», «Где листочки», «Игры с листочками».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Дидактические игры: «К дереву беги», «Найди пару», «Найди листок как на дереве», «Назови листок», «Беги в дом, какой назову», «Найди листок, какой покажу», «Кто быстрее найдет березу (ель, береза); «Найди дерево по описанию», «Такой листок лети ко мне» «Найди рябинку», «Собери бусы» и </a:t>
                      </a:r>
                      <a:r>
                        <a:rPr lang="ru-RU" sz="1800" b="1" dirty="0" err="1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др</a:t>
                      </a: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Хороводная игра «Лети, листок, ко мне в кузовок».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Словесные игры «Кто знает, пусть продолжает», «Повторяй друг за другом» и др.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Подбор стихов, загадок, пословиц о деревьях.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Подбор иллюстраций, открыток, фотографий, вырезок из газет и журналов о растительном мире Кольского Заполярья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dirty="0" smtClean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907704" y="260648"/>
            <a:ext cx="55780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Второй этап практический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778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39980105"/>
              </p:ext>
            </p:extLst>
          </p:nvPr>
        </p:nvGraphicFramePr>
        <p:xfrm>
          <a:off x="179512" y="980728"/>
          <a:ext cx="8712968" cy="540105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72208"/>
                <a:gridCol w="4968552"/>
                <a:gridCol w="1872208"/>
              </a:tblGrid>
              <a:tr h="4877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деятельности</a:t>
                      </a: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Совместная деятельность педагога и детей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Работа с родителями</a:t>
                      </a:r>
                    </a:p>
                  </a:txBody>
                  <a:tcPr marL="23364" marR="233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48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Двигательная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Подвижные игры: «Раз, два, три, все, у кого есть листья (березы, рябины) – ко мне беги»; «Раз, два, три, все, у кого есть (стволы, стебли, корни, цветки)  – ко мне беги», «Листочки и ветер» «Кто быстрее пробежит, проскачет вокруг рябины? », «Раз, два, три к рябинке беги» и др.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Физкультминутки «Рябинка»</a:t>
                      </a: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пальчиковая гимнастика «Раз рябинка, два рябинка!»</a:t>
                      </a:r>
                      <a:endParaRPr lang="ru-RU" sz="1800" b="1" dirty="0">
                        <a:solidFill>
                          <a:srgbClr val="21306A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Изготовление </a:t>
                      </a: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книжек – малышек «Деревья, какие они?»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32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Анкетирование родителей по теме «Отношение родителей к проблеме экологического воспитания»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21306A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3364" marR="2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07704" y="260648"/>
            <a:ext cx="55780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Второй этап практический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6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416</TotalTime>
  <Words>853</Words>
  <Application>Microsoft Office PowerPoint</Application>
  <PresentationFormat>Экран (4:3)</PresentationFormat>
  <Paragraphs>150</Paragraphs>
  <Slides>14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METODIST</dc:creator>
  <cp:lastModifiedBy>Boss</cp:lastModifiedBy>
  <cp:revision>69</cp:revision>
  <dcterms:created xsi:type="dcterms:W3CDTF">2018-12-14T10:02:59Z</dcterms:created>
  <dcterms:modified xsi:type="dcterms:W3CDTF">2019-12-14T17:11:11Z</dcterms:modified>
</cp:coreProperties>
</file>