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0" r:id="rId6"/>
    <p:sldId id="261" r:id="rId7"/>
    <p:sldId id="262" r:id="rId8"/>
    <p:sldId id="281" r:id="rId9"/>
    <p:sldId id="263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82" r:id="rId18"/>
    <p:sldId id="283" r:id="rId19"/>
    <p:sldId id="284" r:id="rId20"/>
    <p:sldId id="273" r:id="rId21"/>
    <p:sldId id="274" r:id="rId22"/>
    <p:sldId id="276" r:id="rId23"/>
    <p:sldId id="277" r:id="rId24"/>
    <p:sldId id="278" r:id="rId25"/>
    <p:sldId id="279" r:id="rId26"/>
    <p:sldId id="285" r:id="rId27"/>
    <p:sldId id="286" r:id="rId28"/>
    <p:sldId id="287" r:id="rId29"/>
    <p:sldId id="288" r:id="rId30"/>
    <p:sldId id="289" r:id="rId31"/>
    <p:sldId id="290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C3F2-C8F7-42E9-9B6D-B92FD23174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1613-9C6F-4990-B653-50542372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542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C3F2-C8F7-42E9-9B6D-B92FD23174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1613-9C6F-4990-B653-50542372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021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C3F2-C8F7-42E9-9B6D-B92FD23174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1613-9C6F-4990-B653-50542372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715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600" y="1981200"/>
            <a:ext cx="5384800" cy="18669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384800" cy="18669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9600" y="4000500"/>
            <a:ext cx="5384800" cy="18669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7600" y="4000500"/>
            <a:ext cx="5384800" cy="18669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C63370D-5B5A-4884-8456-1F19C5F829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6E38744B-9F5A-45BD-B581-330B184D43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05D4DA-23E3-41C8-85B9-8572FDE5172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Rectangle 16">
            <a:extLst>
              <a:ext uri="{FF2B5EF4-FFF2-40B4-BE49-F238E27FC236}">
                <a16:creationId xmlns:a16="http://schemas.microsoft.com/office/drawing/2014/main" id="{04296B6A-92AF-44CF-BA7D-B1E5D3C9D98C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5097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3F05F70-F5C9-4F09-B5E9-320B4B7BFAC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44728F5A-7F93-4D75-96CC-21EC1DD75F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BC2918-F08E-4E73-B342-225EBDCF269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D08C0B6A-EC88-454A-9CDC-FDB3B014290D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3342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133E56E-19F4-454E-9FB5-056FC8EA7C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80EC74E2-1BFC-41C7-8F1C-F03F5228D1E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306023-5820-478C-893D-7617A16BD36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0291D1E5-2B6F-4D07-8524-937138552FF7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991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C3F2-C8F7-42E9-9B6D-B92FD23174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1613-9C6F-4990-B653-50542372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054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C3F2-C8F7-42E9-9B6D-B92FD23174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1613-9C6F-4990-B653-50542372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97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C3F2-C8F7-42E9-9B6D-B92FD23174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1613-9C6F-4990-B653-50542372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921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C3F2-C8F7-42E9-9B6D-B92FD23174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1613-9C6F-4990-B653-50542372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189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C3F2-C8F7-42E9-9B6D-B92FD23174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1613-9C6F-4990-B653-50542372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85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C3F2-C8F7-42E9-9B6D-B92FD23174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1613-9C6F-4990-B653-50542372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7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C3F2-C8F7-42E9-9B6D-B92FD23174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1613-9C6F-4990-B653-50542372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22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0C3F2-C8F7-42E9-9B6D-B92FD23174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D1613-9C6F-4990-B653-50542372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56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0C3F2-C8F7-42E9-9B6D-B92FD231742D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D1613-9C6F-4990-B653-505423722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7707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7895A40-19A4-42D6-9D30-DBC1E8002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F429C4-ABC9-46FC-818A-B5429CDE4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270325" y="3369273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2CEF98E4-3709-4952-8F42-2305CCE34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74475" y="1040470"/>
            <a:ext cx="6858003" cy="4777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F10BCCF5-D685-47FF-B675-647EAEB72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7914" y="857786"/>
            <a:ext cx="11067024" cy="5208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AA56C7-DF5F-439A-9856-1CC8637E0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689" y="3071183"/>
            <a:ext cx="9910296" cy="259002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Английская живопись XVIII века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37C633-5BD8-4881-B511-B07DCF58BF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7688" y="1553518"/>
            <a:ext cx="9910295" cy="128173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Презентация преподавателя ГБПОУ СКИСИГ </a:t>
            </a:r>
          </a:p>
          <a:p>
            <a:r>
              <a:rPr lang="en-US" sz="2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Серовой Т.А. по дисциплине «История изобразительного искусства»</a:t>
            </a:r>
          </a:p>
          <a:p>
            <a:r>
              <a:rPr lang="en-US" sz="2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тему: «Английская живопись XVIII века»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EE8A42-107A-4D4C-8D56-BBAE95C7F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524009" y="3366125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31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>
            <a:extLst>
              <a:ext uri="{FF2B5EF4-FFF2-40B4-BE49-F238E27FC236}">
                <a16:creationId xmlns:a16="http://schemas.microsoft.com/office/drawing/2014/main" id="{9E3B72E6-9F55-4AB1-950D-D05B2E65D7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599" y="230169"/>
            <a:ext cx="5125375" cy="945472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Джошуа  Рейнолдс</a:t>
            </a:r>
            <a:r>
              <a:rPr lang="en-US" altLang="ru-RU" dirty="0"/>
              <a:t>  (1723 – 1792)</a:t>
            </a:r>
            <a:endParaRPr lang="ru-RU" altLang="ru-RU" dirty="0"/>
          </a:p>
        </p:txBody>
      </p:sp>
      <p:sp>
        <p:nvSpPr>
          <p:cNvPr id="21510" name="Rectangle 6">
            <a:extLst>
              <a:ext uri="{FF2B5EF4-FFF2-40B4-BE49-F238E27FC236}">
                <a16:creationId xmlns:a16="http://schemas.microsoft.com/office/drawing/2014/main" id="{C3060218-D03B-4009-A2E5-9F16C8E9BDC5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6457027" y="674702"/>
            <a:ext cx="5243742" cy="5672831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b="1" dirty="0"/>
              <a:t>Джошуа  Рейнолдс</a:t>
            </a:r>
            <a:r>
              <a:rPr lang="ru-RU" altLang="ru-RU" dirty="0"/>
              <a:t> первый  президент  британской  академии  художеств,  был  образцом  английского  джентльмена.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dirty="0"/>
              <a:t> Он  играл  видную  роль  в  политике,  был  очень  образован  (был  теоретиком  искусства);  ученые  писатели,  политические  деятели  собирались  у  него  в  гостях.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dirty="0"/>
              <a:t>Автопортрет.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44FC126D-2A37-46E1-9A7C-A21A149E9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42" y="1495888"/>
            <a:ext cx="3958532" cy="5060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150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>
            <a:extLst>
              <a:ext uri="{FF2B5EF4-FFF2-40B4-BE49-F238E27FC236}">
                <a16:creationId xmlns:a16="http://schemas.microsoft.com/office/drawing/2014/main" id="{165485F7-F736-4F53-B682-59D6788FC1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5631402" cy="1025371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Портрет  Сарры  </a:t>
            </a:r>
            <a:r>
              <a:rPr lang="ru-RU" altLang="ru-RU" sz="2800" b="1" dirty="0" err="1"/>
              <a:t>Сиддонс</a:t>
            </a:r>
            <a:endParaRPr lang="ru-RU" altLang="ru-RU" sz="2800" b="1" dirty="0"/>
          </a:p>
        </p:txBody>
      </p:sp>
      <p:sp>
        <p:nvSpPr>
          <p:cNvPr id="23557" name="Rectangle 5">
            <a:extLst>
              <a:ext uri="{FF2B5EF4-FFF2-40B4-BE49-F238E27FC236}">
                <a16:creationId xmlns:a16="http://schemas.microsoft.com/office/drawing/2014/main" id="{932820B4-DEAD-428C-A1E2-29081BC2D9E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476" y="1828800"/>
            <a:ext cx="5631402" cy="453501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dirty="0"/>
              <a:t>Физиономист  и  живописец  он  был  превосходный,  все  его  лица,  написанные  в  густых  теплых  тонах,  энергично  моделированные,  поразительно  жизненны,  но  </a:t>
            </a:r>
            <a:r>
              <a:rPr lang="ru-RU" altLang="ru-RU" dirty="0" err="1"/>
              <a:t>Рейнолдсу</a:t>
            </a:r>
            <a:r>
              <a:rPr lang="ru-RU" altLang="ru-RU" dirty="0"/>
              <a:t>  этого  было  недостаточно,  его  не  удовлетворял  просто  портрет,  ему  всегда  хотелось  сделать  из  портрета  подобие  исторической  картины  или  аллегорию.</a:t>
            </a:r>
          </a:p>
        </p:txBody>
      </p:sp>
      <p:pic>
        <p:nvPicPr>
          <p:cNvPr id="13316" name="Picture 6">
            <a:extLst>
              <a:ext uri="{FF2B5EF4-FFF2-40B4-BE49-F238E27FC236}">
                <a16:creationId xmlns:a16="http://schemas.microsoft.com/office/drawing/2014/main" id="{0821CE04-4DEC-4E48-91C8-2A05B32C48F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63742" y="457200"/>
            <a:ext cx="4531228" cy="5561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>
            <a:extLst>
              <a:ext uri="{FF2B5EF4-FFF2-40B4-BE49-F238E27FC236}">
                <a16:creationId xmlns:a16="http://schemas.microsoft.com/office/drawing/2014/main" id="{C5D4B78D-33FD-4B97-A069-799C33A70D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2047" y="254416"/>
            <a:ext cx="6013142" cy="705775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Амур,  развязывающий  пояс  у  Венеры</a:t>
            </a:r>
          </a:p>
        </p:txBody>
      </p:sp>
      <p:pic>
        <p:nvPicPr>
          <p:cNvPr id="14339" name="Picture 5">
            <a:extLst>
              <a:ext uri="{FF2B5EF4-FFF2-40B4-BE49-F238E27FC236}">
                <a16:creationId xmlns:a16="http://schemas.microsoft.com/office/drawing/2014/main" id="{3D73EF55-A122-43B6-8790-A207DD427B6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0532" y="1409253"/>
            <a:ext cx="4056171" cy="49382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606" name="Rectangle 6">
            <a:extLst>
              <a:ext uri="{FF2B5EF4-FFF2-40B4-BE49-F238E27FC236}">
                <a16:creationId xmlns:a16="http://schemas.microsoft.com/office/drawing/2014/main" id="{2FF36863-1A55-4CAE-A7D4-DAA1217285C1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7084382" y="949758"/>
            <a:ext cx="4804300" cy="4938279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/>
              <a:t>Полковника  </a:t>
            </a:r>
            <a:r>
              <a:rPr lang="ru-RU" altLang="ru-RU" sz="2400" dirty="0" err="1"/>
              <a:t>Тарлитона</a:t>
            </a:r>
            <a:r>
              <a:rPr lang="ru-RU" altLang="ru-RU" sz="2400" dirty="0"/>
              <a:t>  он  пишет  в  пламени  битвы,  знаменитую   актрису  Сарру  </a:t>
            </a:r>
            <a:r>
              <a:rPr lang="ru-RU" altLang="ru-RU" sz="2400" dirty="0" err="1"/>
              <a:t>Сиддонс</a:t>
            </a:r>
            <a:r>
              <a:rPr lang="ru-RU" altLang="ru-RU" sz="2400" dirty="0"/>
              <a:t> – в  виде  музы  трагедии,  воина – на  фоне  крепости,  Леди  Гамильтон,  обаятельную  авантюристку  и  верную  подругу  адмирала  Нельсона,  Рейнолдс  написал  в  виде  Венеры,  полузакрывшей  лицо  манерно – лукавым  жестом  («Амур,  развязывающий  пояс  у  Венеры», «Портрет  Сары  </a:t>
            </a:r>
            <a:r>
              <a:rPr lang="ru-RU" altLang="ru-RU" sz="2400" dirty="0" err="1"/>
              <a:t>Сиддонс</a:t>
            </a:r>
            <a:r>
              <a:rPr lang="ru-RU" altLang="ru-RU" sz="2400" dirty="0"/>
              <a:t>»,  «Портрет  писателя  </a:t>
            </a:r>
            <a:r>
              <a:rPr lang="ru-RU" altLang="ru-RU" sz="2400" dirty="0" err="1"/>
              <a:t>С.Джонсона</a:t>
            </a:r>
            <a:r>
              <a:rPr lang="ru-RU" altLang="ru-RU" sz="2400" dirty="0"/>
              <a:t>»,  «Портрет  сестер  </a:t>
            </a:r>
            <a:r>
              <a:rPr lang="ru-RU" altLang="ru-RU" sz="2400" dirty="0" err="1"/>
              <a:t>Уолтгрейв</a:t>
            </a:r>
            <a:r>
              <a:rPr lang="ru-RU" altLang="ru-RU" sz="2400" dirty="0"/>
              <a:t>»  и  т.д.).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8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>
            <a:extLst>
              <a:ext uri="{FF2B5EF4-FFF2-40B4-BE49-F238E27FC236}">
                <a16:creationId xmlns:a16="http://schemas.microsoft.com/office/drawing/2014/main" id="{8FD59089-ED42-41F3-8FC1-32547C54B0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6075285" cy="1220680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Томас  Гейнсборо</a:t>
            </a:r>
            <a:br>
              <a:rPr lang="en-US" altLang="ru-RU" dirty="0"/>
            </a:br>
            <a:r>
              <a:rPr lang="ru-RU" altLang="ru-RU" dirty="0"/>
              <a:t>(1727 – 1788) </a:t>
            </a:r>
          </a:p>
        </p:txBody>
      </p:sp>
      <p:sp>
        <p:nvSpPr>
          <p:cNvPr id="28677" name="Rectangle 5">
            <a:extLst>
              <a:ext uri="{FF2B5EF4-FFF2-40B4-BE49-F238E27FC236}">
                <a16:creationId xmlns:a16="http://schemas.microsoft.com/office/drawing/2014/main" id="{C837B810-CF1C-46BD-8C65-EBC4A9EB3F3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35006" y="1677880"/>
            <a:ext cx="6862438" cy="4856086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2400" b="1" dirty="0"/>
              <a:t>Томас  Гейнсборо</a:t>
            </a:r>
            <a:r>
              <a:rPr lang="ru-RU" altLang="ru-RU" sz="2400" dirty="0"/>
              <a:t>  как  портретист  тоже  был  очень  популярен  в  тех  же  кругах,  что  и  Рейнолдс,  часто  им  позировали  одни  и  те  же  заказчики.  Но,  в  отличие  от  </a:t>
            </a:r>
            <a:r>
              <a:rPr lang="ru-RU" altLang="ru-RU" sz="2400" dirty="0" err="1"/>
              <a:t>Рейнолдса</a:t>
            </a:r>
            <a:r>
              <a:rPr lang="ru-RU" altLang="ru-RU" sz="2400" dirty="0"/>
              <a:t>,  Гейнсборо  недолюбливал  светских  леди  и  джентльменов,  тяготился  столичной  жизнью,  его  тянуло  к  природе  и  тишине, книжного  образования  он  не получил  никакого,  да  и  в  живописи  был  чуть  ли  не  самоучкой.  Рейнолдс  в  своей  практике  строго  следовал  своим  же теориям – Гейнсборо  и  знать  не  хотел  никаких  теорий,  работал  интуитивно  и  просто,  глядя  на  натуру  и  был  вполне  оригинальным  и  на  редкость  привлекательным  художником.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/>
              <a:t>Автопортрет,  1759  год.</a:t>
            </a:r>
          </a:p>
        </p:txBody>
      </p:sp>
      <p:pic>
        <p:nvPicPr>
          <p:cNvPr id="15364" name="Picture 6">
            <a:extLst>
              <a:ext uri="{FF2B5EF4-FFF2-40B4-BE49-F238E27FC236}">
                <a16:creationId xmlns:a16="http://schemas.microsoft.com/office/drawing/2014/main" id="{A58F63FE-12F8-4B2E-A51E-952C7BC6281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37090" y="457200"/>
            <a:ext cx="4480747" cy="5337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86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2867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>
            <a:extLst>
              <a:ext uri="{FF2B5EF4-FFF2-40B4-BE49-F238E27FC236}">
                <a16:creationId xmlns:a16="http://schemas.microsoft.com/office/drawing/2014/main" id="{C872A10D-4BFE-4C4A-B4A7-2638D3ED0F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77730" y="186926"/>
            <a:ext cx="3916362" cy="830062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Герцогиня  де  Бофор</a:t>
            </a:r>
          </a:p>
        </p:txBody>
      </p:sp>
      <p:pic>
        <p:nvPicPr>
          <p:cNvPr id="16387" name="Picture 5">
            <a:extLst>
              <a:ext uri="{FF2B5EF4-FFF2-40B4-BE49-F238E27FC236}">
                <a16:creationId xmlns:a16="http://schemas.microsoft.com/office/drawing/2014/main" id="{FCCAB1B1-9124-49D1-AE99-9DE353224C9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8890" y="1273303"/>
            <a:ext cx="4714042" cy="5287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26" name="Rectangle 6">
            <a:extLst>
              <a:ext uri="{FF2B5EF4-FFF2-40B4-BE49-F238E27FC236}">
                <a16:creationId xmlns:a16="http://schemas.microsoft.com/office/drawing/2014/main" id="{AEEDCDF8-C5F6-40C2-B06D-D9B06B892558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7734101" y="1421906"/>
            <a:ext cx="4052484" cy="513869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dirty="0"/>
              <a:t>Гейнсборо  ничего  не  сочиняет:  пишет  портретируемых  в  спокойных  нейтральных  позах,  часто  на  фоне  парка.  Но  в  своей  сдержанности  его  портреты  более  поэтичны,  больше  говорят  воображению.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>
            <a:extLst>
              <a:ext uri="{FF2B5EF4-FFF2-40B4-BE49-F238E27FC236}">
                <a16:creationId xmlns:a16="http://schemas.microsoft.com/office/drawing/2014/main" id="{AA905ADF-B41B-4CCF-929F-B7748CF984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365289" y="270770"/>
            <a:ext cx="5788612" cy="1027112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dirty="0"/>
              <a:t>Томас  Гейнсборо.  «Портрет  Сарры  </a:t>
            </a:r>
            <a:r>
              <a:rPr lang="ru-RU" altLang="ru-RU" sz="2800" dirty="0" err="1"/>
              <a:t>Сиддонс</a:t>
            </a:r>
            <a:r>
              <a:rPr lang="ru-RU" altLang="ru-RU" sz="2800" dirty="0"/>
              <a:t>»</a:t>
            </a:r>
          </a:p>
        </p:txBody>
      </p:sp>
      <p:sp>
        <p:nvSpPr>
          <p:cNvPr id="32773" name="Rectangle 5">
            <a:extLst>
              <a:ext uri="{FF2B5EF4-FFF2-40B4-BE49-F238E27FC236}">
                <a16:creationId xmlns:a16="http://schemas.microsoft.com/office/drawing/2014/main" id="{A6BC0AB9-DD11-4288-A95E-28981CC623A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35006" y="1136342"/>
            <a:ext cx="6809173" cy="555742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/>
              <a:t>Сравним </a:t>
            </a:r>
            <a:r>
              <a:rPr lang="ru-RU" altLang="ru-RU" sz="2400" i="1" dirty="0"/>
              <a:t> портреты  Сарры  </a:t>
            </a:r>
            <a:r>
              <a:rPr lang="ru-RU" altLang="ru-RU" sz="2400" i="1" dirty="0" err="1"/>
              <a:t>Сиддонс</a:t>
            </a:r>
            <a:r>
              <a:rPr lang="ru-RU" altLang="ru-RU" sz="2400" dirty="0"/>
              <a:t>,  написанные  Рейнолдсом  и  Гейнсборо.  У  </a:t>
            </a:r>
            <a:r>
              <a:rPr lang="ru-RU" altLang="ru-RU" sz="2400" dirty="0" err="1"/>
              <a:t>Рейнолдса</a:t>
            </a:r>
            <a:r>
              <a:rPr lang="ru-RU" altLang="ru-RU" sz="2400" dirty="0"/>
              <a:t>  она,  как  уже  сказано,  предстает  в  облике  трагической  музы,  она  прислушивается  к  голосу  вдохновения,  а  за  ее  плечами  темнеют  две  мрачные  тени – фигуры  Преступления  и  Возмездия.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/>
              <a:t> И  вот  портрет  той  же  актрисы,  написанный  Гейнсборо. Никаких  атрибутов  (если  не  считать  глухо  пламенеющего  темно – красного  занавеса),  никакой  аллегории.  Спокойно  сидит  и  смотрит  изящная  леди. 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/>
              <a:t>Но  уже  со  второго  взгляда  сказать,  что  это  просто  леди,  никак  нельзя.  В  ее  точеных  чертах  (совершенный  тип  английской  красоты)  чувствуется  особое  благородство,  внутренняя  собранность.  Эта  женщина – прежде  всего  личность: ум,  воля,  энергия.</a:t>
            </a:r>
          </a:p>
        </p:txBody>
      </p:sp>
      <p:pic>
        <p:nvPicPr>
          <p:cNvPr id="17412" name="Picture 6">
            <a:extLst>
              <a:ext uri="{FF2B5EF4-FFF2-40B4-BE49-F238E27FC236}">
                <a16:creationId xmlns:a16="http://schemas.microsoft.com/office/drawing/2014/main" id="{8125F48C-9AE1-4F64-9503-CA101F9684C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6253" y="1482728"/>
            <a:ext cx="4175125" cy="4754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>
            <a:extLst>
              <a:ext uri="{FF2B5EF4-FFF2-40B4-BE49-F238E27FC236}">
                <a16:creationId xmlns:a16="http://schemas.microsoft.com/office/drawing/2014/main" id="{85E7983B-D126-4034-9079-2CA8040801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4281996" cy="1034249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Сер  </a:t>
            </a:r>
            <a:r>
              <a:rPr lang="ru-RU" altLang="ru-RU" sz="2800" b="1" dirty="0" err="1"/>
              <a:t>Эндрью</a:t>
            </a:r>
            <a:r>
              <a:rPr lang="ru-RU" altLang="ru-RU" sz="2800" b="1" dirty="0"/>
              <a:t>  с  женой</a:t>
            </a:r>
          </a:p>
        </p:txBody>
      </p:sp>
      <p:pic>
        <p:nvPicPr>
          <p:cNvPr id="18435" name="Picture 5">
            <a:extLst>
              <a:ext uri="{FF2B5EF4-FFF2-40B4-BE49-F238E27FC236}">
                <a16:creationId xmlns:a16="http://schemas.microsoft.com/office/drawing/2014/main" id="{EEFFA1EE-8B8F-48B6-8257-030C81EA3E5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8884" y="2402365"/>
            <a:ext cx="5429467" cy="3581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4822" name="Rectangle 6">
            <a:extLst>
              <a:ext uri="{FF2B5EF4-FFF2-40B4-BE49-F238E27FC236}">
                <a16:creationId xmlns:a16="http://schemas.microsoft.com/office/drawing/2014/main" id="{81BD9DA6-2755-4466-9B2D-C414C70BDBE7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6498454" y="585926"/>
            <a:ext cx="5335480" cy="5281474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/>
              <a:t>Портреты  Гейнсборо  сохраняют  недосказанность.  Зато  они  и  не вызывают  чувства пресыщенности,  той  прозаической  законченности,  за  которой  уже  больше  ничего  не  следует.  Его произведения  очень  музыкальны  по  выражению,  по  ритму,  по  краскам. 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/>
              <a:t>Он  прославился  серией  так  называемых  голубых  портретов  </a:t>
            </a:r>
            <a:r>
              <a:rPr lang="ru-RU" altLang="ru-RU" sz="2400" i="1" dirty="0"/>
              <a:t>(«Портрет  Джонатана  </a:t>
            </a:r>
            <a:r>
              <a:rPr lang="ru-RU" altLang="ru-RU" sz="2400" i="1" dirty="0" err="1"/>
              <a:t>Баттола</a:t>
            </a:r>
            <a:r>
              <a:rPr lang="ru-RU" altLang="ru-RU" sz="2400" i="1" dirty="0"/>
              <a:t>»,  «Портрет  Сарры  </a:t>
            </a:r>
            <a:r>
              <a:rPr lang="ru-RU" altLang="ru-RU" sz="2400" i="1" dirty="0" err="1"/>
              <a:t>Сиддонс</a:t>
            </a:r>
            <a:r>
              <a:rPr lang="ru-RU" altLang="ru-RU" sz="2400" i="1" dirty="0"/>
              <a:t>»,  «Портрет  дамы  в  голубом»</a:t>
            </a:r>
            <a:r>
              <a:rPr lang="ru-RU" altLang="ru-RU" sz="2400" dirty="0"/>
              <a:t>  и  др.)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  <p:bldP spid="3482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>
            <a:extLst>
              <a:ext uri="{FF2B5EF4-FFF2-40B4-BE49-F238E27FC236}">
                <a16:creationId xmlns:a16="http://schemas.microsoft.com/office/drawing/2014/main" id="{9B022BEC-35F0-4041-B8E1-16DF5DEF5D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331655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Леди  </a:t>
            </a:r>
            <a:r>
              <a:rPr lang="ru-RU" altLang="ru-RU" sz="2800" b="1" dirty="0" err="1"/>
              <a:t>Элстон</a:t>
            </a:r>
            <a:endParaRPr lang="ru-RU" altLang="ru-RU" sz="2800" b="1" dirty="0"/>
          </a:p>
        </p:txBody>
      </p:sp>
      <p:pic>
        <p:nvPicPr>
          <p:cNvPr id="19459" name="Picture 5">
            <a:extLst>
              <a:ext uri="{FF2B5EF4-FFF2-40B4-BE49-F238E27FC236}">
                <a16:creationId xmlns:a16="http://schemas.microsoft.com/office/drawing/2014/main" id="{2D7BBD4A-CC4C-45CD-84E4-C831FDC49B1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41292" y="945612"/>
            <a:ext cx="4300899" cy="52243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>
            <a:extLst>
              <a:ext uri="{FF2B5EF4-FFF2-40B4-BE49-F238E27FC236}">
                <a16:creationId xmlns:a16="http://schemas.microsoft.com/office/drawing/2014/main" id="{5550BF0F-231D-43AA-96EE-BC45ABC4B2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/>
              <a:t>Портрет  виконтессы  Фолкстоун</a:t>
            </a:r>
            <a:r>
              <a:rPr lang="ru-RU" altLang="ru-RU"/>
              <a:t> </a:t>
            </a:r>
          </a:p>
        </p:txBody>
      </p:sp>
      <p:pic>
        <p:nvPicPr>
          <p:cNvPr id="20483" name="Picture 5">
            <a:extLst>
              <a:ext uri="{FF2B5EF4-FFF2-40B4-BE49-F238E27FC236}">
                <a16:creationId xmlns:a16="http://schemas.microsoft.com/office/drawing/2014/main" id="{955CB3D5-9BA3-4403-88EB-12A02F7D8A4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2343" y="1690688"/>
            <a:ext cx="3816350" cy="4400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>
            <a:extLst>
              <a:ext uri="{FF2B5EF4-FFF2-40B4-BE49-F238E27FC236}">
                <a16:creationId xmlns:a16="http://schemas.microsoft.com/office/drawing/2014/main" id="{DD14BC29-E2B4-4B41-8452-0A38D1015E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4728099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Софья Шарлотта Шеффилд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AE00CB5-69A9-4D36-8008-46BEE2BD7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9279" y="590184"/>
            <a:ext cx="3712802" cy="5677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5531D-879F-4E56-AD8E-F3B253F60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750163"/>
          </a:xfrm>
        </p:spPr>
        <p:txBody>
          <a:bodyPr>
            <a:normAutofit/>
          </a:bodyPr>
          <a:lstStyle/>
          <a:p>
            <a:r>
              <a:rPr lang="ru-RU" dirty="0"/>
              <a:t>Англия </a:t>
            </a:r>
            <a:r>
              <a:rPr lang="en-US" dirty="0"/>
              <a:t>XVII</a:t>
            </a:r>
            <a:r>
              <a:rPr lang="en-US" altLang="ja-JP" dirty="0"/>
              <a:t>I</a:t>
            </a:r>
            <a:r>
              <a:rPr lang="ru-RU" altLang="ja-JP" dirty="0"/>
              <a:t> века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D1FECF-3391-47A6-BDEB-F19FB7741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6602" y="457201"/>
            <a:ext cx="6028786" cy="6023498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dirty="0"/>
              <a:t>Англия  занимала  несколько  обособленное  положение  среди  европейских  стран  из – за  своего  географического,  политического  и  экономического  своеобразия,  хотя  и  находилась  в  постоянном  взаимодействии  с  ними.  </a:t>
            </a:r>
          </a:p>
          <a:p>
            <a:r>
              <a:rPr lang="ru-RU" altLang="ru-RU" dirty="0"/>
              <a:t>На </a:t>
            </a:r>
            <a:r>
              <a:rPr lang="en-US" altLang="ru-RU" dirty="0"/>
              <a:t> XVIII</a:t>
            </a:r>
            <a:r>
              <a:rPr lang="ru-RU" altLang="ru-RU" dirty="0"/>
              <a:t>  век  приходится  расцвет  английского  искусства,  связанный  с  общим  подъемом   культуры  и  буржуазной  революцией. </a:t>
            </a:r>
            <a:endParaRPr lang="en-US" altLang="ru-RU" dirty="0"/>
          </a:p>
          <a:p>
            <a:r>
              <a:rPr lang="ru-RU" altLang="ru-RU" dirty="0"/>
              <a:t> Английская  школа  живописи  выдвинула  плеяду  выдающихся  мастеров:  </a:t>
            </a:r>
            <a:r>
              <a:rPr lang="ru-RU" altLang="ru-RU" dirty="0" err="1"/>
              <a:t>В.Хогарт</a:t>
            </a:r>
            <a:r>
              <a:rPr lang="ru-RU" altLang="ru-RU" dirty="0"/>
              <a:t>,  </a:t>
            </a:r>
            <a:r>
              <a:rPr lang="ru-RU" altLang="ru-RU" dirty="0" err="1"/>
              <a:t>Д.Рейнольдс</a:t>
            </a:r>
            <a:r>
              <a:rPr lang="ru-RU" altLang="ru-RU" dirty="0"/>
              <a:t>,  </a:t>
            </a:r>
            <a:r>
              <a:rPr lang="ru-RU" altLang="ru-RU" dirty="0" err="1"/>
              <a:t>Т.Гейнсборо</a:t>
            </a:r>
            <a:r>
              <a:rPr lang="ru-RU" altLang="ru-RU" dirty="0"/>
              <a:t>. </a:t>
            </a: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BA725F2-BBC2-46AD-BB5A-4C2ABCC99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978" y="1958324"/>
            <a:ext cx="4509856" cy="3021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62377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>
            <a:extLst>
              <a:ext uri="{FF2B5EF4-FFF2-40B4-BE49-F238E27FC236}">
                <a16:creationId xmlns:a16="http://schemas.microsoft.com/office/drawing/2014/main" id="{1433BE69-EF7A-48D9-ACE5-0FEDCE930E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4193219" cy="76791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Мальчик  в  голубом</a:t>
            </a:r>
          </a:p>
        </p:txBody>
      </p:sp>
      <p:sp>
        <p:nvSpPr>
          <p:cNvPr id="36869" name="Rectangle 5">
            <a:extLst>
              <a:ext uri="{FF2B5EF4-FFF2-40B4-BE49-F238E27FC236}">
                <a16:creationId xmlns:a16="http://schemas.microsoft.com/office/drawing/2014/main" id="{C2CCB49C-3B3E-48D7-9031-824086C6A8D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532660" y="1518082"/>
            <a:ext cx="6897950" cy="4492101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dirty="0"/>
              <a:t>Своими  голубыми  гаммами  Гейнсборо  спорит  с  Рейнолдсом, который  был  убежден,  что  холодные  тона  не  годятся  в  качестве  господствующих.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dirty="0"/>
              <a:t> Но  Гейнсборо  вопреки  теории создал  </a:t>
            </a:r>
            <a:r>
              <a:rPr lang="ru-RU" altLang="ru-RU" i="1" dirty="0"/>
              <a:t>«Мальчика  в  голубом» </a:t>
            </a:r>
            <a:r>
              <a:rPr lang="ru-RU" altLang="ru-RU" dirty="0"/>
              <a:t>- самого  реального  из  всех  сказочных  принцев.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dirty="0"/>
              <a:t> Голубые  тона  Гейнсборо  не  просто  голубые:  они  складываются  из  оттенков  и  полутонов. </a:t>
            </a:r>
          </a:p>
        </p:txBody>
      </p:sp>
      <p:pic>
        <p:nvPicPr>
          <p:cNvPr id="22532" name="Picture 6">
            <a:extLst>
              <a:ext uri="{FF2B5EF4-FFF2-40B4-BE49-F238E27FC236}">
                <a16:creationId xmlns:a16="http://schemas.microsoft.com/office/drawing/2014/main" id="{ED9EBE25-2B91-4A03-B89B-EF8380F6115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34672" y="457200"/>
            <a:ext cx="3805238" cy="4968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6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>
            <a:extLst>
              <a:ext uri="{FF2B5EF4-FFF2-40B4-BE49-F238E27FC236}">
                <a16:creationId xmlns:a16="http://schemas.microsoft.com/office/drawing/2014/main" id="{5015493F-FC6F-4DE0-A06C-E411C6F9F1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2098089" cy="1060882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Водопой</a:t>
            </a:r>
          </a:p>
        </p:txBody>
      </p:sp>
      <p:sp>
        <p:nvSpPr>
          <p:cNvPr id="38918" name="Rectangle 6">
            <a:extLst>
              <a:ext uri="{FF2B5EF4-FFF2-40B4-BE49-F238E27FC236}">
                <a16:creationId xmlns:a16="http://schemas.microsoft.com/office/drawing/2014/main" id="{6A8A76FE-2104-47DF-BB78-2FF3C696C7DA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7066625" y="568172"/>
            <a:ext cx="4749553" cy="500700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dirty="0"/>
              <a:t>Мечтой  Гейнсборо  было  удалиться  на  покой  и  писать  пейзажи.  Но  портреты  доставляли  ему  известность  и  деньги,  а  пейзажами  Гейнсборо  при  его  жизни  никто  не  интересовался.  Между  тем,  свежие  и  тонкие,  они  являлись  началом  английской  школы  пейзажной  живописи.</a:t>
            </a:r>
          </a:p>
        </p:txBody>
      </p:sp>
      <p:pic>
        <p:nvPicPr>
          <p:cNvPr id="23556" name="Picture 7">
            <a:extLst>
              <a:ext uri="{FF2B5EF4-FFF2-40B4-BE49-F238E27FC236}">
                <a16:creationId xmlns:a16="http://schemas.microsoft.com/office/drawing/2014/main" id="{255612D9-FFE2-4263-8FDF-871C9DEF956E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017" y="2285260"/>
            <a:ext cx="4878387" cy="34083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1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>
            <a:extLst>
              <a:ext uri="{FF2B5EF4-FFF2-40B4-BE49-F238E27FC236}">
                <a16:creationId xmlns:a16="http://schemas.microsoft.com/office/drawing/2014/main" id="{3266F5A6-5CC3-440F-ABE3-D27E80E041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78908" y="657858"/>
            <a:ext cx="7772400" cy="2529225"/>
          </a:xfrm>
        </p:spPr>
        <p:txBody>
          <a:bodyPr/>
          <a:lstStyle/>
          <a:p>
            <a:pPr eaLnBrk="1" hangingPunct="1"/>
            <a:r>
              <a:rPr lang="ru-RU" altLang="ru-RU" dirty="0"/>
              <a:t> В  конце  </a:t>
            </a:r>
            <a:r>
              <a:rPr lang="en-US" altLang="ru-RU" dirty="0"/>
              <a:t>XVIII</a:t>
            </a:r>
            <a:r>
              <a:rPr lang="ru-RU" altLang="ru-RU" dirty="0"/>
              <a:t>  и  начале  </a:t>
            </a:r>
            <a:r>
              <a:rPr lang="en-US" altLang="ru-RU" dirty="0"/>
              <a:t>XIX</a:t>
            </a:r>
            <a:r>
              <a:rPr lang="ru-RU" altLang="ru-RU" dirty="0"/>
              <a:t>  века  один  за  другим  стали  выдвигаться  крупные  пейзажисты – романтический  </a:t>
            </a:r>
            <a:r>
              <a:rPr lang="ru-RU" altLang="ru-RU" b="1" dirty="0"/>
              <a:t>Кром</a:t>
            </a:r>
            <a:r>
              <a:rPr lang="ru-RU" altLang="ru-RU" dirty="0"/>
              <a:t>,  фантастический  </a:t>
            </a:r>
            <a:r>
              <a:rPr lang="ru-RU" altLang="ru-RU" b="1" dirty="0"/>
              <a:t>Тернер</a:t>
            </a:r>
            <a:r>
              <a:rPr lang="ru-RU" altLang="ru-RU" dirty="0"/>
              <a:t>  и,  наконец,  великий  и  скромный  </a:t>
            </a:r>
            <a:r>
              <a:rPr lang="ru-RU" altLang="ru-RU" b="1" dirty="0"/>
              <a:t>Констебл.</a:t>
            </a:r>
          </a:p>
          <a:p>
            <a:pPr eaLnBrk="1" hangingPunct="1"/>
            <a:endParaRPr lang="ru-RU" altLang="ru-RU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B54C4176-37A3-473E-A4E8-650D768A4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5691" y="2482412"/>
            <a:ext cx="5691234" cy="3993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>
            <a:extLst>
              <a:ext uri="{FF2B5EF4-FFF2-40B4-BE49-F238E27FC236}">
                <a16:creationId xmlns:a16="http://schemas.microsoft.com/office/drawing/2014/main" id="{21AB7840-78DF-4BAC-BCD0-FF52A26B95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6394882" cy="1069759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Джон  Констебл </a:t>
            </a:r>
            <a:r>
              <a:rPr lang="en-US" altLang="ru-RU" dirty="0"/>
              <a:t>(</a:t>
            </a:r>
            <a:r>
              <a:rPr lang="ru-RU" altLang="ru-RU" dirty="0"/>
              <a:t>1776 – 1837 гг.</a:t>
            </a:r>
          </a:p>
        </p:txBody>
      </p:sp>
      <p:sp>
        <p:nvSpPr>
          <p:cNvPr id="43013" name="Rectangle 5">
            <a:extLst>
              <a:ext uri="{FF2B5EF4-FFF2-40B4-BE49-F238E27FC236}">
                <a16:creationId xmlns:a16="http://schemas.microsoft.com/office/drawing/2014/main" id="{9E8D98B7-6BBA-47BF-B618-AA4FDAC5B01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523783" y="1695635"/>
            <a:ext cx="6152225" cy="4900474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b="1" dirty="0"/>
              <a:t>Джон  Констебл</a:t>
            </a:r>
            <a:r>
              <a:rPr lang="ru-RU" altLang="ru-RU" dirty="0"/>
              <a:t> – уже  в  </a:t>
            </a:r>
            <a:r>
              <a:rPr lang="en-US" altLang="ru-RU" dirty="0"/>
              <a:t>XIX</a:t>
            </a:r>
            <a:r>
              <a:rPr lang="ru-RU" altLang="ru-RU" dirty="0"/>
              <a:t>  столетия – осуществил  то,  о  чем  Гейнсборо  только  мечтал:  он  уехал  в  деревню  и  стал  исключительно  «живописцем  природы».  По  выражению  одного  критика,  жизнь  Констебла  так  тесно  связана  с  его  родной  мельницей, как  жизнь  улитки  с  ее  раковиной.  Его  любовь  к  сельской  природе  была  безгранична  и  природа  открыла  ему  тайны  живописи</a:t>
            </a:r>
            <a:r>
              <a:rPr lang="en-US" altLang="ru-RU" dirty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/>
              <a:t>Автопортрет,  1806</a:t>
            </a:r>
          </a:p>
        </p:txBody>
      </p:sp>
      <p:pic>
        <p:nvPicPr>
          <p:cNvPr id="3074" name="Picture 2" descr="ÐÐ¾Ð½ÑÑÐµÐ±Ð» Ð½Ð° ÐºÐ°ÑÑÐ¸Ð½Ðµ ÐÑÐ½Ð¸ÐµÐ»Ð° ÐÐ°ÑÐ´Ð½ÐµÑÐ°, 1796 Ð³Ð¾Ð´">
            <a:extLst>
              <a:ext uri="{FF2B5EF4-FFF2-40B4-BE49-F238E27FC236}">
                <a16:creationId xmlns:a16="http://schemas.microsoft.com/office/drawing/2014/main" id="{F7F2B902-F06E-451F-92B0-BC0AAA9A3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1573" y="457200"/>
            <a:ext cx="3671929" cy="5517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430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>
            <a:extLst>
              <a:ext uri="{FF2B5EF4-FFF2-40B4-BE49-F238E27FC236}">
                <a16:creationId xmlns:a16="http://schemas.microsoft.com/office/drawing/2014/main" id="{264CE4C6-1099-4358-AB19-1A54D92575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3989033" cy="87445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Телега  для  сена</a:t>
            </a:r>
          </a:p>
        </p:txBody>
      </p:sp>
      <p:sp>
        <p:nvSpPr>
          <p:cNvPr id="45062" name="Rectangle 6">
            <a:extLst>
              <a:ext uri="{FF2B5EF4-FFF2-40B4-BE49-F238E27FC236}">
                <a16:creationId xmlns:a16="http://schemas.microsoft.com/office/drawing/2014/main" id="{5210508E-8C4D-4DCF-9A92-7ACF79BBDDA8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6816724" y="648070"/>
            <a:ext cx="4946189" cy="5734975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dirty="0"/>
              <a:t>Его  любовь  к  сельской  природе  была  безгранична  и  природа  открыла  ему  тайны  живописи.  Он  писал  прямо  с  натуры  и  находил  неисчерпаемое  богатство  в  простых  мотивах:  лощина,  заводь,  мост  через  ручей,  дорога.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/>
              <a:t>Констебл  писал  в  одной  и  той  же  местности  («Телега  для  сена»,  «Белая  лошадь»,  Мельничный  поток»,  «Мельница  в  </a:t>
            </a:r>
            <a:r>
              <a:rPr lang="ru-RU" altLang="ru-RU" dirty="0" err="1"/>
              <a:t>Флетфорте</a:t>
            </a:r>
            <a:r>
              <a:rPr lang="ru-RU" altLang="ru-RU" dirty="0"/>
              <a:t>»,  «</a:t>
            </a:r>
            <a:r>
              <a:rPr lang="ru-RU" altLang="ru-RU" dirty="0" err="1"/>
              <a:t>Дедхемская</a:t>
            </a:r>
            <a:r>
              <a:rPr lang="ru-RU" altLang="ru-RU" dirty="0"/>
              <a:t>  долина»  и  др.).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088647B3-B464-4ABF-A67E-5E02BEF4B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768" y="2284587"/>
            <a:ext cx="5517210" cy="38479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0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506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>
            <a:extLst>
              <a:ext uri="{FF2B5EF4-FFF2-40B4-BE49-F238E27FC236}">
                <a16:creationId xmlns:a16="http://schemas.microsoft.com/office/drawing/2014/main" id="{6B06DBAB-0FF4-49DD-80A6-40599B9421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60985" y="341790"/>
            <a:ext cx="2262326" cy="581487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Пашня</a:t>
            </a:r>
          </a:p>
        </p:txBody>
      </p:sp>
      <p:sp>
        <p:nvSpPr>
          <p:cNvPr id="47109" name="Rectangle 5">
            <a:extLst>
              <a:ext uri="{FF2B5EF4-FFF2-40B4-BE49-F238E27FC236}">
                <a16:creationId xmlns:a16="http://schemas.microsoft.com/office/drawing/2014/main" id="{F85F65D4-01DA-4186-94D1-00837B6E250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577049" y="1296139"/>
            <a:ext cx="6010182" cy="5406501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dirty="0"/>
              <a:t>Благодаря  этому  Констебл  мог  пристально  изучать  атмосферные  изменения, влияние  света,  погоды.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/>
              <a:t> Он  едва  ли  не  первым  понял,  что  один  уголок  местности  заключает  в  себе  множество  различных  пейзажей  в зависимости  от  времени  дня,  от  освещения.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/>
              <a:t> Когда  Клод  Моне  писал  серию  пейзажей  со  стогом  сена,  по – разному  освещенным,  он,  в  сущности,  продолжал  начатое  Констеблом.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800" dirty="0"/>
          </a:p>
        </p:txBody>
      </p:sp>
      <p:pic>
        <p:nvPicPr>
          <p:cNvPr id="27652" name="Picture 6">
            <a:extLst>
              <a:ext uri="{FF2B5EF4-FFF2-40B4-BE49-F238E27FC236}">
                <a16:creationId xmlns:a16="http://schemas.microsoft.com/office/drawing/2014/main" id="{DC719E9A-F6A6-4237-A009-AED1B6F7A97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59391" y="528360"/>
            <a:ext cx="4541456" cy="4904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>
            <a:extLst>
              <a:ext uri="{FF2B5EF4-FFF2-40B4-BE49-F238E27FC236}">
                <a16:creationId xmlns:a16="http://schemas.microsoft.com/office/drawing/2014/main" id="{604F1BB2-91E0-4A65-AA60-39F45AF5E4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3778188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Мельница в </a:t>
            </a:r>
            <a:r>
              <a:rPr lang="ru-RU" altLang="ru-RU" sz="2800" b="1" dirty="0" err="1"/>
              <a:t>Флэтфорде</a:t>
            </a:r>
            <a:r>
              <a:rPr lang="ru-RU" altLang="ru-RU" sz="2800" b="1" dirty="0"/>
              <a:t> </a:t>
            </a:r>
          </a:p>
        </p:txBody>
      </p:sp>
      <p:pic>
        <p:nvPicPr>
          <p:cNvPr id="28675" name="Picture 5">
            <a:extLst>
              <a:ext uri="{FF2B5EF4-FFF2-40B4-BE49-F238E27FC236}">
                <a16:creationId xmlns:a16="http://schemas.microsoft.com/office/drawing/2014/main" id="{D6B3977D-80C9-4C47-A3A2-B93BF581C49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1911" y="1549154"/>
            <a:ext cx="6696075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>
            <a:extLst>
              <a:ext uri="{FF2B5EF4-FFF2-40B4-BE49-F238E27FC236}">
                <a16:creationId xmlns:a16="http://schemas.microsoft.com/office/drawing/2014/main" id="{9A751947-B392-4E5A-9AC9-53D59C4398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4843509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Постройка лодки в </a:t>
            </a:r>
            <a:r>
              <a:rPr lang="ru-RU" altLang="ru-RU" sz="2800" b="1" dirty="0" err="1"/>
              <a:t>Флэтфорде</a:t>
            </a:r>
            <a:endParaRPr lang="ru-RU" altLang="ru-RU" sz="2800" b="1" dirty="0"/>
          </a:p>
        </p:txBody>
      </p:sp>
      <p:pic>
        <p:nvPicPr>
          <p:cNvPr id="29699" name="Picture 5">
            <a:extLst>
              <a:ext uri="{FF2B5EF4-FFF2-40B4-BE49-F238E27FC236}">
                <a16:creationId xmlns:a16="http://schemas.microsoft.com/office/drawing/2014/main" id="{455B625C-DAEF-4D43-B25D-CA4D1E62B2B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77233" y="1927934"/>
            <a:ext cx="7016750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>
            <a:extLst>
              <a:ext uri="{FF2B5EF4-FFF2-40B4-BE49-F238E27FC236}">
                <a16:creationId xmlns:a16="http://schemas.microsoft.com/office/drawing/2014/main" id="{EF3CD413-4091-4021-94D4-F8304206A6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3449715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Домик в </a:t>
            </a:r>
            <a:r>
              <a:rPr lang="ru-RU" altLang="ru-RU" sz="2800" b="1" dirty="0" err="1"/>
              <a:t>Корнфильде</a:t>
            </a:r>
            <a:r>
              <a:rPr lang="ru-RU" altLang="ru-RU" sz="2800" b="1" dirty="0"/>
              <a:t> </a:t>
            </a:r>
          </a:p>
        </p:txBody>
      </p:sp>
      <p:pic>
        <p:nvPicPr>
          <p:cNvPr id="30723" name="Picture 5">
            <a:extLst>
              <a:ext uri="{FF2B5EF4-FFF2-40B4-BE49-F238E27FC236}">
                <a16:creationId xmlns:a16="http://schemas.microsoft.com/office/drawing/2014/main" id="{27BC18CD-0A10-4D94-A5E6-4FE622B78D0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35218" y="675243"/>
            <a:ext cx="4831131" cy="5308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>
            <a:extLst>
              <a:ext uri="{FF2B5EF4-FFF2-40B4-BE49-F238E27FC236}">
                <a16:creationId xmlns:a16="http://schemas.microsoft.com/office/drawing/2014/main" id="{415F4FF8-F098-445E-AD4F-23E8838B6E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608" y="392796"/>
            <a:ext cx="3727142" cy="790575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2800" b="1" dirty="0"/>
              <a:t>Вид на собор в Солсбери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8EAD705-5FFC-4331-8F8A-6514331DD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3222" y="837141"/>
            <a:ext cx="7073960" cy="53683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5531D-879F-4E56-AD8E-F3B253F60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372" y="230819"/>
            <a:ext cx="4643021" cy="976544"/>
          </a:xfrm>
        </p:spPr>
        <p:txBody>
          <a:bodyPr>
            <a:normAutofit/>
          </a:bodyPr>
          <a:lstStyle/>
          <a:p>
            <a:r>
              <a:rPr lang="ru-RU" altLang="ru-RU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Уильям  Хогарт  </a:t>
            </a:r>
            <a:br>
              <a:rPr lang="ru-RU" altLang="ru-RU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ru-RU" altLang="ru-RU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(1697 – 1794)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D1FECF-3391-47A6-BDEB-F19FB7741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6602" y="457201"/>
            <a:ext cx="6028786" cy="6023498"/>
          </a:xfrm>
        </p:spPr>
        <p:txBody>
          <a:bodyPr>
            <a:normAutofit lnSpcReduction="10000"/>
          </a:bodyPr>
          <a:lstStyle/>
          <a:p>
            <a:r>
              <a:rPr lang="ru-RU" altLang="ru-RU" dirty="0"/>
              <a:t>Подобно  автору  поучительных  комедий,  Уильям  Хогарт  сочинял  целые  истории,  обличающие  нравы,  разделяя  их  на  акты  и  каждый  акт  запечатлевал  в  отдельной  картине. </a:t>
            </a:r>
          </a:p>
          <a:p>
            <a:r>
              <a:rPr lang="ru-RU" altLang="ru-RU" dirty="0"/>
              <a:t> Картины  он  писал  маслом,  а  потом  воспроизводил  в  гравюрах. </a:t>
            </a:r>
          </a:p>
          <a:p>
            <a:r>
              <a:rPr lang="ru-RU" altLang="ru-RU" dirty="0"/>
              <a:t> Произведения  Хогарта  производили  сенсацию.</a:t>
            </a:r>
          </a:p>
          <a:p>
            <a:r>
              <a:rPr lang="ru-RU" altLang="ru-RU" dirty="0"/>
              <a:t>Автопортрет,  1745  год.</a:t>
            </a:r>
          </a:p>
          <a:p>
            <a:endParaRPr lang="ru-RU" dirty="0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0819716B-3B54-4BE3-8AB8-493BDBC37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39194" y="1667122"/>
            <a:ext cx="3381375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080731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D39F1430-86F1-4A91-826D-992A8F9216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457201"/>
            <a:ext cx="8229600" cy="619125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b="1" dirty="0"/>
              <a:t>Вопросы  и  задания</a:t>
            </a: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9A826A88-4EA0-4DEF-85DC-6C8D793BEE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9394" y="1316023"/>
            <a:ext cx="11381173" cy="53768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dirty="0"/>
              <a:t>На  какой  временной  период  приходится  расцвет  английской  живописи?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/>
              <a:t>Назовите  наиболее  ярких  живописцев.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/>
              <a:t>В  чём  своеобразие  Уильяма  Хогарта?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/>
              <a:t>Расскажите  об одном  из  живописных  циклов  Уильяма  Хогарта.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/>
              <a:t>Расскажите  о  творчестве  Джошуа  </a:t>
            </a:r>
            <a:r>
              <a:rPr lang="ru-RU" altLang="ru-RU" dirty="0" err="1"/>
              <a:t>Рейнолдса</a:t>
            </a:r>
            <a:r>
              <a:rPr lang="ru-RU" altLang="ru-RU" dirty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/>
              <a:t>Какой  вклад  в  развитие  живописи  внёс  Томас  Гейнсборо?  Приведите  примеры  произведений  этого  художника.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/>
              <a:t>Сравните  портреты  Сарры  </a:t>
            </a:r>
            <a:r>
              <a:rPr lang="ru-RU" altLang="ru-RU" dirty="0" err="1"/>
              <a:t>Сиддонс</a:t>
            </a:r>
            <a:r>
              <a:rPr lang="ru-RU" altLang="ru-RU" dirty="0"/>
              <a:t>  в  исполнении  Томаса  Гейнсборо  и  Джошуа  </a:t>
            </a:r>
            <a:r>
              <a:rPr lang="ru-RU" altLang="ru-RU" dirty="0" err="1"/>
              <a:t>Рейнолдса</a:t>
            </a:r>
            <a:r>
              <a:rPr lang="ru-RU" altLang="ru-RU" dirty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/>
              <a:t>Какой  вклад  в  развитие  пейзажа  внёс  Джон  Констебл?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/>
          </a:p>
          <a:p>
            <a:pPr eaLnBrk="1" hangingPunct="1">
              <a:lnSpc>
                <a:spcPct val="80000"/>
              </a:lnSpc>
            </a:pPr>
            <a:endParaRPr lang="ru-RU" altLang="ru-RU" sz="2400" dirty="0"/>
          </a:p>
          <a:p>
            <a:pPr eaLnBrk="1" hangingPunct="1">
              <a:lnSpc>
                <a:spcPct val="80000"/>
              </a:lnSpc>
            </a:pPr>
            <a:endParaRPr lang="ru-RU" alt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8" decel="100000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98" decel="100000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98" decel="100000" fill="hold"/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4CDAC6-1C83-4B17-B62E-297CDCC69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3451D5F-B12A-4EB6-B52B-282456D3C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4850" y="1963979"/>
            <a:ext cx="7110274" cy="41997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0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5531D-879F-4E56-AD8E-F3B253F60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372" y="230818"/>
            <a:ext cx="4643021" cy="976545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prstClr val="white"/>
                </a:solidFill>
                <a:latin typeface="Calibri" panose="020F0502020204030204"/>
                <a:ea typeface="+mn-ea"/>
                <a:cs typeface="+mn-cs"/>
              </a:rPr>
              <a:t>Из  цикла  «Модный  брак»  («Брачный  контракт»)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D1FECF-3391-47A6-BDEB-F19FB7741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6602" y="457201"/>
            <a:ext cx="6028786" cy="6023498"/>
          </a:xfrm>
        </p:spPr>
        <p:txBody>
          <a:bodyPr>
            <a:normAutofit/>
          </a:bodyPr>
          <a:lstStyle/>
          <a:p>
            <a:r>
              <a:rPr lang="ru-RU" altLang="ru-RU" dirty="0"/>
              <a:t>Он  создал  циклы  «Карьера  мота»,  «Карьера  проститутки»,  «Модный  брак»,  «Прилежание  и  леность»  и  многие  другие – каждый  из  шести,  восьми  и  больше  композиций,  связанных  одним  сюжетом. </a:t>
            </a:r>
          </a:p>
          <a:p>
            <a:r>
              <a:rPr lang="ru-RU" altLang="ru-RU" dirty="0"/>
              <a:t> Хогарт  и  язвит,  и  развлекает,  и  бичует.  Он  изображает  морально  деградирующих  героев  и  приводит  их  к  печальному  финалу.</a:t>
            </a:r>
          </a:p>
          <a:p>
            <a:endParaRPr lang="ru-RU" dirty="0"/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DEA0CA04-FAC8-4B8A-9B80-B94E500D4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9626" y="1840706"/>
            <a:ext cx="4100512" cy="3176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31238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>
            <a:extLst>
              <a:ext uri="{FF2B5EF4-FFF2-40B4-BE49-F238E27FC236}">
                <a16:creationId xmlns:a16="http://schemas.microsoft.com/office/drawing/2014/main" id="{65909FFB-0282-4D9F-9B0E-BF5ECC76C807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609600" y="457200"/>
            <a:ext cx="10972800" cy="1027112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dirty="0"/>
              <a:t>Из  цикла  «Модный  брак» («Вскоре  после  свадьбы»,  «Визит  к  шарлатану», «Будуар  графини»,  «Дуэль  и  смерть  графа»).</a:t>
            </a:r>
          </a:p>
        </p:txBody>
      </p:sp>
      <p:pic>
        <p:nvPicPr>
          <p:cNvPr id="7171" name="Picture 5">
            <a:extLst>
              <a:ext uri="{FF2B5EF4-FFF2-40B4-BE49-F238E27FC236}">
                <a16:creationId xmlns:a16="http://schemas.microsoft.com/office/drawing/2014/main" id="{B94C00B1-347D-42D7-90C5-0175C1746129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1663699"/>
            <a:ext cx="4033837" cy="2376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6">
            <a:extLst>
              <a:ext uri="{FF2B5EF4-FFF2-40B4-BE49-F238E27FC236}">
                <a16:creationId xmlns:a16="http://schemas.microsoft.com/office/drawing/2014/main" id="{59727D9A-4A69-4422-92B6-A7AF202678AF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70505" y="1561077"/>
            <a:ext cx="4033837" cy="2297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3" name="Picture 7">
            <a:extLst>
              <a:ext uri="{FF2B5EF4-FFF2-40B4-BE49-F238E27FC236}">
                <a16:creationId xmlns:a16="http://schemas.microsoft.com/office/drawing/2014/main" id="{80FB72F9-7CF0-49E3-BB51-0D26A34C90D8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0" y="4219573"/>
            <a:ext cx="3810000" cy="2376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4" name="Picture 8">
            <a:extLst>
              <a:ext uri="{FF2B5EF4-FFF2-40B4-BE49-F238E27FC236}">
                <a16:creationId xmlns:a16="http://schemas.microsoft.com/office/drawing/2014/main" id="{045901F7-4F55-4BDD-8B37-042818EEF563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90878" y="4148135"/>
            <a:ext cx="3810000" cy="2447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Rectangle 8">
            <a:extLst>
              <a:ext uri="{FF2B5EF4-FFF2-40B4-BE49-F238E27FC236}">
                <a16:creationId xmlns:a16="http://schemas.microsoft.com/office/drawing/2014/main" id="{D5118B8B-C119-4E82-A60E-946FC178DB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5212827" cy="1060882"/>
          </a:xfrm>
        </p:spPr>
        <p:txBody>
          <a:bodyPr/>
          <a:lstStyle/>
          <a:p>
            <a:pPr eaLnBrk="1" hangingPunct="1"/>
            <a:r>
              <a:rPr lang="ru-RU" altLang="ru-RU" sz="2400" b="1" dirty="0"/>
              <a:t>Из  цикла  «Картера  распутника»</a:t>
            </a:r>
          </a:p>
        </p:txBody>
      </p:sp>
      <p:sp>
        <p:nvSpPr>
          <p:cNvPr id="13321" name="Rectangle 9">
            <a:extLst>
              <a:ext uri="{FF2B5EF4-FFF2-40B4-BE49-F238E27FC236}">
                <a16:creationId xmlns:a16="http://schemas.microsoft.com/office/drawing/2014/main" id="{916EC638-0D48-41E1-8374-76D4DC08CD0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584200" y="1384917"/>
            <a:ext cx="4826000" cy="4482483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dirty="0"/>
              <a:t>«Карьера  мота»  заканчивается  жестокой  сценой  в  сумасшедшем  доме;  «Модный  брак»  (история  брака  обедневшего  лорда  с  дочерью  богатого  купца) – смертью  всех  действующих  лиц:  любовник  жены  убивает  мужа  и  сам  попадает  на  виселицу,  а  жена  кончает  самоубийством.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000" dirty="0"/>
          </a:p>
        </p:txBody>
      </p:sp>
      <p:pic>
        <p:nvPicPr>
          <p:cNvPr id="8196" name="Picture 10">
            <a:extLst>
              <a:ext uri="{FF2B5EF4-FFF2-40B4-BE49-F238E27FC236}">
                <a16:creationId xmlns:a16="http://schemas.microsoft.com/office/drawing/2014/main" id="{D3BC2B92-137C-4861-B8D1-CF2AF917D9D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69574" y="710755"/>
            <a:ext cx="4826000" cy="3824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  <p:bldP spid="133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>
            <a:extLst>
              <a:ext uri="{FF2B5EF4-FFF2-40B4-BE49-F238E27FC236}">
                <a16:creationId xmlns:a16="http://schemas.microsoft.com/office/drawing/2014/main" id="{7D5D107A-0484-4252-B4A1-A7C8D8F63F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5775325" cy="1092199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Из  серии  «Карьера  распутника»</a:t>
            </a:r>
          </a:p>
        </p:txBody>
      </p:sp>
      <p:pic>
        <p:nvPicPr>
          <p:cNvPr id="9219" name="Picture 5">
            <a:extLst>
              <a:ext uri="{FF2B5EF4-FFF2-40B4-BE49-F238E27FC236}">
                <a16:creationId xmlns:a16="http://schemas.microsoft.com/office/drawing/2014/main" id="{04C0DA0A-70FD-42BA-A6F6-4D57D8B0547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66"/>
          <a:stretch/>
        </p:blipFill>
        <p:spPr>
          <a:xfrm>
            <a:off x="767195" y="1803777"/>
            <a:ext cx="520714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90" name="Rectangle 6">
            <a:extLst>
              <a:ext uri="{FF2B5EF4-FFF2-40B4-BE49-F238E27FC236}">
                <a16:creationId xmlns:a16="http://schemas.microsoft.com/office/drawing/2014/main" id="{867FD97D-030D-47EF-B9E7-113F837532F7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6672264" y="701336"/>
            <a:ext cx="5099526" cy="547403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dirty="0"/>
              <a:t>Приемы  Хогарта  откровенно  сценичны.  Он  и  чувствовал  себя  драматургом.  Возьмем  любой  лист  Хогарта – перед  нами  отработанная  мизансцена,  причем  дан  краткий,  переходный  миг  действия,  благодаря  чему  мы  представляем,  что  последует  за  ним,  точно  как  в  театре. 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/>
              <a:t>И  в  наши  дни  продолжают  ставить  постановки  по  картинам  Хогарта.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8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>
            <a:extLst>
              <a:ext uri="{FF2B5EF4-FFF2-40B4-BE49-F238E27FC236}">
                <a16:creationId xmlns:a16="http://schemas.microsoft.com/office/drawing/2014/main" id="{23B1B890-0B57-4F86-BA4A-D4883C0997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5047695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Портрет  Мэри  Эдвардс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14C1A50-A93E-4725-9648-F2DB20F38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6107" y="532661"/>
            <a:ext cx="4431388" cy="5987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>
            <a:extLst>
              <a:ext uri="{FF2B5EF4-FFF2-40B4-BE49-F238E27FC236}">
                <a16:creationId xmlns:a16="http://schemas.microsoft.com/office/drawing/2014/main" id="{FE2EA5B3-F189-454E-BCED-EB0A493E79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4583837" cy="13716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/>
              <a:t>Девушка  с  креветками</a:t>
            </a:r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1A71D5CE-1C10-4651-9972-1D8CB42157A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90617" y="1981199"/>
            <a:ext cx="5637321" cy="3558467"/>
          </a:xfrm>
        </p:spPr>
        <p:txBody>
          <a:bodyPr/>
          <a:lstStyle/>
          <a:p>
            <a:pPr eaLnBrk="1" hangingPunct="1"/>
            <a:r>
              <a:rPr lang="ru-RU" altLang="ru-RU" sz="3200" dirty="0"/>
              <a:t>Хогарт  был  превосходным  портретистом.  Лучше  у  Хогарта  портреты – этюды,  живые,  блещущие  свежестью,  как,  например,  портрет  розовощекой  </a:t>
            </a:r>
            <a:r>
              <a:rPr lang="ru-RU" altLang="ru-RU" sz="3200" i="1" dirty="0"/>
              <a:t>«Девушки  с  креветками».</a:t>
            </a:r>
            <a:endParaRPr lang="ru-RU" altLang="ru-RU" sz="3200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240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F4C6604F-40DF-4658-AD66-5F9732C63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4002" y="457200"/>
            <a:ext cx="4847741" cy="59613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1376</Words>
  <Application>Microsoft Office PowerPoint</Application>
  <PresentationFormat>Широкоэкранный</PresentationFormat>
  <Paragraphs>80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Wingdings</vt:lpstr>
      <vt:lpstr>Office Theme</vt:lpstr>
      <vt:lpstr>Английская живопись XVIII века</vt:lpstr>
      <vt:lpstr>Англия XVIII века</vt:lpstr>
      <vt:lpstr>Уильям  Хогарт   (1697 – 1794)</vt:lpstr>
      <vt:lpstr>Из  цикла  «Модный  брак»  («Брачный  контракт»)</vt:lpstr>
      <vt:lpstr>Из  цикла  «Модный  брак» («Вскоре  после  свадьбы»,  «Визит  к  шарлатану», «Будуар  графини»,  «Дуэль  и  смерть  графа»).</vt:lpstr>
      <vt:lpstr>Из  цикла  «Картера  распутника»</vt:lpstr>
      <vt:lpstr>Из  серии  «Карьера  распутника»</vt:lpstr>
      <vt:lpstr>Портрет  Мэри  Эдвардс</vt:lpstr>
      <vt:lpstr>Девушка  с  креветками</vt:lpstr>
      <vt:lpstr>Джошуа  Рейнолдс  (1723 – 1792)</vt:lpstr>
      <vt:lpstr>Портрет  Сарры  Сиддонс</vt:lpstr>
      <vt:lpstr>Амур,  развязывающий  пояс  у  Венеры</vt:lpstr>
      <vt:lpstr>Томас  Гейнсборо (1727 – 1788) </vt:lpstr>
      <vt:lpstr>Герцогиня  де  Бофор</vt:lpstr>
      <vt:lpstr>Томас  Гейнсборо.  «Портрет  Сарры  Сиддонс»</vt:lpstr>
      <vt:lpstr>Сер  Эндрью  с  женой</vt:lpstr>
      <vt:lpstr>Леди  Элстон</vt:lpstr>
      <vt:lpstr>Портрет  виконтессы  Фолкстоун </vt:lpstr>
      <vt:lpstr>Софья Шарлотта Шеффилд </vt:lpstr>
      <vt:lpstr>Мальчик  в  голубом</vt:lpstr>
      <vt:lpstr>Водопой</vt:lpstr>
      <vt:lpstr>Презентация PowerPoint</vt:lpstr>
      <vt:lpstr>Джон  Констебл (1776 – 1837 гг.</vt:lpstr>
      <vt:lpstr>Телега  для  сена</vt:lpstr>
      <vt:lpstr>Пашня</vt:lpstr>
      <vt:lpstr>Мельница в Флэтфорде </vt:lpstr>
      <vt:lpstr>Постройка лодки в Флэтфорде</vt:lpstr>
      <vt:lpstr>Домик в Корнфильде </vt:lpstr>
      <vt:lpstr>Вид на собор в Солсбери</vt:lpstr>
      <vt:lpstr>Вопросы  и  задания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Английская живопись XVIII века</dc:title>
  <dc:creator>shadowh@yandex.ru</dc:creator>
  <cp:lastModifiedBy>shadowh@yandex.ru</cp:lastModifiedBy>
  <cp:revision>30</cp:revision>
  <dcterms:created xsi:type="dcterms:W3CDTF">2020-04-03T17:52:05Z</dcterms:created>
  <dcterms:modified xsi:type="dcterms:W3CDTF">2020-04-04T09:43:37Z</dcterms:modified>
</cp:coreProperties>
</file>