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99" r:id="rId2"/>
  </p:sldMasterIdLst>
  <p:notesMasterIdLst>
    <p:notesMasterId r:id="rId19"/>
  </p:notesMasterIdLst>
  <p:sldIdLst>
    <p:sldId id="257" r:id="rId3"/>
    <p:sldId id="318" r:id="rId4"/>
    <p:sldId id="304" r:id="rId5"/>
    <p:sldId id="316" r:id="rId6"/>
    <p:sldId id="264" r:id="rId7"/>
    <p:sldId id="317" r:id="rId8"/>
    <p:sldId id="269" r:id="rId9"/>
    <p:sldId id="268" r:id="rId10"/>
    <p:sldId id="297" r:id="rId11"/>
    <p:sldId id="310" r:id="rId12"/>
    <p:sldId id="312" r:id="rId13"/>
    <p:sldId id="314" r:id="rId14"/>
    <p:sldId id="308" r:id="rId15"/>
    <p:sldId id="285" r:id="rId16"/>
    <p:sldId id="281" r:id="rId17"/>
    <p:sldId id="31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CFFFF"/>
    <a:srgbClr val="993300"/>
    <a:srgbClr val="000000"/>
    <a:srgbClr val="A50021"/>
    <a:srgbClr val="464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7179" autoAdjust="0"/>
  </p:normalViewPr>
  <p:slideViewPr>
    <p:cSldViewPr>
      <p:cViewPr varScale="1">
        <p:scale>
          <a:sx n="51" d="100"/>
          <a:sy n="51" d="100"/>
        </p:scale>
        <p:origin x="83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B1E47F-28DE-43EE-9EE9-8C67E67AA0F7}" type="doc">
      <dgm:prSet loTypeId="urn:microsoft.com/office/officeart/2005/8/layout/arrow6" loCatId="process" qsTypeId="urn:microsoft.com/office/officeart/2005/8/quickstyle/simple4" qsCatId="simple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5911D5F9-2BA8-4971-8C88-D2F96A8BCD42}">
      <dgm:prSet phldrT="[Текст]"/>
      <dgm:spPr>
        <a:ln>
          <a:solidFill>
            <a:schemeClr val="accent1"/>
          </a:solidFill>
        </a:ln>
      </dgm:spPr>
      <dgm:t>
        <a:bodyPr/>
        <a:lstStyle/>
        <a:p>
          <a:r>
            <a:rPr lang="ru-RU" dirty="0">
              <a:solidFill>
                <a:schemeClr val="bg1"/>
              </a:solidFill>
            </a:rPr>
            <a:t>Океаническая</a:t>
          </a:r>
        </a:p>
      </dgm:t>
    </dgm:pt>
    <dgm:pt modelId="{F0AF4039-62DD-4C33-BC7A-9C5F36073144}" type="parTrans" cxnId="{8F5F2BFC-E7CF-47A5-A308-221DFAB1A830}">
      <dgm:prSet/>
      <dgm:spPr/>
      <dgm:t>
        <a:bodyPr/>
        <a:lstStyle/>
        <a:p>
          <a:endParaRPr lang="ru-RU"/>
        </a:p>
      </dgm:t>
    </dgm:pt>
    <dgm:pt modelId="{DBEA7FE3-367A-41C6-BEE5-CFD077EE42C8}" type="sibTrans" cxnId="{8F5F2BFC-E7CF-47A5-A308-221DFAB1A830}">
      <dgm:prSet/>
      <dgm:spPr/>
      <dgm:t>
        <a:bodyPr/>
        <a:lstStyle/>
        <a:p>
          <a:endParaRPr lang="ru-RU"/>
        </a:p>
      </dgm:t>
    </dgm:pt>
    <dgm:pt modelId="{D4F651A7-BED2-4395-9FE3-F84E6D4C2BEE}">
      <dgm:prSet phldrT="[Текст]"/>
      <dgm:spPr/>
      <dgm:t>
        <a:bodyPr/>
        <a:lstStyle/>
        <a:p>
          <a:r>
            <a:rPr lang="ru-RU" dirty="0">
              <a:solidFill>
                <a:schemeClr val="bg1"/>
              </a:solidFill>
            </a:rPr>
            <a:t>Материковая</a:t>
          </a:r>
        </a:p>
      </dgm:t>
    </dgm:pt>
    <dgm:pt modelId="{42AAA0D8-748C-43C2-B812-B7F469A2DBE9}" type="parTrans" cxnId="{39A12686-D91A-4FB5-8225-FA82AC766266}">
      <dgm:prSet/>
      <dgm:spPr/>
      <dgm:t>
        <a:bodyPr/>
        <a:lstStyle/>
        <a:p>
          <a:endParaRPr lang="ru-RU"/>
        </a:p>
      </dgm:t>
    </dgm:pt>
    <dgm:pt modelId="{AE3661DD-4054-4CAB-8D13-808BC4770A50}" type="sibTrans" cxnId="{39A12686-D91A-4FB5-8225-FA82AC766266}">
      <dgm:prSet/>
      <dgm:spPr/>
      <dgm:t>
        <a:bodyPr/>
        <a:lstStyle/>
        <a:p>
          <a:endParaRPr lang="ru-RU"/>
        </a:p>
      </dgm:t>
    </dgm:pt>
    <dgm:pt modelId="{BA602B28-AF7C-4143-BE27-18D2AC0B05C5}" type="pres">
      <dgm:prSet presAssocID="{21B1E47F-28DE-43EE-9EE9-8C67E67AA0F7}" presName="compositeShape" presStyleCnt="0">
        <dgm:presLayoutVars>
          <dgm:chMax val="2"/>
          <dgm:dir/>
          <dgm:resizeHandles val="exact"/>
        </dgm:presLayoutVars>
      </dgm:prSet>
      <dgm:spPr/>
    </dgm:pt>
    <dgm:pt modelId="{1E007FB7-B12C-4DC3-B70B-9E074D87F273}" type="pres">
      <dgm:prSet presAssocID="{21B1E47F-28DE-43EE-9EE9-8C67E67AA0F7}" presName="ribbon" presStyleLbl="node1" presStyleIdx="0" presStyleCnt="1" custScaleX="222441" custLinFactY="-74371" custLinFactNeighborX="-5655" custLinFactNeighborY="-100000"/>
      <dgm:spPr/>
    </dgm:pt>
    <dgm:pt modelId="{12CEC2D9-6FBF-488D-9E5A-4357DBBB1057}" type="pres">
      <dgm:prSet presAssocID="{21B1E47F-28DE-43EE-9EE9-8C67E67AA0F7}" presName="leftArrowText" presStyleLbl="node1" presStyleIdx="0" presStyleCnt="1" custScaleX="331010" custLinFactNeighborX="-83526" custLinFactNeighborY="-557">
        <dgm:presLayoutVars>
          <dgm:chMax val="0"/>
          <dgm:bulletEnabled val="1"/>
        </dgm:presLayoutVars>
      </dgm:prSet>
      <dgm:spPr/>
    </dgm:pt>
    <dgm:pt modelId="{DD538D4F-C23B-4778-A137-7AE9F74652B5}" type="pres">
      <dgm:prSet presAssocID="{21B1E47F-28DE-43EE-9EE9-8C67E67AA0F7}" presName="rightArrowText" presStyleLbl="node1" presStyleIdx="0" presStyleCnt="1" custScaleX="262213" custLinFactNeighborX="67855" custLinFactNeighborY="10737">
        <dgm:presLayoutVars>
          <dgm:chMax val="0"/>
          <dgm:bulletEnabled val="1"/>
        </dgm:presLayoutVars>
      </dgm:prSet>
      <dgm:spPr/>
    </dgm:pt>
  </dgm:ptLst>
  <dgm:cxnLst>
    <dgm:cxn modelId="{5A21EA72-8609-45D7-A8B0-1DBCF6BEE776}" type="presOf" srcId="{5911D5F9-2BA8-4971-8C88-D2F96A8BCD42}" destId="{12CEC2D9-6FBF-488D-9E5A-4357DBBB1057}" srcOrd="0" destOrd="0" presId="urn:microsoft.com/office/officeart/2005/8/layout/arrow6"/>
    <dgm:cxn modelId="{744D9B7F-6118-4266-82F6-72BCDFA46279}" type="presOf" srcId="{D4F651A7-BED2-4395-9FE3-F84E6D4C2BEE}" destId="{DD538D4F-C23B-4778-A137-7AE9F74652B5}" srcOrd="0" destOrd="0" presId="urn:microsoft.com/office/officeart/2005/8/layout/arrow6"/>
    <dgm:cxn modelId="{39A12686-D91A-4FB5-8225-FA82AC766266}" srcId="{21B1E47F-28DE-43EE-9EE9-8C67E67AA0F7}" destId="{D4F651A7-BED2-4395-9FE3-F84E6D4C2BEE}" srcOrd="1" destOrd="0" parTransId="{42AAA0D8-748C-43C2-B812-B7F469A2DBE9}" sibTransId="{AE3661DD-4054-4CAB-8D13-808BC4770A50}"/>
    <dgm:cxn modelId="{29AE1CAD-F1BA-4931-AB5A-892C1159D837}" type="presOf" srcId="{21B1E47F-28DE-43EE-9EE9-8C67E67AA0F7}" destId="{BA602B28-AF7C-4143-BE27-18D2AC0B05C5}" srcOrd="0" destOrd="0" presId="urn:microsoft.com/office/officeart/2005/8/layout/arrow6"/>
    <dgm:cxn modelId="{8F5F2BFC-E7CF-47A5-A308-221DFAB1A830}" srcId="{21B1E47F-28DE-43EE-9EE9-8C67E67AA0F7}" destId="{5911D5F9-2BA8-4971-8C88-D2F96A8BCD42}" srcOrd="0" destOrd="0" parTransId="{F0AF4039-62DD-4C33-BC7A-9C5F36073144}" sibTransId="{DBEA7FE3-367A-41C6-BEE5-CFD077EE42C8}"/>
    <dgm:cxn modelId="{41615F6F-F045-494A-9D92-74CA8EDD1A93}" type="presParOf" srcId="{BA602B28-AF7C-4143-BE27-18D2AC0B05C5}" destId="{1E007FB7-B12C-4DC3-B70B-9E074D87F273}" srcOrd="0" destOrd="0" presId="urn:microsoft.com/office/officeart/2005/8/layout/arrow6"/>
    <dgm:cxn modelId="{8EAC84D1-1908-4BA6-8FCB-727C5A70B6B8}" type="presParOf" srcId="{BA602B28-AF7C-4143-BE27-18D2AC0B05C5}" destId="{12CEC2D9-6FBF-488D-9E5A-4357DBBB1057}" srcOrd="1" destOrd="0" presId="urn:microsoft.com/office/officeart/2005/8/layout/arrow6"/>
    <dgm:cxn modelId="{A289ACF0-5C4D-42C8-9A88-F63BC436B858}" type="presParOf" srcId="{BA602B28-AF7C-4143-BE27-18D2AC0B05C5}" destId="{DD538D4F-C23B-4778-A137-7AE9F74652B5}" srcOrd="2" destOrd="0" presId="urn:microsoft.com/office/officeart/2005/8/layout/arrow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007FB7-B12C-4DC3-B70B-9E074D87F273}">
      <dsp:nvSpPr>
        <dsp:cNvPr id="0" name=""/>
        <dsp:cNvSpPr/>
      </dsp:nvSpPr>
      <dsp:spPr>
        <a:xfrm>
          <a:off x="107519" y="0"/>
          <a:ext cx="8496934" cy="1527944"/>
        </a:xfrm>
        <a:prstGeom prst="leftRightRibbon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shade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CEC2D9-6FBF-488D-9E5A-4357DBBB1057}">
      <dsp:nvSpPr>
        <dsp:cNvPr id="0" name=""/>
        <dsp:cNvSpPr/>
      </dsp:nvSpPr>
      <dsp:spPr>
        <a:xfrm>
          <a:off x="611560" y="263219"/>
          <a:ext cx="4172559" cy="748692"/>
        </a:xfrm>
        <a:prstGeom prst="rect">
          <a:avLst/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20904" rIns="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kern="1200" dirty="0">
              <a:solidFill>
                <a:schemeClr val="bg1"/>
              </a:solidFill>
            </a:rPr>
            <a:t>Океаническая</a:t>
          </a:r>
        </a:p>
      </dsp:txBody>
      <dsp:txXfrm>
        <a:off x="611560" y="263219"/>
        <a:ext cx="4172559" cy="748692"/>
      </dsp:txXfrm>
    </dsp:sp>
    <dsp:sp modelId="{DD538D4F-C23B-4778-A137-7AE9F74652B5}">
      <dsp:nvSpPr>
        <dsp:cNvPr id="0" name=""/>
        <dsp:cNvSpPr/>
      </dsp:nvSpPr>
      <dsp:spPr>
        <a:xfrm>
          <a:off x="4374586" y="592248"/>
          <a:ext cx="3906306" cy="748692"/>
        </a:xfrm>
        <a:prstGeom prst="rect">
          <a:avLst/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17348" rIns="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>
              <a:solidFill>
                <a:schemeClr val="bg1"/>
              </a:solidFill>
            </a:rPr>
            <a:t>Материковая</a:t>
          </a:r>
        </a:p>
      </dsp:txBody>
      <dsp:txXfrm>
        <a:off x="4374586" y="592248"/>
        <a:ext cx="3906306" cy="7486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B44FC6E-8AEE-40F0-BF98-5961B244D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795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06040-E76F-49B0-843E-6964EB1D9947}" type="slidenum">
              <a:rPr lang="ru-RU" altLang="ru-RU" smtClean="0"/>
              <a:pPr/>
              <a:t>1</a:t>
            </a:fld>
            <a:endParaRPr lang="ru-RU" altLang="ru-RU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3037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5E0BF-D729-4B74-9BFF-B931C4CA5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B86B5-F236-4E96-9DF5-56AC3EC1AA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4513" y="214313"/>
            <a:ext cx="1817687" cy="60944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39863" y="214313"/>
            <a:ext cx="5302250" cy="60944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F3249-2EC9-41D3-8171-87C932994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69FB15-6BA5-4BE1-AAA9-1ECDF1282FCA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E149C-47DA-4F93-B35D-A4790E8641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742800"/>
      </p:ext>
    </p:extLst>
  </p:cSld>
  <p:clrMapOvr>
    <a:masterClrMapping/>
  </p:clrMapOvr>
  <p:transition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A08F9-079B-43C1-848F-4663F517066C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E169C5-15D1-4C32-8CC4-1DBCD2D7E9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757354"/>
      </p:ext>
    </p:extLst>
  </p:cSld>
  <p:clrMapOvr>
    <a:masterClrMapping/>
  </p:clrMapOvr>
  <p:transition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4F9F15-A16F-4D80-B254-5E969788C1A8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39B098-CE12-44F2-B923-703A918CC2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04230"/>
      </p:ext>
    </p:extLst>
  </p:cSld>
  <p:clrMapOvr>
    <a:masterClrMapping/>
  </p:clrMapOvr>
  <p:transition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828356-CB25-440A-86AC-C15791443D8C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FE69CC-36E9-41A3-A48F-46BF1194F4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438715"/>
      </p:ext>
    </p:extLst>
  </p:cSld>
  <p:clrMapOvr>
    <a:masterClrMapping/>
  </p:clrMapOvr>
  <p:transition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D61A5A-6594-4547-8694-F67190C9A105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266526-3B3E-46CF-B46C-05B6DF934F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69684"/>
      </p:ext>
    </p:extLst>
  </p:cSld>
  <p:clrMapOvr>
    <a:masterClrMapping/>
  </p:clrMapOvr>
  <p:transition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158B17-106E-4498-A5C8-172A58C70150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928AA-8AF8-408F-95DD-9F2CBAD903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08422"/>
      </p:ext>
    </p:extLst>
  </p:cSld>
  <p:clrMapOvr>
    <a:masterClrMapping/>
  </p:clrMapOvr>
  <p:transition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E83FEF-0CA0-4308-9EAC-E19B99293C66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90559C-3852-4DB1-8535-A4DE3A60F8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309612"/>
      </p:ext>
    </p:extLst>
  </p:cSld>
  <p:clrMapOvr>
    <a:masterClrMapping/>
  </p:clrMapOvr>
  <p:transition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FFACC8-712B-4433-91CD-5921937808B6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7A282-7205-4E51-B17F-273214A61E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916847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C88CF-33E1-4614-9589-F7B6FDBFC7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ED50BC-27E3-4897-BF50-8232E8CB4986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E2F2E-623E-46B9-8113-6AF55A1388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087868"/>
      </p:ext>
    </p:extLst>
  </p:cSld>
  <p:clrMapOvr>
    <a:masterClrMapping/>
  </p:clrMapOvr>
  <p:transition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630443-8DC4-4D9F-A1A6-4B4F46D2CD94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03A0C-35D7-4A95-8F00-894C58CAF9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616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630443-8DC4-4D9F-A1A6-4B4F46D2CD94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03A0C-35D7-4A95-8F00-894C58CAF9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7859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630443-8DC4-4D9F-A1A6-4B4F46D2CD94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03A0C-35D7-4A95-8F00-894C58CAF9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919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630443-8DC4-4D9F-A1A6-4B4F46D2CD94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03A0C-35D7-4A95-8F00-894C58CAF9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89225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630443-8DC4-4D9F-A1A6-4B4F46D2CD94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03A0C-35D7-4A95-8F00-894C58CAF9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3568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8A3E4D-BD14-4766-A8DC-1F4CC96016B9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117D41-D1E6-414F-90F0-704559FABB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839814"/>
      </p:ext>
    </p:extLst>
  </p:cSld>
  <p:clrMapOvr>
    <a:masterClrMapping/>
  </p:clrMapOvr>
  <p:transition>
    <p:strips dir="r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3F7FF2-EB1D-4809-9A24-7FAFD9F1A645}" type="datetime1">
              <a:rPr lang="en-US" smtClean="0"/>
              <a:pPr>
                <a:defRPr/>
              </a:pPr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F20444-F0CF-417C-B37A-253448E84A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010179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A2130-63C7-4296-BD8E-F7EC8C767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9863" y="1709738"/>
            <a:ext cx="3559175" cy="4598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51438" y="1709738"/>
            <a:ext cx="3560762" cy="4598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6A816-7781-42F0-A751-AC5FB8245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CDE23-F0C8-4023-89D0-A13756417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87090-469B-4201-A429-C6412964E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09D25-78AD-4A90-87CA-87E189288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11C7F-F2AD-4C4F-9F50-14F233DB0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BB1A8-B83B-4289-BE62-A0590394A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39863" y="214313"/>
            <a:ext cx="72723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9863" y="1709738"/>
            <a:ext cx="7272337" cy="459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9650" y="6237288"/>
            <a:ext cx="576263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96999F3-9474-4CD8-A427-B2CD4485E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>
    <p:strips dir="r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296999F3-9474-4CD8-A427-B2CD4485E8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</p:sldLayoutIdLst>
  <p:transition>
    <p:strips dir="rd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festival.1september.ru/files/articles/53/5373/537362/img6.jpg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evolution.powernet.ru/history/Earth_03/005.jpg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120133"/>
            <a:ext cx="6912768" cy="2084732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 земной коры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4355" y="2348880"/>
            <a:ext cx="5627177" cy="3024336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662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8" y="0"/>
            <a:ext cx="91233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86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67850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568450"/>
            <a:ext cx="8281988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11188" y="214313"/>
            <a:ext cx="6409084" cy="11430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Тихоокеанское Огненное кольцо</a:t>
            </a:r>
          </a:p>
        </p:txBody>
      </p:sp>
      <p:pic>
        <p:nvPicPr>
          <p:cNvPr id="327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188" y="980728"/>
            <a:ext cx="6768752" cy="5677292"/>
          </a:xfrm>
          <a:noFill/>
          <a:ln>
            <a:solidFill>
              <a:srgbClr val="C0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dirty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36912"/>
            <a:ext cx="6925738" cy="1320800"/>
          </a:xfrm>
        </p:spPr>
        <p:txBody>
          <a:bodyPr>
            <a:noAutofit/>
          </a:bodyPr>
          <a:lstStyle/>
          <a:p>
            <a:r>
              <a:rPr lang="ru-RU" sz="4800" b="1" dirty="0"/>
              <a:t>Спасибо за внимание!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24989"/>
      </p:ext>
    </p:extLst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4294967295"/>
          </p:nvPr>
        </p:nvSpPr>
        <p:spPr>
          <a:xfrm>
            <a:off x="251520" y="1556792"/>
            <a:ext cx="7543800" cy="3886200"/>
          </a:xfrm>
        </p:spPr>
        <p:txBody>
          <a:bodyPr/>
          <a:lstStyle/>
          <a:p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Каково внутреннее строение Земли?</a:t>
            </a:r>
          </a:p>
          <a:p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земная кора и литосфера?</a:t>
            </a:r>
          </a:p>
          <a:p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какие группы делят горные породы по происхождению?</a:t>
            </a:r>
          </a:p>
          <a:p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вулканы и землетрясения?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476672"/>
            <a:ext cx="7561262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0244" name="Picture 2" descr="http://cs10847.vk.me/u12473078/152384227/y_49327a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332656"/>
            <a:ext cx="8424936" cy="6336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260350"/>
            <a:ext cx="7272337" cy="11430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земной коры</a:t>
            </a:r>
          </a:p>
        </p:txBody>
      </p:sp>
      <p:pic>
        <p:nvPicPr>
          <p:cNvPr id="26627" name="Picture 3" descr="C:\Documents and Settings\Admin\Рабочий стол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2924944"/>
            <a:ext cx="8391083" cy="3576144"/>
          </a:xfr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767417259"/>
              </p:ext>
            </p:extLst>
          </p:nvPr>
        </p:nvGraphicFramePr>
        <p:xfrm>
          <a:off x="180181" y="1256159"/>
          <a:ext cx="9144000" cy="152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3316" name="Picture 2" descr="http://cs10979.vk.me/v10979078/19e9/-xzN7F5vHZY.jpg"/>
          <p:cNvPicPr>
            <a:picLocks noChangeAspect="1" noChangeArrowheads="1"/>
          </p:cNvPicPr>
          <p:nvPr/>
        </p:nvPicPr>
        <p:blipFill>
          <a:blip r:embed="rId2"/>
          <a:srcRect t="-15297" b="-1312"/>
          <a:stretch>
            <a:fillRect/>
          </a:stretch>
        </p:blipFill>
        <p:spPr bwMode="auto">
          <a:xfrm>
            <a:off x="-73025" y="-1035050"/>
            <a:ext cx="9226550" cy="776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60350"/>
            <a:ext cx="7272338" cy="11430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Дрейф материков</a:t>
            </a:r>
          </a:p>
        </p:txBody>
      </p:sp>
      <p:pic>
        <p:nvPicPr>
          <p:cNvPr id="8198" name="Picture 6" descr="C:\Documents and Settings\Admin\Рабочий стол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1052736"/>
            <a:ext cx="8037262" cy="5472608"/>
          </a:xfrm>
          <a:ln>
            <a:solidFill>
              <a:srgbClr val="A5002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9" y="188640"/>
            <a:ext cx="6984900" cy="12954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Теория </a:t>
            </a:r>
            <a:r>
              <a:rPr lang="ru-RU" sz="4400" dirty="0" err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литосферных</a:t>
            </a:r>
            <a:r>
              <a:rPr lang="ru-RU" sz="44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плит</a:t>
            </a:r>
          </a:p>
        </p:txBody>
      </p:sp>
      <p:pic>
        <p:nvPicPr>
          <p:cNvPr id="30724" name="Picture 4" descr="Картинка 8 из 10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5379"/>
          <a:stretch>
            <a:fillRect/>
          </a:stretch>
        </p:blipFill>
        <p:spPr>
          <a:xfrm>
            <a:off x="179389" y="1748259"/>
            <a:ext cx="5567362" cy="4260850"/>
          </a:xfr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одержимое 3"/>
          <p:cNvSpPr txBox="1">
            <a:spLocks/>
          </p:cNvSpPr>
          <p:nvPr/>
        </p:nvSpPr>
        <p:spPr>
          <a:xfrm>
            <a:off x="5769261" y="1610432"/>
            <a:ext cx="3131840" cy="453650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400" kern="0" dirty="0">
                <a:solidFill>
                  <a:srgbClr val="000000"/>
                </a:solidFill>
                <a:latin typeface="+mn-lt"/>
              </a:rPr>
              <a:t>Литосфера Земли состоит из огромных блоков – </a:t>
            </a:r>
            <a:r>
              <a:rPr lang="ru-RU" sz="2400" b="1" kern="0" dirty="0" err="1">
                <a:solidFill>
                  <a:srgbClr val="000000"/>
                </a:solidFill>
                <a:latin typeface="+mn-lt"/>
              </a:rPr>
              <a:t>литосферных</a:t>
            </a:r>
            <a:r>
              <a:rPr lang="ru-RU" sz="2400" b="1" kern="0" dirty="0">
                <a:solidFill>
                  <a:srgbClr val="000000"/>
                </a:solidFill>
                <a:latin typeface="+mn-lt"/>
              </a:rPr>
              <a:t> плит </a:t>
            </a:r>
            <a:r>
              <a:rPr lang="ru-RU" sz="2400" kern="0" dirty="0">
                <a:solidFill>
                  <a:srgbClr val="000000"/>
                </a:solidFill>
                <a:latin typeface="+mn-lt"/>
              </a:rPr>
              <a:t>с участками материковой и океанической земной коры, которые находятся в постоянном движении.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6687" y="116632"/>
            <a:ext cx="8388350" cy="11430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дна океанов</a:t>
            </a:r>
          </a:p>
        </p:txBody>
      </p:sp>
      <p:pic>
        <p:nvPicPr>
          <p:cNvPr id="20483" name="Picture 2" descr="Картинка 16 из 104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553" y="983799"/>
            <a:ext cx="4176464" cy="5648100"/>
          </a:xfrm>
          <a:ln>
            <a:solidFill>
              <a:schemeClr val="tx1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412776"/>
            <a:ext cx="3096344" cy="482453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marL="0" indent="173038" fontAlgn="auto">
              <a:spcAft>
                <a:spcPts val="0"/>
              </a:spcAft>
              <a:buFontTx/>
              <a:buNone/>
              <a:defRPr/>
            </a:pPr>
            <a:r>
              <a:rPr lang="ru-RU" sz="2000" dirty="0">
                <a:solidFill>
                  <a:srgbClr val="000000"/>
                </a:solidFill>
              </a:rPr>
              <a:t>В срединно-океанических хребтах самые </a:t>
            </a:r>
            <a:r>
              <a:rPr lang="ru-RU" sz="2000" b="1" dirty="0">
                <a:solidFill>
                  <a:srgbClr val="000000"/>
                </a:solidFill>
              </a:rPr>
              <a:t>молодые участки находятся в центре</a:t>
            </a:r>
            <a:r>
              <a:rPr lang="ru-RU" sz="2000" dirty="0">
                <a:solidFill>
                  <a:srgbClr val="000000"/>
                </a:solidFill>
              </a:rPr>
              <a:t>, а это значит, что в земной коре есть трещины, по которым поднимается свежее вещество мантии, т.е. </a:t>
            </a:r>
            <a:r>
              <a:rPr lang="ru-RU" sz="2000" b="1" dirty="0">
                <a:solidFill>
                  <a:srgbClr val="000000"/>
                </a:solidFill>
              </a:rPr>
              <a:t>движется земная кора, а не материки!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Шаблон оформления с слайдом-оглавлением ">
  <a:themeElements>
    <a:clrScheme name="Шаблон оформления с слайдом-оглавлением  1">
      <a:dk1>
        <a:srgbClr val="464646"/>
      </a:dk1>
      <a:lt1>
        <a:srgbClr val="FFFFFF"/>
      </a:lt1>
      <a:dk2>
        <a:srgbClr val="000000"/>
      </a:dk2>
      <a:lt2>
        <a:srgbClr val="808080"/>
      </a:lt2>
      <a:accent1>
        <a:srgbClr val="F15D5F"/>
      </a:accent1>
      <a:accent2>
        <a:srgbClr val="333399"/>
      </a:accent2>
      <a:accent3>
        <a:srgbClr val="FFFFFF"/>
      </a:accent3>
      <a:accent4>
        <a:srgbClr val="3A3A3A"/>
      </a:accent4>
      <a:accent5>
        <a:srgbClr val="F7B6B6"/>
      </a:accent5>
      <a:accent6>
        <a:srgbClr val="2D2D8A"/>
      </a:accent6>
      <a:hlink>
        <a:srgbClr val="F15D5F"/>
      </a:hlink>
      <a:folHlink>
        <a:srgbClr val="909090"/>
      </a:folHlink>
    </a:clrScheme>
    <a:fontScheme name="Шаблон оформления с слайдом-оглавлением 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с слайдом-оглавлением  1">
        <a:dk1>
          <a:srgbClr val="464646"/>
        </a:dk1>
        <a:lt1>
          <a:srgbClr val="FFFFFF"/>
        </a:lt1>
        <a:dk2>
          <a:srgbClr val="000000"/>
        </a:dk2>
        <a:lt2>
          <a:srgbClr val="808080"/>
        </a:lt2>
        <a:accent1>
          <a:srgbClr val="F15D5F"/>
        </a:accent1>
        <a:accent2>
          <a:srgbClr val="333399"/>
        </a:accent2>
        <a:accent3>
          <a:srgbClr val="FFFFFF"/>
        </a:accent3>
        <a:accent4>
          <a:srgbClr val="3A3A3A"/>
        </a:accent4>
        <a:accent5>
          <a:srgbClr val="F7B6B6"/>
        </a:accent5>
        <a:accent6>
          <a:srgbClr val="2D2D8A"/>
        </a:accent6>
        <a:hlink>
          <a:srgbClr val="F15D5F"/>
        </a:hlink>
        <a:folHlink>
          <a:srgbClr val="909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слайдом-оглавлением </Template>
  <TotalTime>337</TotalTime>
  <Words>115</Words>
  <Application>Microsoft Office PowerPoint</Application>
  <PresentationFormat>Экран (4:3)</PresentationFormat>
  <Paragraphs>17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Times New Roman</vt:lpstr>
      <vt:lpstr>Trebuchet MS</vt:lpstr>
      <vt:lpstr>Wingdings 3</vt:lpstr>
      <vt:lpstr>Шаблон оформления с слайдом-оглавлением </vt:lpstr>
      <vt:lpstr>Грань</vt:lpstr>
      <vt:lpstr>Строение земной коры</vt:lpstr>
      <vt:lpstr>Презентация PowerPoint</vt:lpstr>
      <vt:lpstr>Презентация PowerPoint</vt:lpstr>
      <vt:lpstr>Презентация PowerPoint</vt:lpstr>
      <vt:lpstr>Виды земной коры</vt:lpstr>
      <vt:lpstr>Презентация PowerPoint</vt:lpstr>
      <vt:lpstr>Дрейф материков</vt:lpstr>
      <vt:lpstr>Теория литосферных плит</vt:lpstr>
      <vt:lpstr>Изучение дна океанов</vt:lpstr>
      <vt:lpstr>Презентация PowerPoint</vt:lpstr>
      <vt:lpstr>Презентация PowerPoint</vt:lpstr>
      <vt:lpstr>Презентация PowerPoint</vt:lpstr>
      <vt:lpstr>Презентация PowerPoint</vt:lpstr>
      <vt:lpstr>Тихоокеанское Огненное кольцо</vt:lpstr>
      <vt:lpstr>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Оглавление</dc:title>
  <dc:creator>starostina</dc:creator>
  <cp:lastModifiedBy>Алёна Гурова</cp:lastModifiedBy>
  <cp:revision>47</cp:revision>
  <dcterms:created xsi:type="dcterms:W3CDTF">2009-11-28T11:53:44Z</dcterms:created>
  <dcterms:modified xsi:type="dcterms:W3CDTF">2020-04-04T13:23:48Z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TC101950851049</vt:lpwstr>
  </property>
</Properties>
</file>