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4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3300"/>
    <a:srgbClr val="D60093"/>
    <a:srgbClr val="660066"/>
    <a:srgbClr val="800080"/>
    <a:srgbClr val="FF0066"/>
    <a:srgbClr val="0066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B1C4EF-3E62-42D7-A53B-F02FFC38BA6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AFE877B-0401-4E17-B3BA-3CCD207B8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3379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87EC3E-F7D5-4AB1-9063-7BBCBB7EB711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66FDF-7F48-4EA9-B4AB-E7A07EDEA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732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DAE80-CB69-404C-92DF-4385902C4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516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947EB-4785-4EFC-B037-C97B9E97D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8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89131-AB89-47C3-BF10-5532F49FA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403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32F94-005E-457F-8F97-6B97C2513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40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15248-F323-4089-B152-B1B85CADB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9728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F07AC-767D-45B5-9978-3FDF8DE58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218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C09DD-8A61-4C81-8247-334D91971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902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D29A6-AA8E-40CB-926B-F063CF60A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418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B0572-240C-4FF9-A020-5BE719459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531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9FE46-1529-46E8-B8CF-7666C82C0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44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1D9298-78D6-4604-B77D-633DC338A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1871662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>«</a:t>
            </a:r>
            <a:r>
              <a:rPr lang="ru-RU" altLang="ru-RU" sz="3600" b="1" i="1" dirty="0" smtClean="0">
                <a:solidFill>
                  <a:srgbClr val="FF0000"/>
                </a:solidFill>
              </a:rPr>
              <a:t>Угадай, </a:t>
            </a:r>
            <a:r>
              <a:rPr lang="ru-RU" altLang="ru-RU" sz="3600" b="1" i="1" dirty="0" smtClean="0">
                <a:solidFill>
                  <a:srgbClr val="FF0000"/>
                </a:solidFill>
              </a:rPr>
              <a:t>на чем </a:t>
            </a:r>
            <a:r>
              <a:rPr lang="ru-RU" altLang="ru-RU" sz="3600" b="1" i="1" dirty="0" smtClean="0">
                <a:solidFill>
                  <a:srgbClr val="FF0000"/>
                </a:solidFill>
              </a:rPr>
              <a:t>играю?»</a:t>
            </a:r>
            <a:r>
              <a:rPr lang="ru-RU" altLang="ru-RU" sz="2800" b="1" i="1" dirty="0" smtClean="0">
                <a:solidFill>
                  <a:schemeClr val="tx1"/>
                </a:solidFill>
              </a:rPr>
              <a:t/>
            </a:r>
            <a:br>
              <a:rPr lang="ru-RU" altLang="ru-RU" sz="2800" b="1" i="1" dirty="0" smtClean="0">
                <a:solidFill>
                  <a:schemeClr val="tx1"/>
                </a:solidFill>
              </a:rPr>
            </a:br>
            <a:r>
              <a:rPr lang="ru-RU" altLang="ru-RU" sz="2000" b="1" i="1" dirty="0" smtClean="0">
                <a:solidFill>
                  <a:schemeClr val="tx1"/>
                </a:solidFill>
              </a:rPr>
              <a:t/>
            </a:r>
            <a:br>
              <a:rPr lang="ru-RU" altLang="ru-RU" sz="2000" b="1" i="1" dirty="0" smtClean="0">
                <a:solidFill>
                  <a:schemeClr val="tx1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0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2000" b="1" i="1" dirty="0" smtClean="0">
                <a:solidFill>
                  <a:srgbClr val="660066"/>
                </a:solidFill>
              </a:rPr>
            </a:br>
            <a:r>
              <a:rPr lang="ru-RU" altLang="ru-RU" sz="2800" b="1" i="1" dirty="0" smtClean="0">
                <a:solidFill>
                  <a:srgbClr val="3333CC"/>
                </a:solidFill>
              </a:rPr>
              <a:t>Викторина для детей старшего дошкольного возраста</a:t>
            </a:r>
            <a:r>
              <a:rPr lang="ru-RU" altLang="ru-RU" sz="1600" b="1" i="1" dirty="0" smtClean="0">
                <a:solidFill>
                  <a:schemeClr val="tx1"/>
                </a:solidFill>
              </a:rPr>
              <a:t/>
            </a:r>
            <a:br>
              <a:rPr lang="ru-RU" altLang="ru-RU" sz="1600" b="1" i="1" dirty="0" smtClean="0">
                <a:solidFill>
                  <a:schemeClr val="tx1"/>
                </a:solidFill>
              </a:rPr>
            </a:br>
            <a:r>
              <a:rPr lang="ru-RU" altLang="ru-RU" sz="1600" b="1" i="1" dirty="0" smtClean="0">
                <a:solidFill>
                  <a:srgbClr val="660066"/>
                </a:solidFill>
              </a:rPr>
              <a:t/>
            </a:r>
            <a:br>
              <a:rPr lang="ru-RU" altLang="ru-RU" sz="1600" b="1" i="1" dirty="0" smtClean="0">
                <a:solidFill>
                  <a:srgbClr val="660066"/>
                </a:solidFill>
              </a:rPr>
            </a:br>
            <a:endParaRPr lang="ru-RU" altLang="ru-RU" sz="2000" b="1" i="1" dirty="0" smtClean="0">
              <a:solidFill>
                <a:srgbClr val="6600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2276872"/>
            <a:ext cx="6400800" cy="2425700"/>
          </a:xfrm>
        </p:spPr>
        <p:txBody>
          <a:bodyPr/>
          <a:lstStyle/>
          <a:p>
            <a:pPr eaLnBrk="1" hangingPunct="1"/>
            <a:endParaRPr lang="ru-RU" altLang="ru-RU" sz="1800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«Гармошка»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            </a:t>
            </a:r>
          </a:p>
        </p:txBody>
      </p:sp>
      <p:pic>
        <p:nvPicPr>
          <p:cNvPr id="11268" name="Picture 5" descr="C:\Users\Acer\Desktop\картинки, рамки\Музыка и муз. инструменты\гармошка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071688"/>
            <a:ext cx="4214812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3250" y="642938"/>
            <a:ext cx="26431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 4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1714500" y="2143125"/>
            <a:ext cx="65722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/>
              <a:t>  </a:t>
            </a:r>
            <a:r>
              <a:rPr lang="ru-RU" altLang="ru-RU">
                <a:solidFill>
                  <a:schemeClr val="accent2"/>
                </a:solidFill>
              </a:rPr>
              <a:t>«Он в оркестре тоже нужен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    И звучит других не хуже.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    Играть на нём мы тоже будем,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    Дайте в руки звонкий…»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cer\Desktop\картинки, рамки\Музыка и муз. инструменты\бубен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71688"/>
            <a:ext cx="3000375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43313" y="642938"/>
            <a:ext cx="16795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«Бубен»</a:t>
            </a:r>
          </a:p>
        </p:txBody>
      </p:sp>
      <p:pic>
        <p:nvPicPr>
          <p:cNvPr id="13316" name="Picture 4" descr="C:\Users\Acer\Desktop\картинки, рамки\Музыка и муз. инструменты\бубен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071813"/>
            <a:ext cx="250031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8" y="785813"/>
            <a:ext cx="1912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5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214563" y="2643188"/>
            <a:ext cx="48799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2060"/>
                </a:solidFill>
              </a:rPr>
              <a:t>«У него чистейший звон,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2060"/>
                </a:solidFill>
              </a:rPr>
              <a:t>  Вот наш друг…»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Users\Acer\Desktop\картинки, рамки\Музыка и муз. инструменты\металлофон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143125"/>
            <a:ext cx="523875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8938" y="714375"/>
            <a:ext cx="30226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«Металлофон»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8" y="928688"/>
            <a:ext cx="1912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6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214438" y="2714625"/>
            <a:ext cx="67865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6600"/>
                </a:solidFill>
              </a:rPr>
              <a:t>    </a:t>
            </a:r>
            <a:r>
              <a:rPr lang="ru-RU" altLang="ru-RU">
                <a:solidFill>
                  <a:schemeClr val="tx2"/>
                </a:solidFill>
              </a:rPr>
              <a:t>«Динь-ди-лень, динь-ди-лень,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2"/>
                </a:solidFill>
              </a:rPr>
              <a:t>      Целый день звенеть не лень!»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C:\Users\Acer\Desktop\картинки, рамки\Музыка и муз. инструменты\колокольчики 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286000"/>
            <a:ext cx="5249862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00375" y="642938"/>
            <a:ext cx="30845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«Колокольчики»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8" y="500063"/>
            <a:ext cx="1912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0" y="2214563"/>
            <a:ext cx="48577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70C0"/>
                </a:solidFill>
              </a:rPr>
              <a:t>  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«Палочка и три угла,</a:t>
            </a:r>
          </a:p>
          <a:p>
            <a:pPr>
              <a:defRPr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     Звенит так звонко – </a:t>
            </a:r>
          </a:p>
          <a:p>
            <a:pPr>
              <a:defRPr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3200" dirty="0" err="1">
                <a:solidFill>
                  <a:schemeClr val="bg2">
                    <a:lumMod val="50000"/>
                  </a:schemeClr>
                </a:solidFill>
              </a:rPr>
              <a:t>Дзынь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 – ля – </a:t>
            </a:r>
            <a:r>
              <a:rPr lang="ru-RU" sz="3200" dirty="0" err="1">
                <a:solidFill>
                  <a:schemeClr val="bg2">
                    <a:lumMod val="50000"/>
                  </a:schemeClr>
                </a:solidFill>
              </a:rPr>
              <a:t>ля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…»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cer\Desktop\картинки, рамки\Музыка и муз. инструменты\треугольни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714500"/>
            <a:ext cx="389255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71813" y="428625"/>
            <a:ext cx="28702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«Треугольник»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25" y="571500"/>
            <a:ext cx="19129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8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1785938" y="2357438"/>
            <a:ext cx="59578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660066"/>
                </a:solidFill>
              </a:rPr>
              <a:t>«Гремит так весело для нас –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660066"/>
                </a:solidFill>
              </a:rPr>
              <a:t>  разноцветный…»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7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600" b="1" i="1" smtClean="0">
                <a:solidFill>
                  <a:srgbClr val="660066"/>
                </a:solidFill>
              </a:rPr>
              <a:t/>
            </a:r>
            <a:br>
              <a:rPr lang="ru-RU" altLang="ru-RU" sz="1600" b="1" i="1" smtClean="0">
                <a:solidFill>
                  <a:srgbClr val="660066"/>
                </a:solidFill>
              </a:rPr>
            </a:br>
            <a:r>
              <a:rPr lang="ru-RU" altLang="ru-RU" sz="1800" b="1" i="1" smtClean="0">
                <a:solidFill>
                  <a:schemeClr val="tx1"/>
                </a:solidFill>
              </a:rPr>
              <a:t>Уважаемые дети и родители!</a:t>
            </a:r>
            <a:r>
              <a:rPr lang="ru-RU" altLang="ru-RU" sz="1800" b="1" i="1" smtClean="0">
                <a:solidFill>
                  <a:srgbClr val="660066"/>
                </a:solidFill>
              </a:rPr>
              <a:t/>
            </a:r>
            <a:br>
              <a:rPr lang="ru-RU" altLang="ru-RU" sz="1800" b="1" i="1" smtClean="0">
                <a:solidFill>
                  <a:srgbClr val="660066"/>
                </a:solidFill>
              </a:rPr>
            </a:br>
            <a:r>
              <a:rPr lang="ru-RU" altLang="ru-RU" sz="1800" b="1" i="1" smtClean="0">
                <a:solidFill>
                  <a:srgbClr val="660066"/>
                </a:solidFill>
              </a:rPr>
              <a:t/>
            </a:r>
            <a:br>
              <a:rPr lang="ru-RU" altLang="ru-RU" sz="1800" b="1" i="1" smtClean="0">
                <a:solidFill>
                  <a:srgbClr val="660066"/>
                </a:solidFill>
              </a:rPr>
            </a:br>
            <a:r>
              <a:rPr lang="ru-RU" altLang="ru-RU" sz="1800" b="1" i="1" smtClean="0">
                <a:solidFill>
                  <a:schemeClr val="tx1"/>
                </a:solidFill>
              </a:rPr>
              <a:t>Приглашаю вас принять участие в музыкальной викторине </a:t>
            </a:r>
            <a:br>
              <a:rPr lang="ru-RU" altLang="ru-RU" sz="1800" b="1" i="1" smtClean="0">
                <a:solidFill>
                  <a:schemeClr val="tx1"/>
                </a:solidFill>
              </a:rPr>
            </a:br>
            <a:r>
              <a:rPr lang="ru-RU" altLang="ru-RU" sz="1800" b="1" i="1" smtClean="0">
                <a:solidFill>
                  <a:schemeClr val="tx1"/>
                </a:solidFill>
              </a:rPr>
              <a:t>и проверить знание музыкальных инструментов!</a:t>
            </a:r>
            <a:r>
              <a:rPr lang="ru-RU" altLang="ru-RU" sz="1600" b="1" i="1" smtClean="0">
                <a:solidFill>
                  <a:schemeClr val="tx1"/>
                </a:solidFill>
              </a:rPr>
              <a:t/>
            </a:r>
            <a:br>
              <a:rPr lang="ru-RU" altLang="ru-RU" sz="1600" b="1" i="1" smtClean="0">
                <a:solidFill>
                  <a:schemeClr val="tx1"/>
                </a:solidFill>
              </a:rPr>
            </a:br>
            <a:endParaRPr lang="ru-RU" altLang="ru-RU" sz="1600" b="1" i="1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3705225"/>
          </a:xfrm>
        </p:spPr>
        <p:txBody>
          <a:bodyPr/>
          <a:lstStyle/>
          <a:p>
            <a:pPr lvl="2" eaLnBrk="1" hangingPunct="1">
              <a:buFontTx/>
              <a:buNone/>
              <a:defRPr/>
            </a:pPr>
            <a:endParaRPr lang="ru-RU" i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 eaLnBrk="1" hangingPunct="1">
              <a:buFontTx/>
              <a:buNone/>
              <a:defRPr/>
            </a:pPr>
            <a:endParaRPr lang="ru-RU" i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«Если загадку отгадаете,</a:t>
            </a: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Значит, музыкальные инструменты, </a:t>
            </a: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Прекрасно знаете!»</a:t>
            </a: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</a:p>
          <a:p>
            <a:pPr lvl="2" eaLnBrk="1" hangingPunct="1">
              <a:buFontTx/>
              <a:buNone/>
              <a:defRPr/>
            </a:pPr>
            <a: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Acer\Desktop\картинки, рамки\Музыка и муз. инструменты\маракасы 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484313"/>
            <a:ext cx="344328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7563" y="428625"/>
            <a:ext cx="20970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«Маракас»</a:t>
            </a: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428625"/>
            <a:ext cx="19129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9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143125" y="2000250"/>
            <a:ext cx="55006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«Вы все на ней играете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  И сразу отгадаете.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  Ду-ду-ду, да-да-да,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  Так поёт она всегда.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  Не палочка, не трубочка,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3333CC"/>
                </a:solidFill>
              </a:rPr>
              <a:t>  А что же это…»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70C0"/>
                </a:solidFill>
              </a:rPr>
              <a:t>   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Users\Acer\Desktop\картинки, рамки\Музыка и муз. инструменты\дудочки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978025"/>
            <a:ext cx="392430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7563" y="428625"/>
            <a:ext cx="20748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«Дудочка»</a:t>
            </a: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9288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/>
                </a:solidFill>
              </a:rPr>
              <a:t>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«Деревянные подружки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Пляшут на его макушке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Бьют его, а он гремит,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В ногу всем шагать велит.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Слышен гром и тут и там,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Так гремит наш…» 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i="1" smtClean="0">
                <a:solidFill>
                  <a:srgbClr val="FF0000"/>
                </a:solidFill>
              </a:rPr>
              <a:t>«Барабан»</a:t>
            </a:r>
          </a:p>
        </p:txBody>
      </p:sp>
      <p:pic>
        <p:nvPicPr>
          <p:cNvPr id="5123" name="Picture 5" descr="C:\Users\Acer\Desktop\картинки, рамки\Музыка и муз. инструменты\барабан 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700213"/>
            <a:ext cx="5111750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 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>
                <a:solidFill>
                  <a:srgbClr val="CC00CC"/>
                </a:solidFill>
              </a:rPr>
              <a:t>   </a:t>
            </a:r>
          </a:p>
          <a:p>
            <a:pPr algn="ctr" eaLnBrk="1" hangingPunct="1">
              <a:buFontTx/>
              <a:buNone/>
            </a:pPr>
            <a:r>
              <a:rPr lang="ru-RU" altLang="ru-RU" smtClean="0">
                <a:solidFill>
                  <a:srgbClr val="660066"/>
                </a:solidFill>
              </a:rPr>
              <a:t>«Он стоит на трёх ногах,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660066"/>
                </a:solidFill>
              </a:rPr>
              <a:t>             В покрытых лаком сапогах,</a:t>
            </a:r>
          </a:p>
          <a:p>
            <a:pPr algn="ctr" eaLnBrk="1" hangingPunct="1">
              <a:buFontTx/>
              <a:buNone/>
            </a:pPr>
            <a:r>
              <a:rPr lang="ru-RU" altLang="ru-RU" smtClean="0">
                <a:solidFill>
                  <a:srgbClr val="660066"/>
                </a:solidFill>
              </a:rPr>
              <a:t>Зубы белые, педаль,</a:t>
            </a:r>
          </a:p>
          <a:p>
            <a:pPr algn="ctr" eaLnBrk="1" hangingPunct="1">
              <a:buFontTx/>
              <a:buNone/>
            </a:pPr>
            <a:r>
              <a:rPr lang="ru-RU" altLang="ru-RU" smtClean="0">
                <a:solidFill>
                  <a:srgbClr val="660066"/>
                </a:solidFill>
              </a:rPr>
              <a:t>называется…»</a:t>
            </a:r>
          </a:p>
          <a:p>
            <a:pPr algn="ctr" eaLnBrk="1" hangingPunct="1">
              <a:buFontTx/>
              <a:buNone/>
            </a:pPr>
            <a:endParaRPr lang="ru-RU" altLang="ru-RU" smtClean="0">
              <a:solidFill>
                <a:srgbClr val="CC00CC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smtClean="0">
              <a:solidFill>
                <a:srgbClr val="CC00CC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3643313" y="357188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FF0000"/>
                </a:solidFill>
              </a:rPr>
              <a:t>«Рояль»</a:t>
            </a:r>
          </a:p>
        </p:txBody>
      </p:sp>
      <p:pic>
        <p:nvPicPr>
          <p:cNvPr id="7171" name="Picture 4" descr="C:\Users\Acer\Desktop\картинки, рамки\Музыка и муз. инструменты\рояль 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500188"/>
            <a:ext cx="5778500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 3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    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        </a:t>
            </a:r>
            <a:r>
              <a:rPr lang="ru-RU" altLang="ru-RU" smtClean="0">
                <a:solidFill>
                  <a:srgbClr val="C00000"/>
                </a:solidFill>
              </a:rPr>
              <a:t>«Не пройдёшь, дружок, ты мимо,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                      когда играет…»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28625" y="15716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   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     </a:t>
            </a:r>
            <a:r>
              <a:rPr lang="ru-RU" sz="3200" kern="0" dirty="0">
                <a:solidFill>
                  <a:srgbClr val="C00000"/>
                </a:solidFill>
                <a:latin typeface="+mn-lt"/>
                <a:cs typeface="+mn-cs"/>
              </a:rPr>
              <a:t>«Не пройдёшь, дружок, ты мимо,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solidFill>
                  <a:srgbClr val="C00000"/>
                </a:solidFill>
                <a:latin typeface="+mn-lt"/>
                <a:cs typeface="+mn-cs"/>
              </a:rPr>
              <a:t>                      когда играет…»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«Пианино»</a:t>
            </a:r>
          </a:p>
        </p:txBody>
      </p:sp>
      <p:pic>
        <p:nvPicPr>
          <p:cNvPr id="9219" name="Picture 6" descr="C:\Users\Acer\Desktop\картинки, рамки\Музыка и муз. инструменты\пианино 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643063"/>
            <a:ext cx="5786437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 4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57162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  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r>
              <a:rPr lang="ru-RU" altLang="ru-RU" smtClean="0"/>
              <a:t>             </a:t>
            </a:r>
            <a:r>
              <a:rPr lang="ru-RU" altLang="ru-RU" smtClean="0">
                <a:solidFill>
                  <a:srgbClr val="002060"/>
                </a:solidFill>
              </a:rPr>
              <a:t>«Играет весело Тимошка,   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002060"/>
                </a:solidFill>
              </a:rPr>
              <a:t>               Заливается …»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571</TotalTime>
  <Words>286</Words>
  <Application>Microsoft Office PowerPoint</Application>
  <PresentationFormat>Экран (4:3)</PresentationFormat>
  <Paragraphs>76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      «Угадай, на чем играю?»       Викторина для детей старшего дошкольного возраста  </vt:lpstr>
      <vt:lpstr>      Уважаемые дети и родители!  Приглашаю вас принять участие в музыкальной викторине  и проверить знание музыкальных инструментов! </vt:lpstr>
      <vt:lpstr>Загадка 1</vt:lpstr>
      <vt:lpstr>«Барабан»</vt:lpstr>
      <vt:lpstr>Загадка 2</vt:lpstr>
      <vt:lpstr>Слайд 6</vt:lpstr>
      <vt:lpstr>Загадка 3</vt:lpstr>
      <vt:lpstr>«Пианино»</vt:lpstr>
      <vt:lpstr>Загадка 4</vt:lpstr>
      <vt:lpstr>«Гармошка»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</cp:lastModifiedBy>
  <cp:revision>61</cp:revision>
  <dcterms:created xsi:type="dcterms:W3CDTF">2013-02-09T16:20:10Z</dcterms:created>
  <dcterms:modified xsi:type="dcterms:W3CDTF">2020-04-04T17:02:08Z</dcterms:modified>
</cp:coreProperties>
</file>