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6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011D0-6EB9-466A-92CC-4199C24FD45F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A89ED-68C0-4CA8-A58C-FA47FABB26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ElNsgORlDU" TargetMode="External"/><Relationship Id="rId7" Type="http://schemas.openxmlformats.org/officeDocument/2006/relationships/hyperlink" Target="https://youtu.be/kru2Znx57dw" TargetMode="External"/><Relationship Id="rId2" Type="http://schemas.openxmlformats.org/officeDocument/2006/relationships/hyperlink" Target="https://vk.com/video430600613_45623908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dm_qf8tPqDo" TargetMode="External"/><Relationship Id="rId5" Type="http://schemas.openxmlformats.org/officeDocument/2006/relationships/hyperlink" Target="https://youtu.be/1jFIwPQ78O8" TargetMode="External"/><Relationship Id="rId4" Type="http://schemas.openxmlformats.org/officeDocument/2006/relationships/hyperlink" Target="https://youtu.be/_w9c2Mzjkfw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peX20Nn6bgh3Rktr4JtX0U8lWMlMSx5D" TargetMode="External"/><Relationship Id="rId2" Type="http://schemas.openxmlformats.org/officeDocument/2006/relationships/hyperlink" Target="https://www.youtube.com/playlist?list=PLpeX20Nn6bgivCQVcgvJAmkcQsNTV3ZQ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loud.mail.ru/public/2rnh/QAXugkZfB/" TargetMode="External"/><Relationship Id="rId4" Type="http://schemas.openxmlformats.org/officeDocument/2006/relationships/hyperlink" Target="https://youtu.be/pL36bnt1gO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6632"/>
            <a:ext cx="914400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Углеводы. </a:t>
            </a:r>
            <a:r>
              <a:rPr lang="ru-RU" sz="2000" dirty="0" smtClean="0"/>
              <a:t>По этой теме по плану – 8 уроков. Уложимся в 5. 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УРОК №</a:t>
            </a:r>
            <a:r>
              <a:rPr lang="ru-RU" sz="1050" dirty="0" smtClean="0">
                <a:solidFill>
                  <a:srgbClr val="FF0000"/>
                </a:solidFill>
              </a:rPr>
              <a:t>1</a:t>
            </a:r>
            <a:r>
              <a:rPr lang="ru-RU" sz="1050" dirty="0"/>
              <a:t> </a:t>
            </a:r>
            <a:r>
              <a:rPr lang="ru-RU" sz="1400" u="sng" dirty="0"/>
              <a:t>Углеводы: классификация, изомерия. Глюкоза и фруктоза, их физические </a:t>
            </a:r>
            <a:r>
              <a:rPr lang="ru-RU" sz="1400" u="sng" dirty="0" err="1" smtClean="0"/>
              <a:t>св-ва</a:t>
            </a:r>
            <a:r>
              <a:rPr lang="ru-RU" sz="1400" u="sng" dirty="0" smtClean="0"/>
              <a:t> </a:t>
            </a:r>
            <a:r>
              <a:rPr lang="ru-RU" sz="1400" u="sng" dirty="0"/>
              <a:t>и нахождение в природе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05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1.Общая формула класса –</a:t>
            </a:r>
            <a:r>
              <a:rPr lang="ru-RU" sz="2400" b="1" dirty="0" smtClean="0"/>
              <a:t> С</a:t>
            </a:r>
            <a:r>
              <a:rPr lang="en-US" sz="2000" b="1" dirty="0" smtClean="0"/>
              <a:t>n</a:t>
            </a:r>
            <a:r>
              <a:rPr lang="en-US" sz="2400" b="1" dirty="0" smtClean="0"/>
              <a:t>(H2O)</a:t>
            </a:r>
            <a:r>
              <a:rPr lang="en-US" sz="2000" b="1" dirty="0" smtClean="0"/>
              <a:t>m</a:t>
            </a:r>
            <a:r>
              <a:rPr lang="ru-RU" sz="2000" b="1" dirty="0" smtClean="0"/>
              <a:t>, часто </a:t>
            </a:r>
            <a:r>
              <a:rPr lang="en-US" sz="2000" b="1" dirty="0" smtClean="0"/>
              <a:t>n=m</a:t>
            </a:r>
            <a:r>
              <a:rPr lang="ru-RU" sz="2000" b="1" dirty="0" smtClean="0"/>
              <a:t>(для моносахаридов), </a:t>
            </a:r>
            <a:br>
              <a:rPr lang="ru-RU" sz="2000" b="1" dirty="0" smtClean="0"/>
            </a:br>
            <a:r>
              <a:rPr lang="ru-RU" sz="2000" b="1" dirty="0" smtClean="0"/>
              <a:t>суффикс – ОЗА.    </a:t>
            </a:r>
            <a:r>
              <a:rPr lang="ru-RU" sz="2000" dirty="0" smtClean="0"/>
              <a:t>если </a:t>
            </a:r>
            <a:r>
              <a:rPr lang="en-US" sz="2000" dirty="0" smtClean="0"/>
              <a:t>n=</a:t>
            </a:r>
            <a:r>
              <a:rPr lang="en-US" sz="2000" dirty="0" smtClean="0">
                <a:solidFill>
                  <a:srgbClr val="FF0000"/>
                </a:solidFill>
              </a:rPr>
              <a:t>5</a:t>
            </a:r>
            <a:r>
              <a:rPr lang="ru-RU" sz="2000" dirty="0" smtClean="0"/>
              <a:t>, то это </a:t>
            </a:r>
            <a:r>
              <a:rPr lang="ru-RU" sz="2000" dirty="0" smtClean="0">
                <a:solidFill>
                  <a:srgbClr val="FF0000"/>
                </a:solidFill>
              </a:rPr>
              <a:t>пент</a:t>
            </a:r>
            <a:r>
              <a:rPr lang="ru-RU" sz="2000" dirty="0" smtClean="0"/>
              <a:t>озы, </a:t>
            </a:r>
            <a:r>
              <a:rPr lang="en-US" sz="2000" dirty="0" smtClean="0"/>
              <a:t>n=</a:t>
            </a:r>
            <a:r>
              <a:rPr lang="ru-RU" sz="2000" b="1" dirty="0" smtClean="0">
                <a:solidFill>
                  <a:srgbClr val="00B050"/>
                </a:solidFill>
              </a:rPr>
              <a:t>6</a:t>
            </a:r>
            <a:r>
              <a:rPr lang="ru-RU" sz="2000" dirty="0" smtClean="0"/>
              <a:t>- </a:t>
            </a:r>
            <a:r>
              <a:rPr lang="ru-RU" sz="2000" b="1" dirty="0" smtClean="0">
                <a:solidFill>
                  <a:srgbClr val="00B050"/>
                </a:solidFill>
              </a:rPr>
              <a:t>гекс</a:t>
            </a:r>
            <a:r>
              <a:rPr lang="ru-RU" sz="2000" dirty="0" smtClean="0"/>
              <a:t>озы</a:t>
            </a:r>
            <a:br>
              <a:rPr lang="ru-RU" sz="2000" dirty="0" smtClean="0"/>
            </a:br>
            <a:r>
              <a:rPr lang="ru-RU" sz="2000" dirty="0" smtClean="0"/>
              <a:t>2. Понять принцип классификации  углеводов – </a:t>
            </a:r>
            <a:r>
              <a:rPr lang="ru-RU" sz="2000" b="1" dirty="0" err="1" smtClean="0"/>
              <a:t>моно</a:t>
            </a:r>
            <a:r>
              <a:rPr lang="ru-RU" sz="2000" dirty="0" err="1" smtClean="0"/>
              <a:t>сахариды-не</a:t>
            </a:r>
            <a:r>
              <a:rPr lang="ru-RU" sz="2000" dirty="0" smtClean="0"/>
              <a:t> подвергаются гидролизу  (              ) , все остальные- </a:t>
            </a:r>
            <a:r>
              <a:rPr lang="ru-RU" sz="2000" b="1" dirty="0" err="1" smtClean="0"/>
              <a:t>ди</a:t>
            </a:r>
            <a:r>
              <a:rPr lang="ru-RU" sz="2000" dirty="0" err="1" smtClean="0"/>
              <a:t>сахариды,три</a:t>
            </a:r>
            <a:r>
              <a:rPr lang="ru-RU" sz="2000" dirty="0" smtClean="0"/>
              <a:t>-, </a:t>
            </a:r>
            <a:r>
              <a:rPr lang="ru-RU" sz="2000" dirty="0" smtClean="0">
                <a:solidFill>
                  <a:srgbClr val="FF0000"/>
                </a:solidFill>
              </a:rPr>
              <a:t>олиг</a:t>
            </a:r>
            <a:r>
              <a:rPr lang="ru-RU" sz="2000" dirty="0" smtClean="0"/>
              <a:t>о (</a:t>
            </a:r>
            <a:r>
              <a:rPr lang="ru-RU" sz="2000" dirty="0" err="1" smtClean="0"/>
              <a:t>немного=</a:t>
            </a:r>
            <a:r>
              <a:rPr lang="ru-RU" sz="2000" dirty="0" err="1" smtClean="0">
                <a:solidFill>
                  <a:srgbClr val="FF0000"/>
                </a:solidFill>
              </a:rPr>
              <a:t>олиг</a:t>
            </a:r>
            <a:r>
              <a:rPr lang="ru-RU" sz="2000" dirty="0" err="1" smtClean="0"/>
              <a:t>архи</a:t>
            </a:r>
            <a:r>
              <a:rPr lang="ru-RU" sz="2000" dirty="0" smtClean="0"/>
              <a:t>) … </a:t>
            </a:r>
            <a:r>
              <a:rPr lang="ru-RU" sz="2000" b="1" dirty="0" smtClean="0"/>
              <a:t>поли</a:t>
            </a:r>
            <a:r>
              <a:rPr lang="ru-RU" sz="2000" dirty="0" smtClean="0"/>
              <a:t>сахариды </a:t>
            </a:r>
            <a:r>
              <a:rPr lang="ru-RU" sz="2000" b="1" dirty="0" smtClean="0"/>
              <a:t>– подвергаются</a:t>
            </a:r>
            <a:r>
              <a:rPr lang="ru-RU" sz="2000" dirty="0" smtClean="0"/>
              <a:t>!</a:t>
            </a:r>
          </a:p>
          <a:p>
            <a:r>
              <a:rPr lang="ru-RU" sz="2000" b="1" dirty="0" smtClean="0"/>
              <a:t>Ди</a:t>
            </a:r>
            <a:r>
              <a:rPr lang="ru-RU" sz="2000" dirty="0" smtClean="0"/>
              <a:t>сахариды:   </a:t>
            </a:r>
          </a:p>
          <a:p>
            <a:endParaRPr lang="ru-RU" sz="2000" dirty="0"/>
          </a:p>
          <a:p>
            <a:r>
              <a:rPr lang="ru-RU" sz="2000" dirty="0" smtClean="0">
                <a:hlinkClick r:id="rId2"/>
              </a:rPr>
              <a:t>                                          </a:t>
            </a:r>
            <a:br>
              <a:rPr lang="ru-RU" sz="2000" dirty="0" smtClean="0">
                <a:hlinkClick r:id="rId2"/>
              </a:rPr>
            </a:br>
            <a:r>
              <a:rPr lang="ru-RU" sz="2000" dirty="0" smtClean="0">
                <a:hlinkClick r:id="rId2"/>
              </a:rPr>
              <a:t>1)Всем  посмотреть этот фильм,   знать молекулярные формулы </a:t>
            </a:r>
            <a:r>
              <a:rPr lang="ru-RU" sz="2000" dirty="0" err="1" smtClean="0">
                <a:hlinkClick r:id="rId2"/>
              </a:rPr>
              <a:t>Глюк</a:t>
            </a:r>
            <a:r>
              <a:rPr lang="ru-RU" sz="2000" dirty="0" smtClean="0">
                <a:hlinkClick r:id="rId2"/>
              </a:rPr>
              <a:t>(фрукт),сахарозы(и её </a:t>
            </a:r>
            <a:r>
              <a:rPr lang="ru-RU" sz="2000" dirty="0" err="1" smtClean="0">
                <a:hlinkClick r:id="rId2"/>
              </a:rPr>
              <a:t>изомеров,см</a:t>
            </a:r>
            <a:r>
              <a:rPr lang="ru-RU" sz="2000" dirty="0" smtClean="0">
                <a:hlinkClick r:id="rId2"/>
              </a:rPr>
              <a:t>. след. слайд), крахмала и целлюлозы- они не изомеры!  (см. сл. №3)</a:t>
            </a:r>
          </a:p>
          <a:p>
            <a:r>
              <a:rPr lang="ru-RU" sz="2000" dirty="0" smtClean="0">
                <a:hlinkClick r:id="rId2"/>
              </a:rPr>
              <a:t>1)  </a:t>
            </a:r>
            <a:r>
              <a:rPr lang="en-US" sz="2000" dirty="0" smtClean="0">
                <a:hlinkClick r:id="rId2"/>
              </a:rPr>
              <a:t>https://vk.com/video430600613_456239081</a:t>
            </a:r>
            <a:endParaRPr lang="ru-RU" sz="2000" dirty="0" smtClean="0"/>
          </a:p>
          <a:p>
            <a:r>
              <a:rPr lang="ru-RU" sz="2000" dirty="0">
                <a:hlinkClick r:id="rId3"/>
              </a:rPr>
              <a:t> </a:t>
            </a:r>
            <a:r>
              <a:rPr lang="ru-RU" sz="2000" dirty="0" smtClean="0">
                <a:hlinkClick r:id="rId3"/>
              </a:rPr>
              <a:t>2) </a:t>
            </a:r>
            <a:r>
              <a:rPr lang="en-US" dirty="0" smtClean="0">
                <a:hlinkClick r:id="rId3"/>
              </a:rPr>
              <a:t>https://youtu.be/oElNsgORlDU</a:t>
            </a:r>
            <a:r>
              <a:rPr lang="ru-RU" dirty="0" smtClean="0"/>
              <a:t>   - не для запоминания, а для </a:t>
            </a:r>
            <a:r>
              <a:rPr lang="ru-RU" dirty="0" err="1" smtClean="0"/>
              <a:t>ПОНИМАНИЯ!для</a:t>
            </a:r>
            <a:r>
              <a:rPr lang="ru-RU" dirty="0" smtClean="0"/>
              <a:t> сдающих ЕГЭ- ОСОБЕННО! </a:t>
            </a:r>
            <a:r>
              <a:rPr lang="ru-RU" dirty="0" smtClean="0">
                <a:solidFill>
                  <a:srgbClr val="FF0000"/>
                </a:solidFill>
              </a:rPr>
              <a:t>Пройдите тесты!)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sz="1400" dirty="0" err="1" smtClean="0"/>
              <a:t>Д\з</a:t>
            </a:r>
            <a:r>
              <a:rPr lang="ru-RU" sz="1400" dirty="0" smtClean="0"/>
              <a:t>: по профилю Пар </a:t>
            </a:r>
            <a:r>
              <a:rPr lang="ru-RU" sz="1400" dirty="0"/>
              <a:t>52(</a:t>
            </a:r>
            <a:r>
              <a:rPr lang="ru-RU" sz="1400" dirty="0" err="1"/>
              <a:t>стр</a:t>
            </a:r>
            <a:r>
              <a:rPr lang="ru-RU" sz="1400" dirty="0"/>
              <a:t> 273-274, 280-281; 282;286;), </a:t>
            </a:r>
            <a:r>
              <a:rPr lang="ru-RU" sz="1400" dirty="0">
                <a:solidFill>
                  <a:srgbClr val="FF0000"/>
                </a:solidFill>
              </a:rPr>
              <a:t>учить классификацию </a:t>
            </a:r>
            <a:r>
              <a:rPr lang="ru-RU" sz="1400" dirty="0" smtClean="0">
                <a:solidFill>
                  <a:srgbClr val="FF0000"/>
                </a:solidFill>
              </a:rPr>
              <a:t>и изомерию углеводов- всем!  </a:t>
            </a:r>
            <a:r>
              <a:rPr lang="ru-RU" sz="1400" dirty="0" smtClean="0"/>
              <a:t>По </a:t>
            </a:r>
            <a:r>
              <a:rPr lang="ru-RU" sz="1400" dirty="0"/>
              <a:t>базовому </a:t>
            </a:r>
            <a:r>
              <a:rPr lang="ru-RU" sz="1400" dirty="0" err="1"/>
              <a:t>учебнику:стр</a:t>
            </a:r>
            <a:r>
              <a:rPr lang="ru-RU" sz="1400" dirty="0"/>
              <a:t>. </a:t>
            </a:r>
            <a:r>
              <a:rPr lang="ru-RU" sz="1400" dirty="0" smtClean="0"/>
              <a:t>126,130-31,132</a:t>
            </a:r>
            <a:endParaRPr lang="ru-RU" dirty="0" smtClean="0"/>
          </a:p>
          <a:p>
            <a:r>
              <a:rPr lang="ru-RU" sz="1200" dirty="0" smtClean="0">
                <a:solidFill>
                  <a:srgbClr val="FF0000"/>
                </a:solidFill>
              </a:rPr>
              <a:t>УРОК №</a:t>
            </a:r>
            <a:r>
              <a:rPr lang="ru-RU" sz="1050" dirty="0" smtClean="0">
                <a:solidFill>
                  <a:srgbClr val="FF0000"/>
                </a:solidFill>
              </a:rPr>
              <a:t>2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Глюкоза: химические свойства, брожение    </a:t>
            </a:r>
            <a:r>
              <a:rPr lang="ru-RU" dirty="0" smtClean="0">
                <a:hlinkClick r:id="rId4"/>
              </a:rPr>
              <a:t>1)</a:t>
            </a:r>
            <a:r>
              <a:rPr lang="en-US" dirty="0" smtClean="0">
                <a:hlinkClick r:id="rId4"/>
              </a:rPr>
              <a:t>https://youtu.be/_w9c2Mzjkfw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Пройдите тесты!)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– честно признаюсь, что все реакции, которые вы проводили с </a:t>
            </a:r>
            <a:r>
              <a:rPr lang="ru-RU" dirty="0" err="1" smtClean="0">
                <a:solidFill>
                  <a:srgbClr val="FF0000"/>
                </a:solidFill>
              </a:rPr>
              <a:t>этаналем</a:t>
            </a:r>
            <a:r>
              <a:rPr lang="ru-RU" dirty="0" smtClean="0">
                <a:solidFill>
                  <a:srgbClr val="FF0000"/>
                </a:solidFill>
              </a:rPr>
              <a:t>, на самом деле это была</a:t>
            </a:r>
            <a:r>
              <a:rPr lang="ru-RU" b="1" dirty="0" smtClean="0">
                <a:solidFill>
                  <a:srgbClr val="FF0000"/>
                </a:solidFill>
              </a:rPr>
              <a:t> глюкоза</a:t>
            </a:r>
            <a:r>
              <a:rPr lang="ru-RU" dirty="0" smtClean="0">
                <a:solidFill>
                  <a:srgbClr val="FF0000"/>
                </a:solidFill>
              </a:rPr>
              <a:t>, поэтому и не было резкого запаха, а признаки реакций –одинаковы!</a:t>
            </a:r>
            <a:endParaRPr lang="en-US" dirty="0" smtClean="0"/>
          </a:p>
          <a:p>
            <a:r>
              <a:rPr lang="ru-RU" dirty="0" smtClean="0">
                <a:hlinkClick r:id="rId5"/>
              </a:rPr>
              <a:t>2)</a:t>
            </a:r>
            <a:r>
              <a:rPr lang="en-US" dirty="0" smtClean="0">
                <a:hlinkClick r:id="rId5"/>
              </a:rPr>
              <a:t>https://youtu.be/1jFIwPQ78O8</a:t>
            </a:r>
            <a:r>
              <a:rPr lang="en-US" dirty="0" smtClean="0"/>
              <a:t> </a:t>
            </a:r>
            <a:r>
              <a:rPr lang="ru-RU" dirty="0" smtClean="0"/>
              <a:t>    </a:t>
            </a:r>
            <a:r>
              <a:rPr lang="en-US" dirty="0" smtClean="0">
                <a:hlinkClick r:id="rId6"/>
              </a:rPr>
              <a:t>https://youtu.be/dm_qf8tPqDo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для медиков и кто сдаёт биологию</a:t>
            </a:r>
            <a:endParaRPr lang="ru-RU" dirty="0" smtClean="0"/>
          </a:p>
          <a:p>
            <a:r>
              <a:rPr lang="ru-RU" dirty="0" smtClean="0">
                <a:hlinkClick r:id="rId7" tooltip="Поделиться ссылкой"/>
              </a:rPr>
              <a:t>3) </a:t>
            </a:r>
            <a:r>
              <a:rPr lang="en-US" dirty="0" smtClean="0">
                <a:hlinkClick r:id="rId7" tooltip="Поделиться ссылкой"/>
              </a:rPr>
              <a:t>https</a:t>
            </a:r>
            <a:r>
              <a:rPr lang="en-US" dirty="0">
                <a:hlinkClick r:id="rId7" tooltip="Поделиться ссылкой"/>
              </a:rPr>
              <a:t>://</a:t>
            </a:r>
            <a:r>
              <a:rPr lang="en-US" dirty="0" smtClean="0">
                <a:hlinkClick r:id="rId7" tooltip="Поделиться ссылкой"/>
              </a:rPr>
              <a:t>youtu.be/kru2Znx57dw</a:t>
            </a:r>
            <a:r>
              <a:rPr lang="ru-RU" dirty="0" smtClean="0"/>
              <a:t>  -для всех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475656" y="1700808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3968" y="249289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483768" y="249289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47664" y="249289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148064" y="249289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860032" y="24928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rot="10800000" flipV="1">
            <a:off x="2987824" y="25021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r>
              <a:rPr lang="ru-RU" b="1" dirty="0" smtClean="0"/>
              <a:t> Н</a:t>
            </a:r>
            <a:r>
              <a:rPr lang="ru-RU" sz="1400" b="1" dirty="0" smtClean="0"/>
              <a:t>2</a:t>
            </a:r>
            <a:r>
              <a:rPr lang="ru-RU" b="1" dirty="0" smtClean="0"/>
              <a:t>О </a:t>
            </a:r>
            <a:endParaRPr lang="ru-RU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779912" y="2636912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779912" y="2780928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0800000" flipV="1">
            <a:off x="1619672" y="2812431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Н          ОН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 rot="10800000" flipV="1">
            <a:off x="1691680" y="27809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2051720" y="2708920"/>
            <a:ext cx="1440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2339752" y="2708920"/>
            <a:ext cx="1440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411760" y="2564904"/>
            <a:ext cx="0" cy="64807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0800000" flipH="1" flipV="1">
            <a:off x="5868144" y="2060848"/>
            <a:ext cx="3275856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  По сути, </a:t>
            </a:r>
            <a:r>
              <a:rPr lang="ru-RU" dirty="0" err="1" smtClean="0"/>
              <a:t>ди</a:t>
            </a:r>
            <a:r>
              <a:rPr lang="ru-RU" dirty="0" smtClean="0"/>
              <a:t>- … полисахариды по строению -это циклические простые эфиры, в цикле есть атом кислорода</a:t>
            </a:r>
            <a:endParaRPr lang="ru-RU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1979712" y="2996952"/>
            <a:ext cx="504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123728" y="2420888"/>
            <a:ext cx="216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</a:t>
            </a:r>
            <a:endParaRPr lang="ru-RU" sz="2800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0" y="5301208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40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Классификация углеводов- по способности подвергаться/не подвергаться / гидролизу</a:t>
            </a:r>
          </a:p>
        </p:txBody>
      </p:sp>
      <p:sp>
        <p:nvSpPr>
          <p:cNvPr id="11267" name="Text Box 19"/>
          <p:cNvSpPr txBox="1">
            <a:spLocks noChangeArrowheads="1"/>
          </p:cNvSpPr>
          <p:nvPr/>
        </p:nvSpPr>
        <p:spPr bwMode="auto">
          <a:xfrm>
            <a:off x="990600" y="2819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sp>
        <p:nvSpPr>
          <p:cNvPr id="37908" name="AutoShape 20"/>
          <p:cNvSpPr>
            <a:spLocks noChangeArrowheads="1"/>
          </p:cNvSpPr>
          <p:nvPr/>
        </p:nvSpPr>
        <p:spPr bwMode="auto">
          <a:xfrm>
            <a:off x="914400" y="2590800"/>
            <a:ext cx="2286000" cy="38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Триозы </a:t>
            </a:r>
          </a:p>
        </p:txBody>
      </p:sp>
      <p:sp>
        <p:nvSpPr>
          <p:cNvPr id="37909" name="AutoShape 21"/>
          <p:cNvSpPr>
            <a:spLocks noChangeArrowheads="1"/>
          </p:cNvSpPr>
          <p:nvPr/>
        </p:nvSpPr>
        <p:spPr bwMode="auto">
          <a:xfrm>
            <a:off x="914400" y="3124200"/>
            <a:ext cx="2286000" cy="38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Тетрозы</a:t>
            </a:r>
            <a:r>
              <a:rPr lang="ru-RU" sz="2000">
                <a:latin typeface="Calibri" pitchFamily="34" charset="0"/>
              </a:rPr>
              <a:t> </a:t>
            </a:r>
          </a:p>
        </p:txBody>
      </p:sp>
      <p:sp>
        <p:nvSpPr>
          <p:cNvPr id="37910" name="AutoShape 22"/>
          <p:cNvSpPr>
            <a:spLocks noChangeArrowheads="1"/>
          </p:cNvSpPr>
          <p:nvPr/>
        </p:nvSpPr>
        <p:spPr bwMode="auto">
          <a:xfrm>
            <a:off x="914400" y="3733800"/>
            <a:ext cx="24384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Пентозы</a:t>
            </a:r>
          </a:p>
          <a:p>
            <a:pPr algn="ctr"/>
            <a:r>
              <a:rPr lang="ru-RU">
                <a:latin typeface="Calibri" pitchFamily="34" charset="0"/>
              </a:rPr>
              <a:t>Рибоза С</a:t>
            </a:r>
            <a:r>
              <a:rPr lang="ru-RU" baseline="-25000">
                <a:latin typeface="Calibri" pitchFamily="34" charset="0"/>
              </a:rPr>
              <a:t>5</a:t>
            </a:r>
            <a:r>
              <a:rPr lang="ru-RU">
                <a:latin typeface="Calibri" pitchFamily="34" charset="0"/>
              </a:rPr>
              <a:t>Н</a:t>
            </a:r>
            <a:r>
              <a:rPr lang="ru-RU" baseline="-25000">
                <a:latin typeface="Calibri" pitchFamily="34" charset="0"/>
              </a:rPr>
              <a:t>10</a:t>
            </a:r>
            <a:r>
              <a:rPr lang="ru-RU">
                <a:latin typeface="Calibri" pitchFamily="34" charset="0"/>
              </a:rPr>
              <a:t>О</a:t>
            </a:r>
            <a:r>
              <a:rPr lang="ru-RU" baseline="-25000">
                <a:latin typeface="Calibri" pitchFamily="34" charset="0"/>
              </a:rPr>
              <a:t>5</a:t>
            </a:r>
          </a:p>
          <a:p>
            <a:pPr algn="ctr"/>
            <a:r>
              <a:rPr lang="ru-RU" sz="1700">
                <a:latin typeface="Calibri" pitchFamily="34" charset="0"/>
              </a:rPr>
              <a:t>Дезоксирибоза С</a:t>
            </a:r>
            <a:r>
              <a:rPr lang="ru-RU" sz="1700" baseline="-25000">
                <a:latin typeface="Calibri" pitchFamily="34" charset="0"/>
              </a:rPr>
              <a:t>5</a:t>
            </a:r>
            <a:r>
              <a:rPr lang="ru-RU" sz="1700">
                <a:latin typeface="Calibri" pitchFamily="34" charset="0"/>
              </a:rPr>
              <a:t>Н</a:t>
            </a:r>
            <a:r>
              <a:rPr lang="ru-RU" sz="1700" baseline="-25000">
                <a:latin typeface="Calibri" pitchFamily="34" charset="0"/>
              </a:rPr>
              <a:t>10</a:t>
            </a:r>
            <a:r>
              <a:rPr lang="ru-RU" sz="1700">
                <a:latin typeface="Calibri" pitchFamily="34" charset="0"/>
              </a:rPr>
              <a:t>О</a:t>
            </a:r>
            <a:r>
              <a:rPr lang="ru-RU" sz="1700" baseline="-25000">
                <a:latin typeface="Calibri" pitchFamily="34" charset="0"/>
              </a:rPr>
              <a:t>4</a:t>
            </a:r>
          </a:p>
          <a:p>
            <a:pPr algn="ctr"/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1271" name="Line 23"/>
          <p:cNvSpPr>
            <a:spLocks noChangeShapeType="1"/>
          </p:cNvSpPr>
          <p:nvPr/>
        </p:nvSpPr>
        <p:spPr bwMode="auto">
          <a:xfrm>
            <a:off x="468313" y="2205038"/>
            <a:ext cx="0" cy="3505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12" name="AutoShape 24"/>
          <p:cNvSpPr>
            <a:spLocks noChangeArrowheads="1"/>
          </p:cNvSpPr>
          <p:nvPr/>
        </p:nvSpPr>
        <p:spPr bwMode="auto">
          <a:xfrm>
            <a:off x="914400" y="5029200"/>
            <a:ext cx="24384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Гексозы С</a:t>
            </a:r>
            <a:r>
              <a:rPr lang="ru-RU" sz="2000" b="1" baseline="-25000">
                <a:latin typeface="Calibri" pitchFamily="34" charset="0"/>
              </a:rPr>
              <a:t>6</a:t>
            </a:r>
            <a:r>
              <a:rPr lang="ru-RU" sz="2000" b="1">
                <a:latin typeface="Calibri" pitchFamily="34" charset="0"/>
              </a:rPr>
              <a:t>Н</a:t>
            </a:r>
            <a:r>
              <a:rPr lang="ru-RU" sz="2000" b="1" baseline="-25000">
                <a:latin typeface="Calibri" pitchFamily="34" charset="0"/>
              </a:rPr>
              <a:t>12</a:t>
            </a:r>
            <a:r>
              <a:rPr lang="ru-RU" sz="2000" b="1">
                <a:latin typeface="Calibri" pitchFamily="34" charset="0"/>
              </a:rPr>
              <a:t>О</a:t>
            </a:r>
            <a:r>
              <a:rPr lang="ru-RU" sz="2000" b="1" baseline="-25000">
                <a:latin typeface="Calibri" pitchFamily="34" charset="0"/>
              </a:rPr>
              <a:t>6</a:t>
            </a:r>
          </a:p>
          <a:p>
            <a:pPr algn="ctr"/>
            <a:r>
              <a:rPr lang="ru-RU">
                <a:latin typeface="Calibri" pitchFamily="34" charset="0"/>
              </a:rPr>
              <a:t>Глюкоза </a:t>
            </a:r>
          </a:p>
          <a:p>
            <a:pPr algn="ctr"/>
            <a:r>
              <a:rPr lang="ru-RU">
                <a:latin typeface="Calibri" pitchFamily="34" charset="0"/>
              </a:rPr>
              <a:t>Фруктоза</a:t>
            </a:r>
            <a:r>
              <a:rPr lang="ru-RU" sz="2000" b="1">
                <a:latin typeface="Calibri" pitchFamily="34" charset="0"/>
              </a:rPr>
              <a:t> </a:t>
            </a:r>
          </a:p>
        </p:txBody>
      </p:sp>
      <p:sp>
        <p:nvSpPr>
          <p:cNvPr id="11273" name="Line 27"/>
          <p:cNvSpPr>
            <a:spLocks noChangeShapeType="1"/>
          </p:cNvSpPr>
          <p:nvPr/>
        </p:nvSpPr>
        <p:spPr bwMode="auto">
          <a:xfrm>
            <a:off x="457200" y="2133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Line 28"/>
          <p:cNvSpPr>
            <a:spLocks noChangeShapeType="1"/>
          </p:cNvSpPr>
          <p:nvPr/>
        </p:nvSpPr>
        <p:spPr bwMode="auto">
          <a:xfrm>
            <a:off x="457200" y="2743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Line 29"/>
          <p:cNvSpPr>
            <a:spLocks noChangeShapeType="1"/>
          </p:cNvSpPr>
          <p:nvPr/>
        </p:nvSpPr>
        <p:spPr bwMode="auto">
          <a:xfrm flipH="1">
            <a:off x="457200" y="3276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6" name="Line 30"/>
          <p:cNvSpPr>
            <a:spLocks noChangeShapeType="1"/>
          </p:cNvSpPr>
          <p:nvPr/>
        </p:nvSpPr>
        <p:spPr bwMode="auto">
          <a:xfrm flipH="1">
            <a:off x="457200" y="4267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7" name="Line 31"/>
          <p:cNvSpPr>
            <a:spLocks noChangeShapeType="1"/>
          </p:cNvSpPr>
          <p:nvPr/>
        </p:nvSpPr>
        <p:spPr bwMode="auto">
          <a:xfrm>
            <a:off x="457200" y="56388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21" name="AutoShape 33"/>
          <p:cNvSpPr>
            <a:spLocks noChangeArrowheads="1"/>
          </p:cNvSpPr>
          <p:nvPr/>
        </p:nvSpPr>
        <p:spPr bwMode="auto">
          <a:xfrm>
            <a:off x="3962400" y="2590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С</a:t>
            </a:r>
            <a:r>
              <a:rPr lang="ru-RU" sz="2000" b="1" baseline="-25000">
                <a:latin typeface="Calibri" pitchFamily="34" charset="0"/>
              </a:rPr>
              <a:t>12</a:t>
            </a:r>
            <a:r>
              <a:rPr lang="ru-RU" sz="2000" b="1">
                <a:latin typeface="Calibri" pitchFamily="34" charset="0"/>
              </a:rPr>
              <a:t>Н</a:t>
            </a:r>
            <a:r>
              <a:rPr lang="ru-RU" sz="2000" b="1" baseline="-25000">
                <a:latin typeface="Calibri" pitchFamily="34" charset="0"/>
              </a:rPr>
              <a:t>22</a:t>
            </a:r>
            <a:r>
              <a:rPr lang="ru-RU" sz="2000" b="1">
                <a:latin typeface="Calibri" pitchFamily="34" charset="0"/>
              </a:rPr>
              <a:t>О</a:t>
            </a:r>
            <a:r>
              <a:rPr lang="ru-RU" sz="2000" b="1" baseline="-25000">
                <a:latin typeface="Calibri" pitchFamily="34" charset="0"/>
              </a:rPr>
              <a:t>11</a:t>
            </a:r>
          </a:p>
        </p:txBody>
      </p:sp>
      <p:sp>
        <p:nvSpPr>
          <p:cNvPr id="37922" name="AutoShape 34"/>
          <p:cNvSpPr>
            <a:spLocks noChangeArrowheads="1"/>
          </p:cNvSpPr>
          <p:nvPr/>
        </p:nvSpPr>
        <p:spPr bwMode="auto">
          <a:xfrm>
            <a:off x="4038600" y="3352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Сахароза </a:t>
            </a:r>
            <a:r>
              <a:rPr lang="ru-RU">
                <a:latin typeface="Calibri" pitchFamily="34" charset="0"/>
              </a:rPr>
              <a:t>–</a:t>
            </a:r>
          </a:p>
          <a:p>
            <a:pPr algn="ctr"/>
            <a:r>
              <a:rPr lang="ru-RU">
                <a:latin typeface="Calibri" pitchFamily="34" charset="0"/>
              </a:rPr>
              <a:t>пищевой сахар</a:t>
            </a:r>
          </a:p>
        </p:txBody>
      </p:sp>
      <p:sp>
        <p:nvSpPr>
          <p:cNvPr id="37923" name="AutoShape 35"/>
          <p:cNvSpPr>
            <a:spLocks noChangeArrowheads="1"/>
          </p:cNvSpPr>
          <p:nvPr/>
        </p:nvSpPr>
        <p:spPr bwMode="auto">
          <a:xfrm>
            <a:off x="4038600" y="40386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Мальтоза </a:t>
            </a:r>
            <a:r>
              <a:rPr lang="ru-RU">
                <a:latin typeface="Calibri" pitchFamily="34" charset="0"/>
              </a:rPr>
              <a:t>–</a:t>
            </a:r>
          </a:p>
          <a:p>
            <a:pPr algn="ctr"/>
            <a:r>
              <a:rPr lang="ru-RU">
                <a:latin typeface="Calibri" pitchFamily="34" charset="0"/>
              </a:rPr>
              <a:t>солодовый сахар</a:t>
            </a:r>
          </a:p>
        </p:txBody>
      </p:sp>
      <p:sp>
        <p:nvSpPr>
          <p:cNvPr id="37924" name="AutoShape 36"/>
          <p:cNvSpPr>
            <a:spLocks noChangeArrowheads="1"/>
          </p:cNvSpPr>
          <p:nvPr/>
        </p:nvSpPr>
        <p:spPr bwMode="auto">
          <a:xfrm>
            <a:off x="4038600" y="4876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Лактоза</a:t>
            </a:r>
            <a:r>
              <a:rPr lang="ru-RU">
                <a:latin typeface="Calibri" pitchFamily="34" charset="0"/>
              </a:rPr>
              <a:t> – </a:t>
            </a:r>
          </a:p>
          <a:p>
            <a:pPr algn="ctr"/>
            <a:r>
              <a:rPr lang="ru-RU">
                <a:latin typeface="Calibri" pitchFamily="34" charset="0"/>
              </a:rPr>
              <a:t>молочный сахар</a:t>
            </a:r>
          </a:p>
        </p:txBody>
      </p:sp>
      <p:sp>
        <p:nvSpPr>
          <p:cNvPr id="37925" name="AutoShape 37"/>
          <p:cNvSpPr>
            <a:spLocks noChangeArrowheads="1"/>
          </p:cNvSpPr>
          <p:nvPr/>
        </p:nvSpPr>
        <p:spPr bwMode="auto">
          <a:xfrm>
            <a:off x="6781800" y="48006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Гликоген </a:t>
            </a:r>
          </a:p>
        </p:txBody>
      </p:sp>
      <p:sp>
        <p:nvSpPr>
          <p:cNvPr id="37926" name="AutoShape 38"/>
          <p:cNvSpPr>
            <a:spLocks noChangeArrowheads="1"/>
          </p:cNvSpPr>
          <p:nvPr/>
        </p:nvSpPr>
        <p:spPr bwMode="auto">
          <a:xfrm>
            <a:off x="6781800" y="40386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Целлюлоза </a:t>
            </a:r>
          </a:p>
        </p:txBody>
      </p:sp>
      <p:sp>
        <p:nvSpPr>
          <p:cNvPr id="37927" name="AutoShape 39"/>
          <p:cNvSpPr>
            <a:spLocks noChangeArrowheads="1"/>
          </p:cNvSpPr>
          <p:nvPr/>
        </p:nvSpPr>
        <p:spPr bwMode="auto">
          <a:xfrm>
            <a:off x="6781800" y="3352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Крахмал </a:t>
            </a:r>
          </a:p>
        </p:txBody>
      </p:sp>
      <p:sp>
        <p:nvSpPr>
          <p:cNvPr id="37928" name="AutoShape 40"/>
          <p:cNvSpPr>
            <a:spLocks noChangeArrowheads="1"/>
          </p:cNvSpPr>
          <p:nvPr/>
        </p:nvSpPr>
        <p:spPr bwMode="auto">
          <a:xfrm>
            <a:off x="6781800" y="2590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(С</a:t>
            </a:r>
            <a:r>
              <a:rPr lang="ru-RU" sz="2000" b="1" baseline="-25000">
                <a:latin typeface="Calibri" pitchFamily="34" charset="0"/>
              </a:rPr>
              <a:t>6</a:t>
            </a:r>
            <a:r>
              <a:rPr lang="ru-RU" sz="2000" b="1">
                <a:latin typeface="Calibri" pitchFamily="34" charset="0"/>
              </a:rPr>
              <a:t>Н</a:t>
            </a:r>
            <a:r>
              <a:rPr lang="ru-RU" sz="2000" b="1" baseline="-25000">
                <a:latin typeface="Calibri" pitchFamily="34" charset="0"/>
              </a:rPr>
              <a:t>10</a:t>
            </a:r>
            <a:r>
              <a:rPr lang="ru-RU" sz="2000" b="1">
                <a:latin typeface="Calibri" pitchFamily="34" charset="0"/>
              </a:rPr>
              <a:t>О</a:t>
            </a:r>
            <a:r>
              <a:rPr lang="ru-RU" sz="2000" b="1" baseline="-25000">
                <a:latin typeface="Calibri" pitchFamily="34" charset="0"/>
              </a:rPr>
              <a:t>5</a:t>
            </a:r>
            <a:r>
              <a:rPr lang="ru-RU" sz="2000" b="1">
                <a:latin typeface="Calibri" pitchFamily="34" charset="0"/>
              </a:rPr>
              <a:t>)</a:t>
            </a:r>
            <a:r>
              <a:rPr lang="en-US" sz="2000" b="1" baseline="-25000">
                <a:latin typeface="Calibri" pitchFamily="34" charset="0"/>
              </a:rPr>
              <a:t>n</a:t>
            </a:r>
            <a:endParaRPr lang="ru-RU" sz="2000" b="1" baseline="-25000">
              <a:latin typeface="Calibri" pitchFamily="34" charset="0"/>
            </a:endParaRPr>
          </a:p>
        </p:txBody>
      </p:sp>
      <p:sp>
        <p:nvSpPr>
          <p:cNvPr id="11286" name="Line 41"/>
          <p:cNvSpPr>
            <a:spLocks noChangeShapeType="1"/>
          </p:cNvSpPr>
          <p:nvPr/>
        </p:nvSpPr>
        <p:spPr bwMode="auto">
          <a:xfrm>
            <a:off x="4876800" y="2209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7" name="Line 42"/>
          <p:cNvSpPr>
            <a:spLocks noChangeShapeType="1"/>
          </p:cNvSpPr>
          <p:nvPr/>
        </p:nvSpPr>
        <p:spPr bwMode="auto">
          <a:xfrm>
            <a:off x="7772400" y="22860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8" name="Line 43"/>
          <p:cNvSpPr>
            <a:spLocks noChangeShapeType="1"/>
          </p:cNvSpPr>
          <p:nvPr/>
        </p:nvSpPr>
        <p:spPr bwMode="auto">
          <a:xfrm>
            <a:off x="5943600" y="28194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9" name="Line 44"/>
          <p:cNvSpPr>
            <a:spLocks noChangeShapeType="1"/>
          </p:cNvSpPr>
          <p:nvPr/>
        </p:nvSpPr>
        <p:spPr bwMode="auto">
          <a:xfrm>
            <a:off x="6172200" y="28194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0" name="Line 45"/>
          <p:cNvSpPr>
            <a:spLocks noChangeShapeType="1"/>
          </p:cNvSpPr>
          <p:nvPr/>
        </p:nvSpPr>
        <p:spPr bwMode="auto">
          <a:xfrm flipH="1">
            <a:off x="6019800" y="51816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1" name="Line 46"/>
          <p:cNvSpPr>
            <a:spLocks noChangeShapeType="1"/>
          </p:cNvSpPr>
          <p:nvPr/>
        </p:nvSpPr>
        <p:spPr bwMode="auto">
          <a:xfrm flipH="1">
            <a:off x="6019800" y="42672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2" name="Line 47"/>
          <p:cNvSpPr>
            <a:spLocks noChangeShapeType="1"/>
          </p:cNvSpPr>
          <p:nvPr/>
        </p:nvSpPr>
        <p:spPr bwMode="auto">
          <a:xfrm flipH="1">
            <a:off x="6019800" y="35814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3" name="Line 48"/>
          <p:cNvSpPr>
            <a:spLocks noChangeShapeType="1"/>
          </p:cNvSpPr>
          <p:nvPr/>
        </p:nvSpPr>
        <p:spPr bwMode="auto">
          <a:xfrm>
            <a:off x="8763000" y="2819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4" name="Line 49"/>
          <p:cNvSpPr>
            <a:spLocks noChangeShapeType="1"/>
          </p:cNvSpPr>
          <p:nvPr/>
        </p:nvSpPr>
        <p:spPr bwMode="auto">
          <a:xfrm>
            <a:off x="8915400" y="2819400"/>
            <a:ext cx="0" cy="2209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5" name="Line 51"/>
          <p:cNvSpPr>
            <a:spLocks noChangeShapeType="1"/>
          </p:cNvSpPr>
          <p:nvPr/>
        </p:nvSpPr>
        <p:spPr bwMode="auto">
          <a:xfrm flipH="1">
            <a:off x="8763000" y="50292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6" name="Line 52"/>
          <p:cNvSpPr>
            <a:spLocks noChangeShapeType="1"/>
          </p:cNvSpPr>
          <p:nvPr/>
        </p:nvSpPr>
        <p:spPr bwMode="auto">
          <a:xfrm flipH="1">
            <a:off x="8763000" y="43434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7" name="Line 53"/>
          <p:cNvSpPr>
            <a:spLocks noChangeShapeType="1"/>
          </p:cNvSpPr>
          <p:nvPr/>
        </p:nvSpPr>
        <p:spPr bwMode="auto">
          <a:xfrm flipH="1">
            <a:off x="8763000" y="35814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51" name="AutoShape 63"/>
          <p:cNvSpPr>
            <a:spLocks noChangeArrowheads="1"/>
          </p:cNvSpPr>
          <p:nvPr/>
        </p:nvSpPr>
        <p:spPr bwMode="auto">
          <a:xfrm>
            <a:off x="3352800" y="990600"/>
            <a:ext cx="2895600" cy="533400"/>
          </a:xfrm>
          <a:prstGeom prst="roundRect">
            <a:avLst>
              <a:gd name="adj" fmla="val 1301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400" b="1">
              <a:latin typeface="Calibri" pitchFamily="34" charset="0"/>
            </a:endParaRPr>
          </a:p>
          <a:p>
            <a:pPr algn="ctr"/>
            <a:r>
              <a:rPr lang="ru-RU" sz="3200" b="1">
                <a:latin typeface="Calibri" pitchFamily="34" charset="0"/>
              </a:rPr>
              <a:t>Углеводы </a:t>
            </a:r>
          </a:p>
          <a:p>
            <a:pPr algn="ctr"/>
            <a:endParaRPr lang="ru-RU" sz="3200">
              <a:latin typeface="Calibri" pitchFamily="34" charset="0"/>
            </a:endParaRPr>
          </a:p>
        </p:txBody>
      </p:sp>
      <p:sp>
        <p:nvSpPr>
          <p:cNvPr id="37952" name="AutoShape 64"/>
          <p:cNvSpPr>
            <a:spLocks noChangeArrowheads="1"/>
          </p:cNvSpPr>
          <p:nvPr/>
        </p:nvSpPr>
        <p:spPr bwMode="auto">
          <a:xfrm>
            <a:off x="914400" y="1752600"/>
            <a:ext cx="2362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Моносахариды </a:t>
            </a:r>
          </a:p>
        </p:txBody>
      </p:sp>
      <p:sp>
        <p:nvSpPr>
          <p:cNvPr id="37953" name="AutoShape 65"/>
          <p:cNvSpPr>
            <a:spLocks noChangeArrowheads="1"/>
          </p:cNvSpPr>
          <p:nvPr/>
        </p:nvSpPr>
        <p:spPr bwMode="auto">
          <a:xfrm>
            <a:off x="6553200" y="1752600"/>
            <a:ext cx="22860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Полисахариды </a:t>
            </a:r>
          </a:p>
        </p:txBody>
      </p:sp>
      <p:sp>
        <p:nvSpPr>
          <p:cNvPr id="37954" name="AutoShape 66"/>
          <p:cNvSpPr>
            <a:spLocks noChangeArrowheads="1"/>
          </p:cNvSpPr>
          <p:nvPr/>
        </p:nvSpPr>
        <p:spPr bwMode="auto">
          <a:xfrm>
            <a:off x="3733800" y="1752600"/>
            <a:ext cx="2362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Дисахариды </a:t>
            </a:r>
          </a:p>
        </p:txBody>
      </p:sp>
      <p:sp>
        <p:nvSpPr>
          <p:cNvPr id="11302" name="Line 74"/>
          <p:cNvSpPr>
            <a:spLocks noChangeShapeType="1"/>
          </p:cNvSpPr>
          <p:nvPr/>
        </p:nvSpPr>
        <p:spPr bwMode="auto">
          <a:xfrm>
            <a:off x="1905000" y="1600200"/>
            <a:ext cx="579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3" name="Line 75"/>
          <p:cNvSpPr>
            <a:spLocks noChangeShapeType="1"/>
          </p:cNvSpPr>
          <p:nvPr/>
        </p:nvSpPr>
        <p:spPr bwMode="auto">
          <a:xfrm>
            <a:off x="7696200" y="16002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4" name="Line 76"/>
          <p:cNvSpPr>
            <a:spLocks noChangeShapeType="1"/>
          </p:cNvSpPr>
          <p:nvPr/>
        </p:nvSpPr>
        <p:spPr bwMode="auto">
          <a:xfrm>
            <a:off x="1905000" y="16002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5" name="Line 77"/>
          <p:cNvSpPr>
            <a:spLocks noChangeShapeType="1"/>
          </p:cNvSpPr>
          <p:nvPr/>
        </p:nvSpPr>
        <p:spPr bwMode="auto">
          <a:xfrm>
            <a:off x="4876800" y="16002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6" name="Line 78"/>
          <p:cNvSpPr>
            <a:spLocks noChangeShapeType="1"/>
          </p:cNvSpPr>
          <p:nvPr/>
        </p:nvSpPr>
        <p:spPr bwMode="auto">
          <a:xfrm flipV="1">
            <a:off x="4876800" y="15240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07950" y="1196975"/>
            <a:ext cx="2303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Не подвергаются </a:t>
            </a: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1908175" y="1484313"/>
            <a:ext cx="0" cy="5048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443663" y="1196975"/>
            <a:ext cx="2700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подвергаются</a:t>
            </a:r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8172450" y="1557338"/>
            <a:ext cx="287338" cy="358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5795963" y="1557338"/>
            <a:ext cx="720725" cy="358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9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9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9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7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7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00"/>
                            </p:stCondLst>
                            <p:childTnLst>
                              <p:par>
                                <p:cTn id="1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500"/>
                            </p:stCondLst>
                            <p:childTnLst>
                              <p:par>
                                <p:cTn id="1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7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7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7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7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7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7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7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7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37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00"/>
                            </p:stCondLst>
                            <p:childTnLst>
                              <p:par>
                                <p:cTn id="1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6550"/>
            <a:ext cx="8858250" cy="63246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Verdana" pitchFamily="34" charset="0"/>
                <a:cs typeface="Times New Roman" pitchFamily="18" charset="0"/>
              </a:rPr>
              <a:t>Почему  крахмал и целлюлоза вещества с одинаковой молекулярной формулой – обладают различными свойствами?.   </a:t>
            </a:r>
            <a:endParaRPr lang="en-US" sz="240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latin typeface="Verdana" pitchFamily="34" charset="0"/>
                <a:cs typeface="Times New Roman" pitchFamily="18" charset="0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5A160B"/>
                </a:solidFill>
                <a:latin typeface="Verdana" pitchFamily="34" charset="0"/>
                <a:cs typeface="Times New Roman" pitchFamily="18" charset="0"/>
              </a:rPr>
              <a:t>1)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разное число </a:t>
            </a:r>
            <a:r>
              <a:rPr lang="en-US" sz="24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Verdana" pitchFamily="34" charset="0"/>
                <a:cs typeface="Times New Roman" pitchFamily="18" charset="0"/>
              </a:rPr>
              <a:t>Степень полимеризации у целлюлозы намного больше, чем у крахмала</a:t>
            </a:r>
            <a:endParaRPr lang="en-US" sz="240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5A160B"/>
                </a:solidFill>
                <a:latin typeface="Verdana" pitchFamily="34" charset="0"/>
                <a:cs typeface="Times New Roman" pitchFamily="18" charset="0"/>
              </a:rPr>
              <a:t>2)  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Разное строение элементарного звена 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Макромолекулы крахмала состоят из остатков молекул </a:t>
            </a:r>
            <a:r>
              <a:rPr lang="el-GR" sz="2400" b="1" dirty="0">
                <a:latin typeface="Verdana" pitchFamily="34" charset="0"/>
                <a:cs typeface="Times New Roman" pitchFamily="18" charset="0"/>
              </a:rPr>
              <a:t>ά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-глюкозы. Макромолекулы целлюлозы  состоят из остатков молекул  </a:t>
            </a:r>
            <a:r>
              <a:rPr lang="el-GR" sz="2400" b="1" dirty="0">
                <a:latin typeface="Verdana" pitchFamily="34" charset="0"/>
                <a:cs typeface="Times New Roman" pitchFamily="18" charset="0"/>
              </a:rPr>
              <a:t>β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-глюкозы </a:t>
            </a:r>
            <a:endParaRPr lang="ru-RU" sz="105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5A160B"/>
                </a:solidFill>
                <a:latin typeface="Verdana" pitchFamily="34" charset="0"/>
                <a:cs typeface="Times New Roman" pitchFamily="18" charset="0"/>
              </a:rPr>
              <a:t>3)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Разное строение макромолекул   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макромолекулы крахмала  имеют разветвлен </a:t>
            </a:r>
            <a:r>
              <a:rPr lang="ru-RU" sz="2400" b="1" dirty="0" err="1">
                <a:latin typeface="Verdana" pitchFamily="34" charset="0"/>
                <a:cs typeface="Times New Roman" pitchFamily="18" charset="0"/>
              </a:rPr>
              <a:t>ное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Verdana" pitchFamily="34" charset="0"/>
                <a:cs typeface="Times New Roman" pitchFamily="18" charset="0"/>
              </a:rPr>
              <a:t>строение,а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 у целлюлозы  только линейное  строение, </a:t>
            </a:r>
            <a:endParaRPr lang="en-US" sz="240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Verdana" pitchFamily="34" charset="0"/>
                <a:cs typeface="Times New Roman" pitchFamily="18" charset="0"/>
              </a:rPr>
              <a:t>образуют волокна (лен, хлопок, конопля).</a:t>
            </a:r>
            <a:endParaRPr lang="ru-RU" sz="2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8892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Тесты базового уровня, ответы здесь же – домашнее задание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14313" y="357188"/>
            <a:ext cx="8643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7188"/>
            <a:ext cx="9144000" cy="9202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А1. Глюкоза относится к углеводам группы: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+mn-lt"/>
                <a:cs typeface="+mn-cs"/>
              </a:rPr>
              <a:t>моносахаридов  2) дисахаридов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3) олигосахаридов  4) полисахаридов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r>
              <a:rPr lang="ru-RU" sz="3200" dirty="0">
                <a:latin typeface="+mn-lt"/>
                <a:cs typeface="+mn-cs"/>
              </a:rPr>
              <a:t>А2</a:t>
            </a:r>
            <a:r>
              <a:rPr lang="ru-RU" sz="2800" dirty="0">
                <a:latin typeface="+mn-lt"/>
                <a:cs typeface="+mn-cs"/>
              </a:rPr>
              <a:t>. В состав молекулы глюкозы входят функциональные группы: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                                                       О         О                       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1)-ОН и  </a:t>
            </a:r>
            <a:r>
              <a:rPr lang="ru-RU" sz="2800" dirty="0">
                <a:latin typeface="+mn-lt"/>
                <a:cs typeface="+mn-cs"/>
                <a:sym typeface="Symbol"/>
              </a:rPr>
              <a:t></a:t>
            </a:r>
            <a:r>
              <a:rPr lang="ru-RU" sz="2800" dirty="0">
                <a:latin typeface="+mn-lt"/>
                <a:cs typeface="+mn-cs"/>
              </a:rPr>
              <a:t>С=О  2) </a:t>
            </a:r>
            <a:r>
              <a:rPr lang="ru-RU" sz="2800" dirty="0">
                <a:latin typeface="+mn-lt"/>
                <a:cs typeface="+mn-cs"/>
                <a:sym typeface="Symbol"/>
              </a:rPr>
              <a:t></a:t>
            </a:r>
            <a:r>
              <a:rPr lang="ru-RU" sz="2800" dirty="0">
                <a:latin typeface="+mn-lt"/>
                <a:cs typeface="+mn-cs"/>
              </a:rPr>
              <a:t>С=О  и - С      3) -С    и -ОН    4) -С      и -ОН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                                                     ОН            Н                    ОН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А3. Атомы углерода в линейной форме глюкозы находятся в состоянии  гибридизации: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1) </a:t>
            </a:r>
            <a:r>
              <a:rPr lang="en-US" sz="2800" dirty="0">
                <a:latin typeface="+mn-lt"/>
                <a:cs typeface="+mn-cs"/>
              </a:rPr>
              <a:t>sp</a:t>
            </a:r>
            <a:r>
              <a:rPr lang="ru-RU" sz="2800" dirty="0">
                <a:latin typeface="+mn-lt"/>
                <a:cs typeface="+mn-cs"/>
              </a:rPr>
              <a:t>  и </a:t>
            </a:r>
            <a:r>
              <a:rPr lang="en-US" sz="2800" dirty="0">
                <a:latin typeface="+mn-lt"/>
                <a:cs typeface="+mn-cs"/>
              </a:rPr>
              <a:t>sp</a:t>
            </a:r>
            <a:r>
              <a:rPr lang="ru-RU" sz="2800" baseline="30000" dirty="0">
                <a:latin typeface="+mn-lt"/>
                <a:cs typeface="+mn-cs"/>
              </a:rPr>
              <a:t>2 </a:t>
            </a:r>
            <a:r>
              <a:rPr lang="ru-RU" sz="2800" dirty="0">
                <a:latin typeface="+mn-lt"/>
                <a:cs typeface="+mn-cs"/>
              </a:rPr>
              <a:t>         2) </a:t>
            </a:r>
            <a:r>
              <a:rPr lang="en-US" sz="2800" dirty="0">
                <a:latin typeface="+mn-lt"/>
                <a:cs typeface="+mn-cs"/>
              </a:rPr>
              <a:t>sp</a:t>
            </a:r>
            <a:r>
              <a:rPr lang="ru-RU" sz="2800" baseline="30000" dirty="0">
                <a:latin typeface="+mn-lt"/>
                <a:cs typeface="+mn-cs"/>
              </a:rPr>
              <a:t>2 </a:t>
            </a:r>
            <a:r>
              <a:rPr lang="ru-RU" sz="2800" dirty="0">
                <a:latin typeface="+mn-lt"/>
                <a:cs typeface="+mn-cs"/>
              </a:rPr>
              <a:t> и </a:t>
            </a:r>
            <a:r>
              <a:rPr lang="en-US" sz="2800" dirty="0">
                <a:latin typeface="+mn-lt"/>
                <a:cs typeface="+mn-cs"/>
              </a:rPr>
              <a:t>sp</a:t>
            </a:r>
            <a:r>
              <a:rPr lang="ru-RU" sz="2800" baseline="30000" dirty="0">
                <a:latin typeface="+mn-lt"/>
                <a:cs typeface="+mn-cs"/>
              </a:rPr>
              <a:t>3</a:t>
            </a:r>
            <a:r>
              <a:rPr lang="ru-RU" sz="2800" dirty="0">
                <a:latin typeface="+mn-lt"/>
                <a:cs typeface="+mn-cs"/>
              </a:rPr>
              <a:t>          3) </a:t>
            </a:r>
            <a:r>
              <a:rPr lang="en-US" sz="2800" dirty="0">
                <a:latin typeface="+mn-lt"/>
                <a:cs typeface="+mn-cs"/>
              </a:rPr>
              <a:t>sp</a:t>
            </a:r>
            <a:r>
              <a:rPr lang="ru-RU" sz="2800" baseline="30000" dirty="0">
                <a:latin typeface="+mn-lt"/>
                <a:cs typeface="+mn-cs"/>
              </a:rPr>
              <a:t>2 </a:t>
            </a:r>
            <a:r>
              <a:rPr lang="ru-RU" sz="2800" dirty="0">
                <a:latin typeface="+mn-lt"/>
                <a:cs typeface="+mn-cs"/>
              </a:rPr>
              <a:t>       4) </a:t>
            </a:r>
            <a:r>
              <a:rPr lang="en-US" sz="2800" dirty="0">
                <a:latin typeface="+mn-lt"/>
                <a:cs typeface="+mn-cs"/>
              </a:rPr>
              <a:t>sp</a:t>
            </a:r>
            <a:r>
              <a:rPr lang="en-US" sz="2800" baseline="30000" dirty="0">
                <a:latin typeface="+mn-lt"/>
                <a:cs typeface="+mn-cs"/>
              </a:rPr>
              <a:t> </a:t>
            </a:r>
            <a:r>
              <a:rPr lang="ru-RU" sz="2800" dirty="0">
                <a:latin typeface="+mn-lt"/>
                <a:cs typeface="+mn-cs"/>
              </a:rPr>
              <a:t>  и </a:t>
            </a:r>
            <a:r>
              <a:rPr lang="en-US" sz="2800" dirty="0">
                <a:latin typeface="+mn-lt"/>
                <a:cs typeface="+mn-cs"/>
              </a:rPr>
              <a:t>sp</a:t>
            </a:r>
            <a:r>
              <a:rPr lang="ru-RU" sz="2800" baseline="30000" dirty="0">
                <a:latin typeface="+mn-lt"/>
                <a:cs typeface="+mn-cs"/>
              </a:rPr>
              <a:t>3</a:t>
            </a:r>
            <a:r>
              <a:rPr lang="ru-RU" sz="2800" dirty="0">
                <a:latin typeface="+mn-lt"/>
                <a:cs typeface="+mn-cs"/>
              </a:rPr>
              <a:t>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А4. Глюкоза относится к моносахаридам группы: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1) </a:t>
            </a:r>
            <a:r>
              <a:rPr lang="ru-RU" sz="2800" dirty="0" err="1">
                <a:latin typeface="+mn-lt"/>
                <a:cs typeface="+mn-cs"/>
              </a:rPr>
              <a:t>триоз</a:t>
            </a:r>
            <a:r>
              <a:rPr lang="ru-RU" sz="2800" dirty="0">
                <a:latin typeface="+mn-lt"/>
                <a:cs typeface="+mn-cs"/>
              </a:rPr>
              <a:t>      2) </a:t>
            </a:r>
            <a:r>
              <a:rPr lang="ru-RU" sz="2800" dirty="0" err="1">
                <a:latin typeface="+mn-lt"/>
                <a:cs typeface="+mn-cs"/>
              </a:rPr>
              <a:t>тетроз</a:t>
            </a:r>
            <a:r>
              <a:rPr lang="ru-RU" sz="2800" dirty="0">
                <a:latin typeface="+mn-lt"/>
                <a:cs typeface="+mn-cs"/>
              </a:rPr>
              <a:t>      3) пентоз   4) </a:t>
            </a:r>
            <a:r>
              <a:rPr lang="ru-RU" sz="2800" dirty="0" smtClean="0">
                <a:latin typeface="+mn-lt"/>
                <a:cs typeface="+mn-cs"/>
              </a:rPr>
              <a:t>гексоз      </a:t>
            </a:r>
            <a:r>
              <a:rPr lang="ru-RU" sz="2800" dirty="0">
                <a:latin typeface="+mn-lt"/>
                <a:cs typeface="+mn-cs"/>
              </a:rPr>
              <a:t/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endParaRPr lang="ru-RU" sz="20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r>
              <a:rPr lang="ru-RU" sz="2000" dirty="0">
                <a:latin typeface="+mn-lt"/>
                <a:cs typeface="+mn-cs"/>
              </a:rPr>
              <a:t>               </a:t>
            </a:r>
            <a:br>
              <a:rPr lang="ru-RU" sz="2000" dirty="0">
                <a:latin typeface="+mn-lt"/>
                <a:cs typeface="+mn-cs"/>
              </a:rPr>
            </a:b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endParaRPr lang="ru-RU" sz="20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endParaRPr lang="ru-RU" sz="2000" dirty="0">
              <a:latin typeface="+mn-lt"/>
              <a:cs typeface="+mn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4357688" y="3143250"/>
            <a:ext cx="142875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429250" y="3214688"/>
            <a:ext cx="142875" cy="71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4286250" y="3714750"/>
            <a:ext cx="71438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4429125" y="3214688"/>
            <a:ext cx="142875" cy="71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5500688" y="3286125"/>
            <a:ext cx="142875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429250" y="3714750"/>
            <a:ext cx="133350" cy="61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7572375" y="3214688"/>
            <a:ext cx="142875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7491413" y="3152775"/>
            <a:ext cx="152400" cy="133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7572375" y="3643313"/>
            <a:ext cx="142875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20272" y="620688"/>
            <a:ext cx="504056" cy="5847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475656" y="2492896"/>
            <a:ext cx="576064" cy="523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4653136"/>
            <a:ext cx="576064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8244408" y="6093296"/>
            <a:ext cx="648072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50"/>
            <a:ext cx="9144000" cy="69865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А5 Изомерами является пара веществ: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1) крахмал и целлюлоза              2) фруктоза и глюкоза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3) мальтоза и крахмал              4) крахмал и глюкоза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А6</a:t>
            </a:r>
            <a:r>
              <a:rPr lang="ru-RU" sz="2400" dirty="0">
                <a:latin typeface="+mn-lt"/>
                <a:cs typeface="+mn-cs"/>
              </a:rPr>
              <a:t>. </a:t>
            </a:r>
            <a:r>
              <a:rPr lang="ru-RU" sz="2400" dirty="0">
                <a:latin typeface="+mn-lt"/>
                <a:cs typeface="+mn-cs"/>
              </a:rPr>
              <a:t>Гидролизу подвергаются оба вещества в паре</a:t>
            </a:r>
            <a:r>
              <a:rPr lang="ru-RU" sz="2800" dirty="0" smtClean="0">
                <a:latin typeface="+mn-lt"/>
                <a:cs typeface="+mn-cs"/>
              </a:rPr>
              <a:t>:   </a:t>
            </a:r>
            <a:r>
              <a:rPr lang="ru-RU" sz="2800" dirty="0">
                <a:latin typeface="+mn-lt"/>
                <a:cs typeface="+mn-cs"/>
              </a:rPr>
              <a:t/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1) целлюлоза и глюкоза       2) крахмал и мальтоза          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3) глюкоза и фруктоза          4) сахароза и глюкоза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А7. В результате окисления глюкозы образуется: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1) уксусная кислота                     2) </a:t>
            </a:r>
            <a:r>
              <a:rPr lang="ru-RU" sz="2800" dirty="0" err="1">
                <a:latin typeface="+mn-lt"/>
                <a:cs typeface="+mn-cs"/>
              </a:rPr>
              <a:t>глюконовая</a:t>
            </a:r>
            <a:r>
              <a:rPr lang="ru-RU" sz="2800" dirty="0">
                <a:latin typeface="+mn-lt"/>
                <a:cs typeface="+mn-cs"/>
              </a:rPr>
              <a:t> кислота  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3) сорбит                                         4) молочная кислота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А8. В результате восстановления глюкозы образуется: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1) </a:t>
            </a:r>
            <a:r>
              <a:rPr lang="ru-RU" sz="2800" dirty="0" err="1">
                <a:latin typeface="+mn-lt"/>
                <a:cs typeface="+mn-cs"/>
              </a:rPr>
              <a:t>глюконовая</a:t>
            </a:r>
            <a:r>
              <a:rPr lang="ru-RU" sz="2800" dirty="0">
                <a:latin typeface="+mn-lt"/>
                <a:cs typeface="+mn-cs"/>
              </a:rPr>
              <a:t> кислота    2) сорбит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3) фруктоза                         4) этанол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44208" y="26064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8304" y="198884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28" y="364502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602128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А9. Изомерами  </a:t>
            </a:r>
            <a:r>
              <a:rPr lang="ru-RU" sz="2800" u="sng">
                <a:latin typeface="Calibri" pitchFamily="34" charset="0"/>
              </a:rPr>
              <a:t>не являются</a:t>
            </a:r>
            <a:r>
              <a:rPr lang="ru-RU" sz="2800">
                <a:latin typeface="Calibri" pitchFamily="34" charset="0"/>
              </a:rPr>
              <a:t>: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1) лактоза и сахароза        2) фруктоза и глюкоза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3) мальтоза и сахароза     4) крахмал и целлюлоза</a:t>
            </a:r>
          </a:p>
          <a:p>
            <a:r>
              <a:rPr lang="ru-RU" sz="3200">
                <a:latin typeface="Calibri" pitchFamily="34" charset="0"/>
              </a:rPr>
              <a:t>А10  </a:t>
            </a:r>
            <a:r>
              <a:rPr lang="ru-RU" sz="2800">
                <a:latin typeface="Calibri" pitchFamily="34" charset="0"/>
              </a:rPr>
              <a:t>Гидролизу  </a:t>
            </a:r>
            <a:r>
              <a:rPr lang="ru-RU" sz="2800" u="sng">
                <a:latin typeface="Calibri" pitchFamily="34" charset="0"/>
              </a:rPr>
              <a:t>не подвергаются</a:t>
            </a:r>
            <a:r>
              <a:rPr lang="ru-RU" sz="2800">
                <a:latin typeface="Calibri" pitchFamily="34" charset="0"/>
              </a:rPr>
              <a:t> оба вещества в паре:</a:t>
            </a:r>
            <a:r>
              <a:rPr lang="ru-RU" sz="3200">
                <a:latin typeface="Calibri" pitchFamily="34" charset="0"/>
              </a:rPr>
              <a:t/>
            </a:r>
            <a:br>
              <a:rPr lang="ru-RU" sz="32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1) целлюлоза и глюкоза       2) крахмал и мальтоза          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3) глюкоза и фруктоза          4) сахароза и глюкоза</a:t>
            </a:r>
          </a:p>
          <a:p>
            <a:endParaRPr lang="ru-RU" sz="2800">
              <a:latin typeface="Calibri" pitchFamily="34" charset="0"/>
            </a:endParaRPr>
          </a:p>
          <a:p>
            <a:r>
              <a:rPr lang="ru-RU" sz="2800">
                <a:latin typeface="Calibri" pitchFamily="34" charset="0"/>
              </a:rPr>
              <a:t>А6Верны ли следующие суждения: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а)  мыла – это сложные эфиры глицерина и высших карбоновых кислот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б) качественной реакцией на крахмал является темно-синее  окрашивание под действием йода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1)верно только а                                 2) верно только б 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3) верны оба высказывания             4) оба высказывания  неверны</a:t>
            </a:r>
          </a:p>
          <a:p>
            <a:endParaRPr lang="ru-RU" sz="320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40352" y="40466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12360" y="21328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84368" y="386104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132856"/>
            <a:ext cx="9036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https://www.youtube.com/playlist?list=PLpeX20Nn6bgivCQVcgvJAmkcQsNTV3ZQx</a:t>
            </a:r>
            <a:r>
              <a:rPr lang="ru-RU" dirty="0" smtClean="0"/>
              <a:t>  -ссылка на всю органику  Пономаревой, грамотное объяснение, для сдающих ЕГЭ, база, но правильное понимание  и знание базы -необходимое условие нормальной сдачи экзамена.</a:t>
            </a:r>
          </a:p>
          <a:p>
            <a:r>
              <a:rPr lang="ru-RU" dirty="0" smtClean="0"/>
              <a:t>Пономарева, кол-во </a:t>
            </a:r>
            <a:r>
              <a:rPr lang="ru-RU" dirty="0" err="1" smtClean="0"/>
              <a:t>в-ва</a:t>
            </a:r>
            <a:r>
              <a:rPr lang="ru-RU" dirty="0" smtClean="0"/>
              <a:t>, задачи  -</a:t>
            </a:r>
            <a:r>
              <a:rPr lang="en-US" dirty="0" smtClean="0">
                <a:hlinkClick r:id="rId3"/>
              </a:rPr>
              <a:t>https://www.youtube.com/playlist?list=PLpeX20Nn6bgh3Rktr4JtX0U8lWMlMSx5D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-3" y="556277"/>
            <a:ext cx="86044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https://youtu.be/pL36bnt1gOk</a:t>
            </a:r>
            <a:r>
              <a:rPr lang="ru-RU" dirty="0" smtClean="0"/>
              <a:t> сл эфиры  (</a:t>
            </a:r>
            <a:r>
              <a:rPr lang="ru-RU" dirty="0" err="1" smtClean="0"/>
              <a:t>Степенин</a:t>
            </a:r>
            <a:r>
              <a:rPr lang="ru-RU" dirty="0" smtClean="0"/>
              <a:t>, для ЕГЭ, ссылка на полимеры и не только :  </a:t>
            </a:r>
            <a:r>
              <a:rPr lang="en-US" dirty="0" smtClean="0">
                <a:hlinkClick r:id="rId5"/>
              </a:rPr>
              <a:t>https://cloud.mail.ru/public/2rnh/QAXugkZfB/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88640"/>
            <a:ext cx="716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ДЛЯ СДАЮЩИХ ЕГЭ: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231</Words>
  <Application>Microsoft Office PowerPoint</Application>
  <PresentationFormat>Экран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52</cp:revision>
  <dcterms:created xsi:type="dcterms:W3CDTF">2020-04-03T13:34:31Z</dcterms:created>
  <dcterms:modified xsi:type="dcterms:W3CDTF">2020-04-04T09:16:59Z</dcterms:modified>
</cp:coreProperties>
</file>