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68" r:id="rId7"/>
    <p:sldId id="263" r:id="rId8"/>
    <p:sldId id="264" r:id="rId9"/>
    <p:sldId id="265" r:id="rId10"/>
    <p:sldId id="270" r:id="rId11"/>
    <p:sldId id="271" r:id="rId12"/>
    <p:sldId id="275" r:id="rId13"/>
    <p:sldId id="277" r:id="rId14"/>
    <p:sldId id="280" r:id="rId15"/>
    <p:sldId id="279" r:id="rId16"/>
    <p:sldId id="278" r:id="rId17"/>
    <p:sldId id="276" r:id="rId18"/>
    <p:sldId id="274" r:id="rId19"/>
    <p:sldId id="272" r:id="rId20"/>
    <p:sldId id="281" r:id="rId21"/>
    <p:sldId id="28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0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67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4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6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58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09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0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8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3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18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36C08-9FDB-41F3-B4DE-AB86762EFC60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B695-BF80-41A8-8F0B-646DEED61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5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6.jpg"/><Relationship Id="rId7" Type="http://schemas.microsoft.com/office/2007/relationships/hdphoto" Target="../media/hdphoto2.wdp"/><Relationship Id="rId12" Type="http://schemas.microsoft.com/office/2007/relationships/hdphoto" Target="../media/hdphoto3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microsoft.com/office/2007/relationships/hdphoto" Target="../media/hdphoto1.wdp"/><Relationship Id="rId15" Type="http://schemas.microsoft.com/office/2007/relationships/hdphoto" Target="../media/hdphoto4.wdp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5734" y="4261361"/>
            <a:ext cx="5452533" cy="187908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у</a:t>
            </a:r>
            <a:r>
              <a:rPr lang="ru-RU" sz="3600" b="1" dirty="0" smtClean="0">
                <a:solidFill>
                  <a:srgbClr val="002060"/>
                </a:solidFill>
              </a:rPr>
              <a:t>читель начальных классов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школы – лицея № 23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города Шымкент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Покрова Людмила Алексеевна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392" y="596200"/>
            <a:ext cx="8430683" cy="850899"/>
          </a:xfrm>
        </p:spPr>
        <p:txBody>
          <a:bodyPr>
            <a:normAutofit fontScale="55000" lnSpcReduction="2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Урок математики </a:t>
            </a:r>
          </a:p>
          <a:p>
            <a:r>
              <a:rPr lang="ru-RU" sz="4800" b="1" dirty="0" smtClean="0">
                <a:solidFill>
                  <a:srgbClr val="C00000"/>
                </a:solidFill>
              </a:rPr>
              <a:t>1 класс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085850" y="1647380"/>
            <a:ext cx="9582150" cy="1536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0070C0"/>
                </a:solidFill>
              </a:rPr>
              <a:t>Тема урока: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«Деньги. Тенге. Монеты.»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1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36601"/>
            <a:ext cx="9144000" cy="9651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01800"/>
            <a:ext cx="9144000" cy="28321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2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+ 3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+ 1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= 6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endParaRPr lang="ru-RU" sz="5400" dirty="0" smtClean="0">
              <a:solidFill>
                <a:srgbClr val="0070C0"/>
              </a:solidFill>
            </a:endParaRPr>
          </a:p>
          <a:p>
            <a:r>
              <a:rPr lang="ru-RU" sz="5400" dirty="0" smtClean="0">
                <a:solidFill>
                  <a:srgbClr val="0070C0"/>
                </a:solidFill>
              </a:rPr>
              <a:t>3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+ 1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+ 4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= 8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endParaRPr lang="ru-RU" sz="5400" dirty="0" smtClean="0">
              <a:solidFill>
                <a:srgbClr val="0070C0"/>
              </a:solidFill>
            </a:endParaRPr>
          </a:p>
          <a:p>
            <a:r>
              <a:rPr lang="ru-RU" sz="5400" dirty="0" smtClean="0">
                <a:solidFill>
                  <a:srgbClr val="0070C0"/>
                </a:solidFill>
              </a:rPr>
              <a:t>4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+ 1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+ 1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= 6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endParaRPr lang="ru-RU" sz="5400" dirty="0" smtClean="0">
              <a:solidFill>
                <a:srgbClr val="0070C0"/>
              </a:solidFill>
            </a:endParaRPr>
          </a:p>
          <a:p>
            <a:r>
              <a:rPr lang="ru-RU" sz="5400" dirty="0" smtClean="0">
                <a:solidFill>
                  <a:srgbClr val="0070C0"/>
                </a:solidFill>
              </a:rPr>
              <a:t>2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+ 3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+ 2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r>
              <a:rPr lang="ru-RU" sz="5400" dirty="0" smtClean="0">
                <a:solidFill>
                  <a:srgbClr val="0070C0"/>
                </a:solidFill>
              </a:rPr>
              <a:t> = 7 </a:t>
            </a:r>
            <a:r>
              <a:rPr lang="ru-RU" sz="5400" dirty="0" err="1" smtClean="0">
                <a:solidFill>
                  <a:srgbClr val="0070C0"/>
                </a:solidFill>
              </a:rPr>
              <a:t>тг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4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12837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Пора отдохнуть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49500"/>
            <a:ext cx="9144000" cy="2908300"/>
          </a:xfrm>
        </p:spPr>
        <p:txBody>
          <a:bodyPr/>
          <a:lstStyle/>
          <a:p>
            <a:r>
              <a:rPr lang="ru-RU" dirty="0" smtClean="0"/>
              <a:t>Встань со стула и выполни зарядку</a:t>
            </a:r>
          </a:p>
          <a:p>
            <a:r>
              <a:rPr lang="ru-RU" dirty="0" smtClean="0"/>
              <a:t>Попроси взрослых скопировать ссылку.</a:t>
            </a:r>
          </a:p>
          <a:p>
            <a:r>
              <a:rPr lang="ru-RU" dirty="0" smtClean="0"/>
              <a:t>Отдыхай с улыбкой!</a:t>
            </a:r>
          </a:p>
          <a:p>
            <a:r>
              <a:rPr lang="ru-RU" dirty="0" smtClean="0"/>
              <a:t>(http://fantazeri12.ucoz.ru/index/fizminutki/0-39)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02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image00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7" y="293690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6743701" y="0"/>
            <a:ext cx="7921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1268" name="Рисунок 4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22050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6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39" y="2141539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7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20097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8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21621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Рисунок 9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23145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Рисунок 10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24669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Рисунок 11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26193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Рисунок 12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23701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Рисунок 13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25225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Рисунок 14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13" y="26749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Рисунок 15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28273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Рисунок 16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29797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Рисунок 17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31321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Рисунок 18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2845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34369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Рисунок 22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239" y="2293939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Рисунок 23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1" y="24511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5" name="Рисунок 24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1" y="26035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6" name="Рисунок 25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1" y="27559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7" name="Рисунок 26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1" y="29083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8" name="Рисунок 27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1" y="30607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9" name="Рисунок 28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32131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0" name="Рисунок 29" descr="2-tenge aver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1" y="3365501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1" name="Рисунок 30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00" y="27717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2" name="Рисунок 31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29241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3" name="Рисунок 32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900" y="30765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4" name="Рисунок 33" descr="image009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3228975"/>
            <a:ext cx="1352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5" name="Рисунок 34" descr="image00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88" y="1989138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6" name="Рисунок 35" descr="image00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788" y="2141538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7" name="Рисунок 36" descr="image007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188" y="2293938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44600" y="4876800"/>
            <a:ext cx="10401299" cy="1346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Число на монете показывает её номинальную </a:t>
            </a:r>
            <a:r>
              <a:rPr lang="ru-RU" sz="4000" dirty="0" smtClean="0">
                <a:solidFill>
                  <a:srgbClr val="C00000"/>
                </a:solidFill>
              </a:rPr>
              <a:t>стоимость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2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100" y="677863"/>
            <a:ext cx="9144000" cy="6175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Найди монеты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2900" y="1778000"/>
            <a:ext cx="9144000" cy="2895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Рассмотри букет.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 нём спрятаны монеты.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Посчитай, какого номинала и сколько монет спряталось в букете.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Ответы запиши в тетради по образцу: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56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99" y="361740"/>
            <a:ext cx="8686801" cy="6115260"/>
          </a:xfrm>
          <a:prstGeom prst="rect">
            <a:avLst/>
          </a:prstGeom>
        </p:spPr>
      </p:pic>
      <p:pic>
        <p:nvPicPr>
          <p:cNvPr id="6" name="Рисунок 19" descr="image011.g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13" y="3108116"/>
            <a:ext cx="763587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9" descr="image011.g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907" y="1558319"/>
            <a:ext cx="661194" cy="66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3" descr="image009.gif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2967038"/>
            <a:ext cx="7334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3" descr="image009.gif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581" y="2435122"/>
            <a:ext cx="672994" cy="67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33" descr="image009.gif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84493"/>
            <a:ext cx="642728" cy="64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33" descr="image009.gif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6" y="3924300"/>
            <a:ext cx="7715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36" descr="image007.gif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259" y="1030288"/>
            <a:ext cx="590549" cy="59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36" descr="image007.gif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01" y="2084493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36" descr="image007.gif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728" y="1839809"/>
            <a:ext cx="543029" cy="54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36" descr="image007.gif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4" y="4973847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36" descr="image007.gif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1" y="1288947"/>
            <a:ext cx="55086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36" descr="image007.gif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9" y="3088962"/>
            <a:ext cx="421002" cy="4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7669210" y="323548"/>
            <a:ext cx="3819134" cy="6153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 </a:t>
            </a:r>
            <a:r>
              <a:rPr lang="ru-RU" sz="4800" dirty="0" err="1" smtClean="0"/>
              <a:t>тг</a:t>
            </a:r>
            <a:r>
              <a:rPr lang="ru-RU" sz="4800" dirty="0" smtClean="0"/>
              <a:t> = … </a:t>
            </a:r>
            <a:r>
              <a:rPr lang="ru-RU" sz="4800" dirty="0" err="1" smtClean="0"/>
              <a:t>мон</a:t>
            </a:r>
            <a:r>
              <a:rPr lang="ru-RU" sz="4800" dirty="0" smtClean="0"/>
              <a:t>.</a:t>
            </a:r>
          </a:p>
          <a:p>
            <a:pPr algn="ctr"/>
            <a:r>
              <a:rPr lang="ru-RU" sz="4800" dirty="0" smtClean="0"/>
              <a:t>5 </a:t>
            </a:r>
            <a:r>
              <a:rPr lang="ru-RU" sz="4800" dirty="0" err="1" smtClean="0"/>
              <a:t>тг</a:t>
            </a:r>
            <a:r>
              <a:rPr lang="ru-RU" sz="4800" dirty="0" smtClean="0"/>
              <a:t> = … </a:t>
            </a:r>
            <a:r>
              <a:rPr lang="ru-RU" sz="4800" dirty="0" err="1" smtClean="0"/>
              <a:t>мон</a:t>
            </a:r>
            <a:r>
              <a:rPr lang="ru-RU" sz="4800" dirty="0" smtClean="0"/>
              <a:t>.</a:t>
            </a:r>
          </a:p>
          <a:p>
            <a:pPr algn="ctr"/>
            <a:r>
              <a:rPr lang="ru-RU" sz="4800" dirty="0" smtClean="0"/>
              <a:t>10 </a:t>
            </a:r>
            <a:r>
              <a:rPr lang="ru-RU" sz="4800" dirty="0" err="1" smtClean="0"/>
              <a:t>тг</a:t>
            </a:r>
            <a:r>
              <a:rPr lang="ru-RU" sz="4800" dirty="0" smtClean="0"/>
              <a:t> = … </a:t>
            </a:r>
            <a:r>
              <a:rPr lang="ru-RU" sz="4800" dirty="0" err="1" smtClean="0"/>
              <a:t>мон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9552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486900" cy="10239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Открой учебник на странице 80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24100"/>
            <a:ext cx="9144000" cy="2933700"/>
          </a:xfrm>
        </p:spPr>
        <p:txBody>
          <a:bodyPr/>
          <a:lstStyle/>
          <a:p>
            <a:r>
              <a:rPr lang="ru-RU" dirty="0" smtClean="0"/>
              <a:t>Сравни монеты в кошельках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5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… 10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endParaRPr lang="ru-RU" sz="2800" b="1" dirty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10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+ 10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 …  20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1тг + 1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+ 1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+ 1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+ 1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 …  2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+ 2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+ 2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+ 2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r>
              <a:rPr lang="ru-RU" sz="2800" b="1" dirty="0" smtClean="0">
                <a:solidFill>
                  <a:srgbClr val="0070C0"/>
                </a:solidFill>
              </a:rPr>
              <a:t> + 2 </a:t>
            </a:r>
            <a:r>
              <a:rPr lang="ru-RU" sz="2800" b="1" dirty="0" err="1" smtClean="0">
                <a:solidFill>
                  <a:srgbClr val="0070C0"/>
                </a:solidFill>
              </a:rPr>
              <a:t>тг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Проверь свои записи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47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766300" cy="319563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5 </a:t>
            </a:r>
            <a:r>
              <a:rPr lang="ru-RU" b="1" dirty="0" err="1" smtClean="0">
                <a:solidFill>
                  <a:srgbClr val="0070C0"/>
                </a:solidFill>
              </a:rPr>
              <a:t>тг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&lt;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10 </a:t>
            </a:r>
            <a:r>
              <a:rPr lang="ru-RU" b="1" dirty="0" err="1">
                <a:solidFill>
                  <a:srgbClr val="0070C0"/>
                </a:solidFill>
              </a:rPr>
              <a:t>тг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10 </a:t>
            </a:r>
            <a:r>
              <a:rPr lang="ru-RU" b="1" dirty="0" err="1">
                <a:solidFill>
                  <a:srgbClr val="0070C0"/>
                </a:solidFill>
              </a:rPr>
              <a:t>тг</a:t>
            </a:r>
            <a:r>
              <a:rPr lang="ru-RU" b="1" dirty="0">
                <a:solidFill>
                  <a:srgbClr val="0070C0"/>
                </a:solidFill>
              </a:rPr>
              <a:t> + 10 </a:t>
            </a:r>
            <a:r>
              <a:rPr lang="ru-RU" b="1" dirty="0" err="1">
                <a:solidFill>
                  <a:srgbClr val="0070C0"/>
                </a:solidFill>
              </a:rPr>
              <a:t>тг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= </a:t>
            </a:r>
            <a:r>
              <a:rPr lang="ru-RU" b="1" dirty="0" smtClean="0">
                <a:solidFill>
                  <a:srgbClr val="0070C0"/>
                </a:solidFill>
              </a:rPr>
              <a:t>20 </a:t>
            </a:r>
            <a:r>
              <a:rPr lang="ru-RU" b="1" dirty="0" err="1">
                <a:solidFill>
                  <a:srgbClr val="0070C0"/>
                </a:solidFill>
              </a:rPr>
              <a:t>тг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1тг + 1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+ 1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+ 1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+ 1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&lt;  </a:t>
            </a:r>
            <a:r>
              <a:rPr lang="ru-RU" sz="3600" b="1" dirty="0">
                <a:solidFill>
                  <a:srgbClr val="0070C0"/>
                </a:solidFill>
              </a:rPr>
              <a:t>2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+ 2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+ 2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+ 2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sz="3600" b="1" dirty="0">
                <a:solidFill>
                  <a:srgbClr val="0070C0"/>
                </a:solidFill>
              </a:rPr>
              <a:t> + 2 </a:t>
            </a:r>
            <a:r>
              <a:rPr lang="ru-RU" sz="3600" b="1" dirty="0" err="1">
                <a:solidFill>
                  <a:srgbClr val="0070C0"/>
                </a:solidFill>
              </a:rPr>
              <a:t>тг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6300" y="4203698"/>
            <a:ext cx="9144000" cy="939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Молодец! Идём дальше…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5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=    </a:t>
            </a:r>
            <a:r>
              <a:rPr lang="ru-RU" sz="9600" dirty="0" smtClean="0">
                <a:solidFill>
                  <a:srgbClr val="FF0000"/>
                </a:solidFill>
              </a:rPr>
              <a:t>=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2" y="3387722"/>
            <a:ext cx="9842500" cy="179625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Одна монета с номинальной стоимостью 10 тенге равна десяти монетам с номинальной стоимостью 1 тенге.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Ответь на вопросы:</a:t>
            </a:r>
          </a:p>
          <a:p>
            <a:r>
              <a:rPr lang="ru-RU" sz="3200" dirty="0">
                <a:solidFill>
                  <a:srgbClr val="0070C0"/>
                </a:solidFill>
              </a:rPr>
              <a:t>у</a:t>
            </a:r>
            <a:r>
              <a:rPr lang="ru-RU" sz="3200" dirty="0" smtClean="0">
                <a:solidFill>
                  <a:srgbClr val="0070C0"/>
                </a:solidFill>
              </a:rPr>
              <a:t>чебник страница 81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«Сколько монет?»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967" y="251029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2" y="225663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9" y="229076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6" y="226933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9" y="2243139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95" y="2235996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596" y="1186659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9" y="1235474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761" y="1224363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9" descr="image0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87" y="29051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36" descr="image00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844" y="1932783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08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05163"/>
            <a:ext cx="102743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b="1" dirty="0" smtClean="0">
                <a:solidFill>
                  <a:srgbClr val="0070C0"/>
                </a:solidFill>
              </a:rPr>
              <a:t>Чтобы получить 10 тенге надо взять 5 монет по 2 тенге.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</a:t>
            </a:r>
            <a:r>
              <a:rPr lang="ru-RU" b="1" dirty="0" smtClean="0">
                <a:solidFill>
                  <a:srgbClr val="00B050"/>
                </a:solidFill>
              </a:rPr>
              <a:t>Чтобы получить 20 тенге, надо взять 2 монеты по 10 тенге.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Надо взять 4 монеты по 5 тенге и получится 20 тенге.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6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51600" y="469900"/>
            <a:ext cx="4737100" cy="5461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Посчитай деньги.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chemeClr val="accent5">
                    <a:lumMod val="75000"/>
                  </a:schemeClr>
                </a:solidFill>
              </a:rPr>
              <a:t>У Дамира 2 монеты по 5 тенге и 4 монеты по  10 тенге. Сколько денег у Дамира?</a:t>
            </a:r>
            <a:endParaRPr lang="ru-RU" sz="49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0" t="21667" r="27393" b="27407"/>
          <a:stretch/>
        </p:blipFill>
        <p:spPr>
          <a:xfrm>
            <a:off x="850900" y="469900"/>
            <a:ext cx="56007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Цель урока: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677724"/>
              </p:ext>
            </p:extLst>
          </p:nvPr>
        </p:nvGraphicFramePr>
        <p:xfrm>
          <a:off x="1153668" y="1690688"/>
          <a:ext cx="9884664" cy="2944368"/>
        </p:xfrm>
        <a:graphic>
          <a:graphicData uri="http://schemas.openxmlformats.org/drawingml/2006/table">
            <a:tbl>
              <a:tblPr firstRow="1" firstCol="1" bandRow="1"/>
              <a:tblGrid>
                <a:gridCol w="9884664">
                  <a:extLst>
                    <a:ext uri="{9D8B030D-6E8A-4147-A177-3AD203B41FA5}">
                      <a16:colId xmlns:a16="http://schemas.microsoft.com/office/drawing/2014/main" val="1017665601"/>
                    </a:ext>
                  </a:extLst>
                </a:gridCol>
              </a:tblGrid>
              <a:tr h="2731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1.1.3.6 производить различные операции с монетами 1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   2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5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10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20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1.5.1.2 использовать понятия, которые применяются при сравнении чисел, предметов, цены товара/термины, определяющие расположение, направление и расстояние между предметами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1.5.1.6 обосновать выбор действий и объяснять способ решения задачи на сложение и вычитание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6261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2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6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600" y="1122363"/>
            <a:ext cx="10706100" cy="22812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Проверяем!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У Дамира 50 тенге.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5 </a:t>
            </a:r>
            <a:r>
              <a:rPr lang="ru-RU" b="1" dirty="0" err="1" smtClean="0">
                <a:solidFill>
                  <a:srgbClr val="00B050"/>
                </a:solidFill>
              </a:rPr>
              <a:t>тг</a:t>
            </a:r>
            <a:r>
              <a:rPr lang="ru-RU" b="1" dirty="0" smtClean="0">
                <a:solidFill>
                  <a:srgbClr val="00B050"/>
                </a:solidFill>
              </a:rPr>
              <a:t> + 5 </a:t>
            </a:r>
            <a:r>
              <a:rPr lang="ru-RU" b="1" dirty="0" err="1" smtClean="0">
                <a:solidFill>
                  <a:srgbClr val="00B050"/>
                </a:solidFill>
              </a:rPr>
              <a:t>тг</a:t>
            </a:r>
            <a:r>
              <a:rPr lang="ru-RU" b="1" dirty="0" smtClean="0">
                <a:solidFill>
                  <a:srgbClr val="00B050"/>
                </a:solidFill>
              </a:rPr>
              <a:t> + 10 </a:t>
            </a:r>
            <a:r>
              <a:rPr lang="ru-RU" b="1" dirty="0" err="1" smtClean="0">
                <a:solidFill>
                  <a:srgbClr val="00B050"/>
                </a:solidFill>
              </a:rPr>
              <a:t>тг</a:t>
            </a:r>
            <a:r>
              <a:rPr lang="ru-RU" b="1" dirty="0" smtClean="0">
                <a:solidFill>
                  <a:srgbClr val="00B050"/>
                </a:solidFill>
              </a:rPr>
              <a:t> + 10тг + 10тг + 10тг 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00500"/>
            <a:ext cx="9144000" cy="12573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Успех!!!!!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6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9223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70C0"/>
                </a:solidFill>
              </a:rPr>
              <a:t>До скорых встреч!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96925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Дорогой друг, приготовься к работе.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Положи перед собой тетрадь, запиши дату.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51099"/>
            <a:ext cx="10515600" cy="3725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Чтобы узнать куда мы с тобой отправимся, ответь на вопросы.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Запиши ответы в тетрадь слева направо через одну клетку на строчке.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1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2175"/>
          </a:xfrm>
        </p:spPr>
        <p:txBody>
          <a:bodyPr>
            <a:normAutofit/>
          </a:bodyPr>
          <a:lstStyle/>
          <a:p>
            <a:r>
              <a:rPr lang="ru-RU" sz="27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</a:t>
            </a:r>
            <a:r>
              <a:rPr lang="ru-RU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Математический диктант</a:t>
            </a:r>
            <a:r>
              <a:rPr lang="ru-RU" sz="27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7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7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1) Сколько лап у двух собак?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2) Сколько крыльев у трёх птичек?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3)Увеличь один десяток на шесть единиц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4)От количества месяцев в году отними пять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5) Один десяток без единицы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6) Найди корень уравнения : </a:t>
            </a:r>
            <a:r>
              <a:rPr lang="ru-RU" sz="27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+ 6=8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7) Ручка стоит 30 тенге. Сколько будут стоить 2 такие ручки?</a:t>
            </a:r>
            <a:b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7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</a:t>
            </a:r>
            <a:r>
              <a:rPr lang="ru-RU" sz="27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Проверь себя  </a:t>
            </a:r>
            <a:r>
              <a:rPr lang="ru-RU" sz="27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7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6417733" y="463973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252623"/>
              </p:ext>
            </p:extLst>
          </p:nvPr>
        </p:nvGraphicFramePr>
        <p:xfrm>
          <a:off x="1917703" y="1532466"/>
          <a:ext cx="8547098" cy="1797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014">
                  <a:extLst>
                    <a:ext uri="{9D8B030D-6E8A-4147-A177-3AD203B41FA5}">
                      <a16:colId xmlns:a16="http://schemas.microsoft.com/office/drawing/2014/main" val="2173819795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927931058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1347720326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2421085260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3796291035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2782845612"/>
                    </a:ext>
                  </a:extLst>
                </a:gridCol>
                <a:gridCol w="1221014">
                  <a:extLst>
                    <a:ext uri="{9D8B030D-6E8A-4147-A177-3AD203B41FA5}">
                      <a16:colId xmlns:a16="http://schemas.microsoft.com/office/drawing/2014/main" val="1341233560"/>
                    </a:ext>
                  </a:extLst>
                </a:gridCol>
              </a:tblGrid>
              <a:tr h="718899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6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7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8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9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16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60</a:t>
                      </a:r>
                      <a:endParaRPr lang="ru-RU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775922"/>
                  </a:ext>
                </a:extLst>
              </a:tr>
              <a:tr h="974435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М     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069431"/>
                  </a:ext>
                </a:extLst>
              </a:tr>
            </a:tbl>
          </a:graphicData>
        </a:graphic>
      </p:graphicFrame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72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Любой товар имеет свою цену.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8000" dirty="0">
                <a:solidFill>
                  <a:srgbClr val="FF0000"/>
                </a:solidFill>
              </a:rPr>
              <a:t>Магазин 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282" y="2752129"/>
            <a:ext cx="146526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707" y="2601714"/>
            <a:ext cx="2009775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8" descr="100315348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 b="7565"/>
          <a:stretch>
            <a:fillRect/>
          </a:stretch>
        </p:blipFill>
        <p:spPr bwMode="auto">
          <a:xfrm>
            <a:off x="5040316" y="584994"/>
            <a:ext cx="233680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9" descr="93acdbb84d55f7002cb28a8e8a4a4147_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3" r="28232"/>
          <a:stretch>
            <a:fillRect/>
          </a:stretch>
        </p:blipFill>
        <p:spPr bwMode="auto">
          <a:xfrm>
            <a:off x="1560513" y="2859089"/>
            <a:ext cx="86360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11" descr="8b8_a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031" y="3121024"/>
            <a:ext cx="2192338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12" descr="48_a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r="18732"/>
          <a:stretch>
            <a:fillRect/>
          </a:stretch>
        </p:blipFill>
        <p:spPr bwMode="auto">
          <a:xfrm>
            <a:off x="7897551" y="242889"/>
            <a:ext cx="237648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13" descr="pva45_a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3" y="2275682"/>
            <a:ext cx="855662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4" descr="030c1dac5703a9135ec867a1c9b5dc57_g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8" b="30215"/>
          <a:stretch>
            <a:fillRect/>
          </a:stretch>
        </p:blipFill>
        <p:spPr bwMode="auto">
          <a:xfrm>
            <a:off x="871274" y="1358107"/>
            <a:ext cx="25527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Содержимое 16"/>
          <p:cNvSpPr>
            <a:spLocks noGrp="1"/>
          </p:cNvSpPr>
          <p:nvPr>
            <p:ph idx="1"/>
          </p:nvPr>
        </p:nvSpPr>
        <p:spPr>
          <a:xfrm>
            <a:off x="8399464" y="7100888"/>
            <a:ext cx="2268537" cy="188912"/>
          </a:xfrm>
        </p:spPr>
        <p:txBody>
          <a:bodyPr>
            <a:normAutofit fontScale="32500" lnSpcReduction="20000"/>
          </a:bodyPr>
          <a:lstStyle/>
          <a:p>
            <a:endParaRPr lang="ru-RU" altLang="ru-RU" smtClean="0"/>
          </a:p>
        </p:txBody>
      </p:sp>
      <p:sp>
        <p:nvSpPr>
          <p:cNvPr id="13325" name="TextBox 17"/>
          <p:cNvSpPr txBox="1">
            <a:spLocks noChangeArrowheads="1"/>
          </p:cNvSpPr>
          <p:nvPr/>
        </p:nvSpPr>
        <p:spPr bwMode="auto">
          <a:xfrm>
            <a:off x="1367633" y="2092920"/>
            <a:ext cx="1152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70C0"/>
                </a:solidFill>
              </a:rPr>
              <a:t>20 </a:t>
            </a:r>
            <a:r>
              <a:rPr lang="ru-RU" altLang="ru-RU" sz="3200" b="1" dirty="0" err="1">
                <a:solidFill>
                  <a:srgbClr val="0070C0"/>
                </a:solidFill>
              </a:rPr>
              <a:t>тг</a:t>
            </a:r>
            <a:endParaRPr lang="ru-RU" altLang="ru-RU" sz="3200" b="1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61016" y="812006"/>
            <a:ext cx="1295400" cy="431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35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27957" y="4129088"/>
            <a:ext cx="1295400" cy="431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10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17481" y="4344988"/>
            <a:ext cx="1296987" cy="4206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15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345758" y="2169914"/>
            <a:ext cx="1295400" cy="431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50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92163" y="3840956"/>
            <a:ext cx="1296988" cy="433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5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387853" y="4736901"/>
            <a:ext cx="1295400" cy="431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25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555832" y="4474104"/>
            <a:ext cx="1295400" cy="431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70C0"/>
                </a:solidFill>
              </a:rPr>
              <a:t>30 </a:t>
            </a:r>
            <a:r>
              <a:rPr lang="ru-RU" sz="3200" b="1" dirty="0" err="1">
                <a:solidFill>
                  <a:srgbClr val="0070C0"/>
                </a:solidFill>
              </a:rPr>
              <a:t>тг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2758282" y="5244273"/>
            <a:ext cx="8365864" cy="14396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   </a:t>
            </a:r>
            <a:r>
              <a:rPr lang="ru-RU" sz="3600" dirty="0" smtClean="0">
                <a:solidFill>
                  <a:srgbClr val="FF0000"/>
                </a:solidFill>
              </a:rPr>
              <a:t>Что необходимо человеку для покупки товара?</a:t>
            </a:r>
            <a:r>
              <a:rPr lang="ru-RU" sz="4400" dirty="0" smtClean="0">
                <a:solidFill>
                  <a:srgbClr val="FF0000"/>
                </a:solidFill>
              </a:rPr>
              <a:t>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                                 (Деньги)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3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02000" y="4014512"/>
            <a:ext cx="7683500" cy="19417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Деньги бывают разными:</a:t>
            </a:r>
          </a:p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Бумажные - купюры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                         </a:t>
            </a:r>
            <a:r>
              <a:rPr lang="ru-RU" sz="3600" dirty="0" smtClean="0">
                <a:solidFill>
                  <a:srgbClr val="C00000"/>
                </a:solidFill>
              </a:rPr>
              <a:t>Металлические - монеты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5" y="536695"/>
            <a:ext cx="4463795" cy="33547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184" y="1975462"/>
            <a:ext cx="3730500" cy="1877686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 rot="14100236">
            <a:off x="2305740" y="4099964"/>
            <a:ext cx="1219596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6200000">
            <a:off x="9224246" y="4350623"/>
            <a:ext cx="1479584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0188" y="264742"/>
            <a:ext cx="5845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 теңге – тенге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Национальная валюта Казахстана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36783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6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200" y="419100"/>
            <a:ext cx="10464800" cy="47117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Знаешь ли ты 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12 </a:t>
            </a:r>
            <a:r>
              <a:rPr lang="ru-RU" sz="3200" b="1" dirty="0">
                <a:solidFill>
                  <a:srgbClr val="0070C0"/>
                </a:solidFill>
              </a:rPr>
              <a:t>ноября 1993 года  был издан указ о ведение национальной валюты </a:t>
            </a:r>
            <a:r>
              <a:rPr lang="ru-RU" sz="3200" b="1" dirty="0" smtClean="0">
                <a:solidFill>
                  <a:srgbClr val="0070C0"/>
                </a:solidFill>
              </a:rPr>
              <a:t>Казахстана.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15 </a:t>
            </a:r>
            <a:r>
              <a:rPr lang="ru-RU" sz="3200" b="1" dirty="0">
                <a:solidFill>
                  <a:srgbClr val="0070C0"/>
                </a:solidFill>
              </a:rPr>
              <a:t>ноября 1993 года казахстанский тенге введен в обращение, то есть все люди стали покупать товары за тенге. 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И </a:t>
            </a:r>
            <a:r>
              <a:rPr lang="ru-RU" sz="3200" b="1" dirty="0">
                <a:solidFill>
                  <a:srgbClr val="0070C0"/>
                </a:solidFill>
              </a:rPr>
              <a:t>поэтому 15 ноября 1993 года  считается днём рождения тенге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В 1995 году была запущена </a:t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Денежная фабрика в Казахстане, до этого деньги печатались в Англии. Для разработки тенге </a:t>
            </a:r>
            <a:r>
              <a:rPr lang="ru-RU" sz="3200" b="1" dirty="0" smtClean="0">
                <a:solidFill>
                  <a:srgbClr val="0070C0"/>
                </a:solidFill>
              </a:rPr>
              <a:t>понадобился </a:t>
            </a:r>
            <a:r>
              <a:rPr lang="ru-RU" sz="3200" b="1" dirty="0">
                <a:solidFill>
                  <a:srgbClr val="0070C0"/>
                </a:solidFill>
              </a:rPr>
              <a:t>только 1 год. 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557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36601"/>
            <a:ext cx="9144000" cy="1549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Открой пожалуйста учебник на странице 79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86054"/>
            <a:ext cx="9144000" cy="2207680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Рассмотри изображения монет.</a:t>
            </a:r>
          </a:p>
          <a:p>
            <a:r>
              <a:rPr lang="ru-RU" dirty="0" smtClean="0"/>
              <a:t>Составь примеры по рисунку и реши их.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Слово «Тенге» в математике записывают сокращённо ТГ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54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441</Words>
  <Application>Microsoft Office PowerPoint</Application>
  <PresentationFormat>Широкоэкранный</PresentationFormat>
  <Paragraphs>88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учитель начальных классов школы – лицея № 23 города Шымкент  Покрова Людмила Алексеевна</vt:lpstr>
      <vt:lpstr>Цель урока:</vt:lpstr>
      <vt:lpstr>Дорогой друг, приготовься к работе. Положи перед собой тетрадь, запиши дату.</vt:lpstr>
      <vt:lpstr>                                          Математический диктант  1) Сколько лап у двух собак? 2) Сколько крыльев у трёх птичек? 3)Увеличь один десяток на шесть единиц 4)От количества месяцев в году отними пять 5) Один десяток без единицы 6) Найди корень уравнения : а + 6=8 7) Ручка стоит 30 тенге. Сколько будут стоить 2 такие ручки?                                               Проверь себя    </vt:lpstr>
      <vt:lpstr>Презентация PowerPoint</vt:lpstr>
      <vt:lpstr>Магазин </vt:lpstr>
      <vt:lpstr>Презентация PowerPoint</vt:lpstr>
      <vt:lpstr>Знаешь ли ты ? 12 ноября 1993 года  был издан указ о ведение национальной валюты Казахстана. 15 ноября 1993 года казахстанский тенге введен в обращение, то есть все люди стали покупать товары за тенге.  И поэтому 15 ноября 1993 года  считается днём рождения тенге.  В 1995 году была запущена  Денежная фабрика в Казахстане, до этого деньги печатались в Англии. Для разработки тенге понадобился только 1 год.   </vt:lpstr>
      <vt:lpstr>Открой пожалуйста учебник на странице 79</vt:lpstr>
      <vt:lpstr>Проверь</vt:lpstr>
      <vt:lpstr>Пора отдохнуть</vt:lpstr>
      <vt:lpstr>Презентация PowerPoint</vt:lpstr>
      <vt:lpstr>Найди монеты</vt:lpstr>
      <vt:lpstr>Презентация PowerPoint</vt:lpstr>
      <vt:lpstr>Открой учебник на странице 80 </vt:lpstr>
      <vt:lpstr>5 тг &lt; 10 тг 10 тг + 10 тг = 20 тг 1тг + 1 тг + 1 тг + 1 тг + 1 тг  &lt;  2 тг + 2 тг + 2 тг + 2 тг + 2 тг </vt:lpstr>
      <vt:lpstr>    =    =</vt:lpstr>
      <vt:lpstr>Проверь: 1. Чтобы получить 10 тенге надо взять 5 монет по 2 тенге. 2. Чтобы получить 20 тенге, надо взять 2 монеты по 10 тенге. 3. Надо взять 4 монеты по 5 тенге и получится 20 тенге.</vt:lpstr>
      <vt:lpstr>Посчитай деньги. У Дамира 2 монеты по 5 тенге и 4 монеты по  10 тенге. Сколько денег у Дамира?</vt:lpstr>
      <vt:lpstr>Проверяем! У Дамира 50 тенге. 5 тг + 5 тг + 10 тг + 10тг + 10тг + 10тг 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начальных классов школы – лицея № 23 города Шымкент  Покрова Людмила Алексеевна</dc:title>
  <dc:creator>great2401secret@gmail.com</dc:creator>
  <cp:lastModifiedBy>great2401secret@gmail.com</cp:lastModifiedBy>
  <cp:revision>24</cp:revision>
  <dcterms:created xsi:type="dcterms:W3CDTF">2020-03-23T17:05:12Z</dcterms:created>
  <dcterms:modified xsi:type="dcterms:W3CDTF">2020-04-04T03:57:36Z</dcterms:modified>
</cp:coreProperties>
</file>