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2" r:id="rId4"/>
    <p:sldId id="295" r:id="rId5"/>
    <p:sldId id="263" r:id="rId6"/>
    <p:sldId id="259" r:id="rId7"/>
    <p:sldId id="258" r:id="rId8"/>
    <p:sldId id="266" r:id="rId9"/>
    <p:sldId id="264" r:id="rId10"/>
    <p:sldId id="265" r:id="rId11"/>
    <p:sldId id="267" r:id="rId12"/>
    <p:sldId id="269" r:id="rId13"/>
    <p:sldId id="268" r:id="rId14"/>
    <p:sldId id="270" r:id="rId15"/>
    <p:sldId id="271" r:id="rId16"/>
    <p:sldId id="273" r:id="rId17"/>
    <p:sldId id="275" r:id="rId18"/>
    <p:sldId id="282" r:id="rId19"/>
    <p:sldId id="277" r:id="rId20"/>
    <p:sldId id="284" r:id="rId21"/>
    <p:sldId id="303" r:id="rId22"/>
    <p:sldId id="279" r:id="rId23"/>
    <p:sldId id="285" r:id="rId24"/>
    <p:sldId id="287" r:id="rId25"/>
    <p:sldId id="289" r:id="rId26"/>
    <p:sldId id="290" r:id="rId27"/>
    <p:sldId id="292" r:id="rId28"/>
    <p:sldId id="294" r:id="rId29"/>
    <p:sldId id="296" r:id="rId30"/>
    <p:sldId id="297" r:id="rId31"/>
    <p:sldId id="298" r:id="rId32"/>
    <p:sldId id="299" r:id="rId33"/>
    <p:sldId id="300" r:id="rId34"/>
    <p:sldId id="301" r:id="rId35"/>
    <p:sldId id="302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png"/><Relationship Id="rId11" Type="http://schemas.openxmlformats.org/officeDocument/2006/relationships/oleObject" Target="../embeddings/oleObject2.bin"/><Relationship Id="rId5" Type="http://schemas.openxmlformats.org/officeDocument/2006/relationships/image" Target="../media/image18.pn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17.png"/><Relationship Id="rId9" Type="http://schemas.openxmlformats.org/officeDocument/2006/relationships/image" Target="../media/image22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http://www.cosmoschool.ru/metod_library/grants/arhiv/bio/6-2/pic/12.gif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http://www.cosmoschool.ru/metod_library/grants/arhiv/bio/6-2/pic/13.gif" TargetMode="External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http://www.cosmoschool.ru/metod_library/grants/arhiv/bio/6-2/pic/12.gif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http://www.cosmoschool.ru/metod_library/grants/arhiv/bio/6-2/pic/13.gif" TargetMode="External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0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Верхне-Ичетуйская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СОШ им. М. Д. </a:t>
            </a:r>
            <a:r>
              <a:rPr lang="ru-RU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Цаганова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sz="5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indent="-914400" algn="ctr">
              <a:buAutoNum type="arabicPlain" startAt="6"/>
            </a:pP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</a:p>
          <a:p>
            <a:pPr marL="914400" indent="-914400" algn="ctr">
              <a:buNone/>
            </a:pP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Урок биологии «???»</a:t>
            </a:r>
          </a:p>
          <a:p>
            <a:pPr marL="914400" indent="-914400" algn="ctr">
              <a:buAutoNum type="arabicPlain" startAt="6"/>
            </a:pPr>
            <a:endParaRPr lang="ru-RU" sz="5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indent="-914400" algn="ctr">
              <a:buNone/>
            </a:pPr>
            <a:endParaRPr lang="ru-RU" sz="5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0" indent="-914400" algn="ctr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 декабря 2016 г.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Плод образуется на месте цветка.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дмин\Desktop\i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00174"/>
            <a:ext cx="7193344" cy="47881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Образование цветка</a:t>
            </a:r>
          </a:p>
          <a:p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Опыление</a:t>
            </a:r>
          </a:p>
          <a:p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Оплодотворение</a:t>
            </a:r>
          </a:p>
          <a:p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Образование плода</a:t>
            </a:r>
          </a:p>
          <a:p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ИНСТРУКЦИЯ ПО ТЕХНИКЕ БЕЗОПАСНОСТИ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Работать за столом следует аккуратно.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Осторожно пользоваться режущим и колющим инструментами. Объект держать так, чтобы не порезаться и не уколоться.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Запрещается исследовать раздаточный материал на вкус.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Рабочее место держать в порядке, предметы не разбрасывать.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После выполнения работы, привести в порядок рабочее место.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285884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Давайте заглянем внутрь плода! Практическая  работа.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Задание 1: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 вами корзина с плодами: рассмотрите и назовите.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Задание 2: 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разрезе плода, что мы должны увидеть?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Админ\Desktop\10670715-Green-Apple-cut-in-half-isolated-on-white--Stock-Photo.jpg"/>
          <p:cNvPicPr>
            <a:picLocks noChangeAspect="1" noChangeArrowheads="1"/>
          </p:cNvPicPr>
          <p:nvPr/>
        </p:nvPicPr>
        <p:blipFill>
          <a:blip r:embed="rId2"/>
          <a:srcRect t="10817"/>
          <a:stretch>
            <a:fillRect/>
          </a:stretch>
        </p:blipFill>
        <p:spPr bwMode="auto">
          <a:xfrm>
            <a:off x="4929190" y="214290"/>
            <a:ext cx="3962400" cy="35337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Админ\Desktop\i (4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24983"/>
          <a:stretch>
            <a:fillRect/>
          </a:stretch>
        </p:blipFill>
        <p:spPr bwMode="auto">
          <a:xfrm>
            <a:off x="214282" y="0"/>
            <a:ext cx="4786346" cy="3357562"/>
          </a:xfrm>
          <a:prstGeom prst="rect">
            <a:avLst/>
          </a:prstGeom>
          <a:noFill/>
        </p:spPr>
      </p:pic>
      <p:pic>
        <p:nvPicPr>
          <p:cNvPr id="3075" name="Picture 3" descr="C:\Users\Админ\Desktop\i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3763316"/>
            <a:ext cx="5715040" cy="29899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части цветка способствуют  образованию плода?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Необходимо соотнести: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Околоплодник	                 стенки завязи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Семена	                          тычинки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цветоложе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семязачатки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лепестки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9" descr="C:\Documents and Settings\Администратор\Мои документы\Мои рисунки\я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357313"/>
            <a:ext cx="3409950" cy="352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0"/>
            <a:ext cx="8229600" cy="941388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Строение плода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28625" y="1500188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</a:p>
        </p:txBody>
      </p:sp>
      <p:cxnSp>
        <p:nvCxnSpPr>
          <p:cNvPr id="36870" name="AutoShape 6"/>
          <p:cNvCxnSpPr>
            <a:cxnSpLocks noChangeShapeType="1"/>
          </p:cNvCxnSpPr>
          <p:nvPr/>
        </p:nvCxnSpPr>
        <p:spPr bwMode="auto">
          <a:xfrm rot="10800000">
            <a:off x="2214563" y="4000500"/>
            <a:ext cx="1071562" cy="214313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</p:cxnSp>
      <p:cxnSp>
        <p:nvCxnSpPr>
          <p:cNvPr id="36871" name="AutoShape 7"/>
          <p:cNvCxnSpPr>
            <a:cxnSpLocks noChangeShapeType="1"/>
          </p:cNvCxnSpPr>
          <p:nvPr/>
        </p:nvCxnSpPr>
        <p:spPr bwMode="auto">
          <a:xfrm rot="10800000" flipV="1">
            <a:off x="2143125" y="3071813"/>
            <a:ext cx="2071688" cy="1587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4286250" y="2714625"/>
            <a:ext cx="17986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семя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3214688" y="3929063"/>
            <a:ext cx="3240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околоплодник</a:t>
            </a:r>
          </a:p>
        </p:txBody>
      </p:sp>
      <p:pic>
        <p:nvPicPr>
          <p:cNvPr id="22537" name="Рисунок 8" descr="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13" y="928688"/>
            <a:ext cx="2312987" cy="462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Прямая со стрелкой 16"/>
          <p:cNvCxnSpPr/>
          <p:nvPr/>
        </p:nvCxnSpPr>
        <p:spPr>
          <a:xfrm>
            <a:off x="5500688" y="3071813"/>
            <a:ext cx="2143125" cy="428625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6215063" y="4143375"/>
            <a:ext cx="785812" cy="142875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5357812" y="4143376"/>
            <a:ext cx="1643063" cy="1643062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V="1">
            <a:off x="5893594" y="1821656"/>
            <a:ext cx="1857375" cy="1643063"/>
          </a:xfrm>
          <a:prstGeom prst="straightConnector1">
            <a:avLst/>
          </a:prstGeom>
          <a:ln w="4445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4143375" y="1285875"/>
            <a:ext cx="2143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latin typeface="Arial" charset="0"/>
              </a:rPr>
              <a:t>семязачаток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000375" y="5572125"/>
            <a:ext cx="2428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latin typeface="Arial" charset="0"/>
              </a:rPr>
              <a:t>стенки завязи</a:t>
            </a: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231775" y="28098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1.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6" grpId="1"/>
      <p:bldP spid="22532" grpId="0" build="p"/>
      <p:bldP spid="36872" grpId="0"/>
      <p:bldP spid="36873" grpId="0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Классификация плодов…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Плоды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solidFill>
                  <a:srgbClr val="0070C0"/>
                </a:solidFill>
              </a:rPr>
              <a:t>1 подсказка</a:t>
            </a:r>
            <a:r>
              <a:rPr lang="ru-RU" dirty="0" smtClean="0">
                <a:solidFill>
                  <a:srgbClr val="0070C0"/>
                </a:solidFill>
              </a:rPr>
              <a:t> - (яблоко и семечко).</a:t>
            </a: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 rot="1407846">
            <a:off x="3929058" y="214311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9647315">
            <a:off x="4868558" y="212521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077200" cy="642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950913" y="207963"/>
            <a:ext cx="3129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itchFamily="34" charset="0"/>
              </a:rPr>
              <a:t>. </a:t>
            </a:r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Классификация плодов…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Плоды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</a:t>
            </a:r>
            <a:endParaRPr lang="ru-RU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подсказка – 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(слива и яблоко)</a:t>
            </a: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 rot="1407846">
            <a:off x="3929058" y="214311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9647315">
            <a:off x="4868558" y="212521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дмин\Desktop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929776">
            <a:off x="169269" y="492442"/>
            <a:ext cx="3071834" cy="2047875"/>
          </a:xfrm>
          <a:prstGeom prst="ellipse">
            <a:avLst/>
          </a:prstGeom>
          <a:noFill/>
        </p:spPr>
      </p:pic>
      <p:pic>
        <p:nvPicPr>
          <p:cNvPr id="1029" name="Picture 5" descr="C:\Users\Админ\Desktop\i (3).jpg"/>
          <p:cNvPicPr>
            <a:picLocks noChangeAspect="1" noChangeArrowheads="1"/>
          </p:cNvPicPr>
          <p:nvPr/>
        </p:nvPicPr>
        <p:blipFill>
          <a:blip r:embed="rId3"/>
          <a:srcRect t="15239" b="16190"/>
          <a:stretch>
            <a:fillRect/>
          </a:stretch>
        </p:blipFill>
        <p:spPr bwMode="auto">
          <a:xfrm>
            <a:off x="1" y="4214818"/>
            <a:ext cx="3214678" cy="2204350"/>
          </a:xfrm>
          <a:prstGeom prst="rect">
            <a:avLst/>
          </a:prstGeom>
          <a:noFill/>
        </p:spPr>
      </p:pic>
      <p:pic>
        <p:nvPicPr>
          <p:cNvPr id="1031" name="Picture 7" descr="C:\Users\Админ\Desktop\can-stock-photo_csp13160147.jpg"/>
          <p:cNvPicPr>
            <a:picLocks noChangeAspect="1" noChangeArrowheads="1"/>
          </p:cNvPicPr>
          <p:nvPr/>
        </p:nvPicPr>
        <p:blipFill>
          <a:blip r:embed="rId4"/>
          <a:srcRect b="7786"/>
          <a:stretch>
            <a:fillRect/>
          </a:stretch>
        </p:blipFill>
        <p:spPr bwMode="auto">
          <a:xfrm>
            <a:off x="4286248" y="4357678"/>
            <a:ext cx="4572032" cy="22145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дмин\Desktop\kartinki-smayyliki-animayshki-5.jpg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714612" y="1804062"/>
            <a:ext cx="3286148" cy="3233541"/>
          </a:xfrm>
          <a:prstGeom prst="ellipse">
            <a:avLst/>
          </a:prstGeom>
          <a:noFill/>
        </p:spPr>
      </p:pic>
      <p:pic>
        <p:nvPicPr>
          <p:cNvPr id="1028" name="Picture 4" descr="C:\Users\Админ\Desktop\i (2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677644">
            <a:off x="6031855" y="1677527"/>
            <a:ext cx="2743200" cy="2047875"/>
          </a:xfrm>
          <a:prstGeom prst="rect">
            <a:avLst/>
          </a:prstGeom>
          <a:noFill/>
        </p:spPr>
      </p:pic>
      <p:pic>
        <p:nvPicPr>
          <p:cNvPr id="1030" name="Picture 6" descr="C:\Users\Админ\Desktop\i (4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4810" y="0"/>
            <a:ext cx="2743200" cy="204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966913" y="246063"/>
            <a:ext cx="5854700" cy="1268412"/>
          </a:xfrm>
          <a:prstGeom prst="rect">
            <a:avLst/>
          </a:prstGeom>
          <a:solidFill>
            <a:srgbClr val="FBB5E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2400" b="1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1966913" y="246063"/>
            <a:ext cx="5854700" cy="1268412"/>
          </a:xfrm>
          <a:prstGeom prst="rect">
            <a:avLst/>
          </a:prstGeom>
          <a:noFill/>
          <a:ln w="33338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ru-RU" sz="2400" b="1"/>
          </a:p>
        </p:txBody>
      </p:sp>
      <p:sp>
        <p:nvSpPr>
          <p:cNvPr id="4103" name="Rectangle 6"/>
          <p:cNvSpPr>
            <a:spLocks noChangeArrowheads="1"/>
          </p:cNvSpPr>
          <p:nvPr/>
        </p:nvSpPr>
        <p:spPr bwMode="auto">
          <a:xfrm>
            <a:off x="2501900" y="371475"/>
            <a:ext cx="504825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latin typeface="Arial" pitchFamily="34" charset="0"/>
              </a:rPr>
              <a:t>Классификация плодов</a:t>
            </a:r>
            <a:endParaRPr lang="ru-RU" sz="2400" b="1"/>
          </a:p>
        </p:txBody>
      </p:sp>
      <p:sp>
        <p:nvSpPr>
          <p:cNvPr id="4104" name="Rectangle 7"/>
          <p:cNvSpPr>
            <a:spLocks noChangeArrowheads="1"/>
          </p:cNvSpPr>
          <p:nvPr/>
        </p:nvSpPr>
        <p:spPr bwMode="auto">
          <a:xfrm>
            <a:off x="3595688" y="998538"/>
            <a:ext cx="2935287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1900" b="1">
                <a:solidFill>
                  <a:srgbClr val="000000"/>
                </a:solidFill>
                <a:latin typeface="Arial" pitchFamily="34" charset="0"/>
              </a:rPr>
              <a:t>(по количеству семян)</a:t>
            </a:r>
            <a:endParaRPr lang="ru-RU" sz="2400" b="1"/>
          </a:p>
        </p:txBody>
      </p:sp>
      <p:sp>
        <p:nvSpPr>
          <p:cNvPr id="4105" name="Rectangle 8"/>
          <p:cNvSpPr>
            <a:spLocks noChangeArrowheads="1"/>
          </p:cNvSpPr>
          <p:nvPr/>
        </p:nvSpPr>
        <p:spPr bwMode="auto">
          <a:xfrm>
            <a:off x="1119188" y="1895475"/>
            <a:ext cx="3392487" cy="762000"/>
          </a:xfrm>
          <a:prstGeom prst="rect">
            <a:avLst/>
          </a:prstGeom>
          <a:solidFill>
            <a:srgbClr val="FBB5E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2400" b="1"/>
          </a:p>
        </p:txBody>
      </p:sp>
      <p:sp>
        <p:nvSpPr>
          <p:cNvPr id="4106" name="Rectangle 9"/>
          <p:cNvSpPr>
            <a:spLocks noChangeArrowheads="1"/>
          </p:cNvSpPr>
          <p:nvPr/>
        </p:nvSpPr>
        <p:spPr bwMode="auto">
          <a:xfrm>
            <a:off x="1119188" y="1895475"/>
            <a:ext cx="3392487" cy="762000"/>
          </a:xfrm>
          <a:prstGeom prst="rect">
            <a:avLst/>
          </a:prstGeom>
          <a:noFill/>
          <a:ln w="33338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ru-RU" sz="2400" b="1"/>
          </a:p>
        </p:txBody>
      </p:sp>
      <p:sp>
        <p:nvSpPr>
          <p:cNvPr id="4107" name="Rectangle 10"/>
          <p:cNvSpPr>
            <a:spLocks noChangeArrowheads="1"/>
          </p:cNvSpPr>
          <p:nvPr/>
        </p:nvSpPr>
        <p:spPr bwMode="auto">
          <a:xfrm>
            <a:off x="5021263" y="1938338"/>
            <a:ext cx="3435350" cy="760412"/>
          </a:xfrm>
          <a:prstGeom prst="rect">
            <a:avLst/>
          </a:prstGeom>
          <a:solidFill>
            <a:srgbClr val="FBB5E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2400" b="1"/>
          </a:p>
        </p:txBody>
      </p:sp>
      <p:sp>
        <p:nvSpPr>
          <p:cNvPr id="4108" name="Rectangle 11"/>
          <p:cNvSpPr>
            <a:spLocks noChangeArrowheads="1"/>
          </p:cNvSpPr>
          <p:nvPr/>
        </p:nvSpPr>
        <p:spPr bwMode="auto">
          <a:xfrm>
            <a:off x="5021263" y="1938338"/>
            <a:ext cx="3435350" cy="760412"/>
          </a:xfrm>
          <a:prstGeom prst="rect">
            <a:avLst/>
          </a:prstGeom>
          <a:noFill/>
          <a:ln w="33338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ru-RU" sz="2400" b="1"/>
          </a:p>
        </p:txBody>
      </p:sp>
      <p:sp>
        <p:nvSpPr>
          <p:cNvPr id="4109" name="Freeform 12"/>
          <p:cNvSpPr>
            <a:spLocks/>
          </p:cNvSpPr>
          <p:nvPr/>
        </p:nvSpPr>
        <p:spPr bwMode="auto">
          <a:xfrm>
            <a:off x="3027363" y="1497013"/>
            <a:ext cx="1654175" cy="390525"/>
          </a:xfrm>
          <a:custGeom>
            <a:avLst/>
            <a:gdLst>
              <a:gd name="T0" fmla="*/ 1654175 w 1042"/>
              <a:gd name="T1" fmla="*/ 0 h 246"/>
              <a:gd name="T2" fmla="*/ 93662 w 1042"/>
              <a:gd name="T3" fmla="*/ 322263 h 246"/>
              <a:gd name="T4" fmla="*/ 93662 w 1042"/>
              <a:gd name="T5" fmla="*/ 288925 h 246"/>
              <a:gd name="T6" fmla="*/ 0 w 1042"/>
              <a:gd name="T7" fmla="*/ 355600 h 246"/>
              <a:gd name="T8" fmla="*/ 111125 w 1042"/>
              <a:gd name="T9" fmla="*/ 390525 h 246"/>
              <a:gd name="T10" fmla="*/ 101600 w 1042"/>
              <a:gd name="T11" fmla="*/ 355600 h 246"/>
              <a:gd name="T12" fmla="*/ 1654175 w 1042"/>
              <a:gd name="T13" fmla="*/ 34925 h 246"/>
              <a:gd name="T14" fmla="*/ 1654175 w 1042"/>
              <a:gd name="T15" fmla="*/ 0 h 24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42"/>
              <a:gd name="T25" fmla="*/ 0 h 246"/>
              <a:gd name="T26" fmla="*/ 1042 w 1042"/>
              <a:gd name="T27" fmla="*/ 246 h 24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42" h="246">
                <a:moveTo>
                  <a:pt x="1042" y="0"/>
                </a:moveTo>
                <a:lnTo>
                  <a:pt x="59" y="203"/>
                </a:lnTo>
                <a:lnTo>
                  <a:pt x="59" y="182"/>
                </a:lnTo>
                <a:lnTo>
                  <a:pt x="0" y="224"/>
                </a:lnTo>
                <a:lnTo>
                  <a:pt x="70" y="246"/>
                </a:lnTo>
                <a:lnTo>
                  <a:pt x="64" y="224"/>
                </a:lnTo>
                <a:lnTo>
                  <a:pt x="1042" y="22"/>
                </a:lnTo>
                <a:lnTo>
                  <a:pt x="104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0" name="Freeform 13"/>
          <p:cNvSpPr>
            <a:spLocks/>
          </p:cNvSpPr>
          <p:nvPr/>
        </p:nvSpPr>
        <p:spPr bwMode="auto">
          <a:xfrm>
            <a:off x="4851400" y="1497013"/>
            <a:ext cx="1400175" cy="381000"/>
          </a:xfrm>
          <a:custGeom>
            <a:avLst/>
            <a:gdLst>
              <a:gd name="T0" fmla="*/ 0 w 882"/>
              <a:gd name="T1" fmla="*/ 34925 h 240"/>
              <a:gd name="T2" fmla="*/ 1298575 w 882"/>
              <a:gd name="T3" fmla="*/ 347663 h 240"/>
              <a:gd name="T4" fmla="*/ 1289050 w 882"/>
              <a:gd name="T5" fmla="*/ 381000 h 240"/>
              <a:gd name="T6" fmla="*/ 1400175 w 882"/>
              <a:gd name="T7" fmla="*/ 355600 h 240"/>
              <a:gd name="T8" fmla="*/ 1314450 w 882"/>
              <a:gd name="T9" fmla="*/ 279400 h 240"/>
              <a:gd name="T10" fmla="*/ 1306513 w 882"/>
              <a:gd name="T11" fmla="*/ 314325 h 240"/>
              <a:gd name="T12" fmla="*/ 7938 w 882"/>
              <a:gd name="T13" fmla="*/ 0 h 240"/>
              <a:gd name="T14" fmla="*/ 0 w 882"/>
              <a:gd name="T15" fmla="*/ 34925 h 2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82"/>
              <a:gd name="T25" fmla="*/ 0 h 240"/>
              <a:gd name="T26" fmla="*/ 882 w 882"/>
              <a:gd name="T27" fmla="*/ 240 h 24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82" h="240">
                <a:moveTo>
                  <a:pt x="0" y="22"/>
                </a:moveTo>
                <a:lnTo>
                  <a:pt x="818" y="219"/>
                </a:lnTo>
                <a:lnTo>
                  <a:pt x="812" y="240"/>
                </a:lnTo>
                <a:lnTo>
                  <a:pt x="882" y="224"/>
                </a:lnTo>
                <a:lnTo>
                  <a:pt x="828" y="176"/>
                </a:lnTo>
                <a:lnTo>
                  <a:pt x="823" y="198"/>
                </a:lnTo>
                <a:lnTo>
                  <a:pt x="5" y="0"/>
                </a:lnTo>
                <a:lnTo>
                  <a:pt x="0" y="2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11" name="Rectangle 14"/>
          <p:cNvSpPr>
            <a:spLocks noChangeArrowheads="1"/>
          </p:cNvSpPr>
          <p:nvPr/>
        </p:nvSpPr>
        <p:spPr bwMode="auto">
          <a:xfrm>
            <a:off x="1177925" y="2030413"/>
            <a:ext cx="3317875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latin typeface="Arial" pitchFamily="34" charset="0"/>
              </a:rPr>
              <a:t>Односемянные</a:t>
            </a:r>
            <a:endParaRPr lang="ru-RU" sz="2400" b="1"/>
          </a:p>
        </p:txBody>
      </p:sp>
      <p:sp>
        <p:nvSpPr>
          <p:cNvPr id="4112" name="Rectangle 15"/>
          <p:cNvSpPr>
            <a:spLocks noChangeArrowheads="1"/>
          </p:cNvSpPr>
          <p:nvPr/>
        </p:nvSpPr>
        <p:spPr bwMode="auto">
          <a:xfrm>
            <a:off x="5114925" y="1987550"/>
            <a:ext cx="33020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latin typeface="Arial" pitchFamily="34" charset="0"/>
              </a:rPr>
              <a:t>Многосемянные</a:t>
            </a:r>
            <a:endParaRPr lang="ru-RU" sz="2400" b="1"/>
          </a:p>
        </p:txBody>
      </p:sp>
      <p:pic>
        <p:nvPicPr>
          <p:cNvPr id="4113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463" y="4856163"/>
            <a:ext cx="1865312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4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30500" y="4856163"/>
            <a:ext cx="17399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5" name="Picture 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7125" y="2952750"/>
            <a:ext cx="1908175" cy="160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6" name="Picture 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38" y="2909888"/>
            <a:ext cx="19939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7" name="Picture 2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94263" y="4772025"/>
            <a:ext cx="1951037" cy="160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8" name="Picture 2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15163" y="4772025"/>
            <a:ext cx="18669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9" name="Picture 2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92138" y="8520113"/>
            <a:ext cx="6270625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99" name="Object 25"/>
          <p:cNvGraphicFramePr>
            <a:graphicFrameLocks noChangeAspect="1"/>
          </p:cNvGraphicFramePr>
          <p:nvPr/>
        </p:nvGraphicFramePr>
        <p:xfrm>
          <a:off x="762000" y="3048000"/>
          <a:ext cx="1676400" cy="1506538"/>
        </p:xfrm>
        <a:graphic>
          <a:graphicData uri="http://schemas.openxmlformats.org/presentationml/2006/ole">
            <p:oleObj spid="_x0000_s31747" name="Точечный рисунок" r:id="rId10" imgW="809738" imgH="666667" progId="PBrush">
              <p:embed/>
            </p:oleObj>
          </a:graphicData>
        </a:graphic>
      </p:graphicFrame>
      <p:graphicFrame>
        <p:nvGraphicFramePr>
          <p:cNvPr id="4100" name="Object 26"/>
          <p:cNvGraphicFramePr>
            <a:graphicFrameLocks noChangeAspect="1"/>
          </p:cNvGraphicFramePr>
          <p:nvPr/>
        </p:nvGraphicFramePr>
        <p:xfrm>
          <a:off x="2743200" y="3048000"/>
          <a:ext cx="1676400" cy="1481138"/>
        </p:xfrm>
        <a:graphic>
          <a:graphicData uri="http://schemas.openxmlformats.org/presentationml/2006/ole">
            <p:oleObj spid="_x0000_s31748" name="Точечный рисунок" r:id="rId11" imgW="733333" imgH="647619" progId="PBrush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AutoShape 4" descr="http://megabook.ru/stream/mediapreview?Key=%D0%9A%D0%BE%D1%81%D1%82%D1%8F%D0%BD%D0%BA%D0%B0%20(%D0%BF%D0%BB%D0%BE%D0%B4%20%D0%BC%D0%BD%D0%BE%D0%B3%D0%BE%D0%BA%D0%BE%D1%81%D1%82%D1%8F%D0%BD%D0%BA%D0%B8)&amp;Width=654&amp;Height=6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686" name="AutoShape 6" descr="http://megabook.ru/stream/mediapreview?Key=%D0%9A%D0%BE%D1%81%D1%82%D1%8F%D0%BD%D0%BA%D0%B0%20(%D0%BF%D0%BB%D0%BE%D0%B4%20%D0%BC%D0%BD%D0%BE%D0%B3%D0%BE%D0%BA%D0%BE%D1%81%D1%82%D1%8F%D0%BD%D0%BA%D0%B8)&amp;Width=654&amp;Height=6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688" name="Picture 8" descr="http://img-2006-01.photosight.ru/31/12523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6934200" cy="5362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Классификация плодов…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Плоды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</a:t>
            </a:r>
            <a:endParaRPr lang="ru-RU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подсказка –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(слива и малина)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 rot="1407846">
            <a:off x="3929058" y="214311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9647315">
            <a:off x="4868558" y="212521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0"/>
            <a:ext cx="76962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33400"/>
            <a:ext cx="8077200" cy="597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Админ\Desktop\ramka_K.jpg"/>
          <p:cNvPicPr>
            <a:picLocks noChangeAspect="1" noChangeArrowheads="1"/>
          </p:cNvPicPr>
          <p:nvPr/>
        </p:nvPicPr>
        <p:blipFill>
          <a:blip r:embed="rId2"/>
          <a:srcRect l="4237" t="3830" r="4237" b="5051"/>
          <a:stretch>
            <a:fillRect/>
          </a:stretch>
        </p:blipFill>
        <p:spPr bwMode="auto">
          <a:xfrm>
            <a:off x="571472" y="500042"/>
            <a:ext cx="7715304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 отличие: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857224" y="1571612"/>
            <a:ext cx="7286676" cy="4500594"/>
            <a:chOff x="1277" y="1260"/>
            <a:chExt cx="8615" cy="4506"/>
          </a:xfrm>
        </p:grpSpPr>
        <p:pic>
          <p:nvPicPr>
            <p:cNvPr id="5" name="Picture 13" descr="http://www.cosmoschool.ru/metod_library/grants/arhiv/bio/6-2/pic/12.gif"/>
            <p:cNvPicPr>
              <a:picLocks noChangeAspect="1" noChangeArrowheads="1"/>
            </p:cNvPicPr>
            <p:nvPr/>
          </p:nvPicPr>
          <p:blipFill>
            <a:blip r:embed="rId2" r:link="rId3"/>
            <a:srcRect/>
            <a:stretch>
              <a:fillRect/>
            </a:stretch>
          </p:blipFill>
          <p:spPr bwMode="auto">
            <a:xfrm>
              <a:off x="1277" y="1260"/>
              <a:ext cx="2380" cy="4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4" descr="http://www.cosmoschool.ru/metod_library/grants/arhiv/bio/6-2/pic/13.gif"/>
            <p:cNvPicPr>
              <a:picLocks noChangeAspect="1" noChangeArrowheads="1"/>
            </p:cNvPicPr>
            <p:nvPr/>
          </p:nvPicPr>
          <p:blipFill>
            <a:blip r:embed="rId4" r:link="rId5"/>
            <a:srcRect/>
            <a:stretch>
              <a:fillRect/>
            </a:stretch>
          </p:blipFill>
          <p:spPr bwMode="auto">
            <a:xfrm>
              <a:off x="7632" y="1314"/>
              <a:ext cx="2260" cy="4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0" y="142875"/>
            <a:ext cx="9144000" cy="6572250"/>
            <a:chOff x="1277" y="1260"/>
            <a:chExt cx="8615" cy="5454"/>
          </a:xfrm>
        </p:grpSpPr>
        <p:pic>
          <p:nvPicPr>
            <p:cNvPr id="26627" name="Picture 13" descr="http://www.cosmoschool.ru/metod_library/grants/arhiv/bio/6-2/pic/12.gif"/>
            <p:cNvPicPr>
              <a:picLocks noChangeAspect="1" noChangeArrowheads="1"/>
            </p:cNvPicPr>
            <p:nvPr/>
          </p:nvPicPr>
          <p:blipFill>
            <a:blip r:embed="rId2" r:link="rId3"/>
            <a:srcRect/>
            <a:stretch>
              <a:fillRect/>
            </a:stretch>
          </p:blipFill>
          <p:spPr bwMode="auto">
            <a:xfrm>
              <a:off x="1277" y="1260"/>
              <a:ext cx="2380" cy="4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28" name="Picture 14" descr="http://www.cosmoschool.ru/metod_library/grants/arhiv/bio/6-2/pic/13.gif"/>
            <p:cNvPicPr>
              <a:picLocks noChangeAspect="1" noChangeArrowheads="1"/>
            </p:cNvPicPr>
            <p:nvPr/>
          </p:nvPicPr>
          <p:blipFill>
            <a:blip r:embed="rId4" r:link="rId5"/>
            <a:srcRect/>
            <a:stretch>
              <a:fillRect/>
            </a:stretch>
          </p:blipFill>
          <p:spPr bwMode="auto">
            <a:xfrm>
              <a:off x="7632" y="1314"/>
              <a:ext cx="2260" cy="4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29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1748" y="6240"/>
              <a:ext cx="1279" cy="47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Боб</a:t>
              </a:r>
            </a:p>
          </p:txBody>
        </p:sp>
        <p:sp>
          <p:nvSpPr>
            <p:cNvPr id="26630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4286" y="4639"/>
              <a:ext cx="2565" cy="47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Перегородка</a:t>
              </a:r>
            </a:p>
          </p:txBody>
        </p:sp>
        <p:sp>
          <p:nvSpPr>
            <p:cNvPr id="26631" name="Line 17"/>
            <p:cNvSpPr>
              <a:spLocks noChangeShapeType="1"/>
            </p:cNvSpPr>
            <p:nvPr/>
          </p:nvSpPr>
          <p:spPr bwMode="auto">
            <a:xfrm flipH="1">
              <a:off x="3123" y="2574"/>
              <a:ext cx="2229" cy="76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2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7569" y="6240"/>
              <a:ext cx="2120" cy="47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Стручок</a:t>
              </a:r>
            </a:p>
          </p:txBody>
        </p:sp>
        <p:sp>
          <p:nvSpPr>
            <p:cNvPr id="26633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4155" y="1793"/>
              <a:ext cx="2508" cy="60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Створки</a:t>
              </a:r>
            </a:p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плода</a:t>
              </a:r>
            </a:p>
          </p:txBody>
        </p:sp>
        <p:sp>
          <p:nvSpPr>
            <p:cNvPr id="26634" name="Line 20"/>
            <p:cNvSpPr>
              <a:spLocks noChangeShapeType="1"/>
            </p:cNvSpPr>
            <p:nvPr/>
          </p:nvSpPr>
          <p:spPr bwMode="auto">
            <a:xfrm>
              <a:off x="5580" y="2574"/>
              <a:ext cx="2673" cy="58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5" name="Line 21"/>
            <p:cNvSpPr>
              <a:spLocks noChangeShapeType="1"/>
            </p:cNvSpPr>
            <p:nvPr/>
          </p:nvSpPr>
          <p:spPr bwMode="auto">
            <a:xfrm flipV="1">
              <a:off x="7022" y="4817"/>
              <a:ext cx="1578" cy="9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0" y="0"/>
          <a:ext cx="425450" cy="6858000"/>
        </p:xfrm>
        <a:graphic>
          <a:graphicData uri="http://schemas.openxmlformats.org/presentationml/2006/ole">
            <p:oleObj spid="_x0000_s35842" name="Точечный рисунок" r:id="rId3" imgW="114467" imgH="1905266" progId="PBrush">
              <p:embed/>
            </p:oleObj>
          </a:graphicData>
        </a:graphic>
      </p:graphicFrame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2598738" y="260350"/>
            <a:ext cx="5310187" cy="576263"/>
          </a:xfrm>
          <a:prstGeom prst="rect">
            <a:avLst/>
          </a:prstGeom>
          <a:solidFill>
            <a:srgbClr val="FBB5E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2400" b="1"/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2598738" y="188913"/>
            <a:ext cx="5310187" cy="576262"/>
          </a:xfrm>
          <a:prstGeom prst="rect">
            <a:avLst/>
          </a:prstGeom>
          <a:noFill/>
          <a:ln w="33338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ru-RU" sz="2400" b="1"/>
          </a:p>
        </p:txBody>
      </p:sp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3240088" y="260350"/>
            <a:ext cx="40259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ru-RU" sz="3100" b="1">
                <a:solidFill>
                  <a:srgbClr val="000000"/>
                </a:solidFill>
                <a:latin typeface="Arial" pitchFamily="34" charset="0"/>
              </a:rPr>
              <a:t>Заполните таблицу</a:t>
            </a:r>
            <a:endParaRPr lang="ru-RU" sz="2400" b="1"/>
          </a:p>
        </p:txBody>
      </p:sp>
      <p:pic>
        <p:nvPicPr>
          <p:cNvPr id="12294" name="Picture 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113" y="9337675"/>
            <a:ext cx="6207125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7510" name="Group 230"/>
          <p:cNvGraphicFramePr>
            <a:graphicFrameLocks noGrp="1"/>
          </p:cNvGraphicFramePr>
          <p:nvPr/>
        </p:nvGraphicFramePr>
        <p:xfrm>
          <a:off x="684213" y="981075"/>
          <a:ext cx="8208962" cy="5597844"/>
        </p:xfrm>
        <a:graphic>
          <a:graphicData uri="http://schemas.openxmlformats.org/drawingml/2006/table">
            <a:tbl>
              <a:tblPr/>
              <a:tblGrid>
                <a:gridCol w="1541462"/>
                <a:gridCol w="1085850"/>
                <a:gridCol w="1044575"/>
                <a:gridCol w="1368425"/>
                <a:gridCol w="1511300"/>
                <a:gridCol w="1657350"/>
              </a:tblGrid>
              <a:tr h="598488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Название растения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Тип плода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Название плода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1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 1. Сочный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2. Сухой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3. Односемянной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      4.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Много-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семянной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6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3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4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Давайте отдохнем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Админ\Desktop\kartinki-smayyliki-animayshki-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72202" y="981112"/>
            <a:ext cx="5228756" cy="5145051"/>
          </a:xfrm>
          <a:prstGeom prst="ellipse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214290"/>
          <a:ext cx="8286808" cy="6334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3404"/>
                <a:gridCol w="4143404"/>
              </a:tblGrid>
              <a:tr h="1252212">
                <a:tc>
                  <a:txBody>
                    <a:bodyPr/>
                    <a:lstStyle/>
                    <a:p>
                      <a:pPr lvl="0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1) Колос</a:t>
                      </a:r>
                    </a:p>
                    <a:p>
                      <a:pPr lvl="0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А) пшеница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4330">
                <a:tc>
                  <a:txBody>
                    <a:bodyPr/>
                    <a:lstStyle/>
                    <a:p>
                      <a:pPr lvl="0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2) Двудомное растение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Б)  тополь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7958">
                <a:tc>
                  <a:txBody>
                    <a:bodyPr/>
                    <a:lstStyle/>
                    <a:p>
                      <a:pPr lvl="0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3)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Женский цветок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В) огурец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4330">
                <a:tc>
                  <a:txBody>
                    <a:bodyPr/>
                    <a:lstStyle/>
                    <a:p>
                      <a:pPr lvl="0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4) Обоеполый цветок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Г)  формула цветка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46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5) Початок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Д)    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351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6) Однодомное растение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Е)    кукуруза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351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7) ЧЛТП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Ж)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351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8) Кисть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З)    черемуха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 flipH="1">
            <a:off x="5143504" y="4071942"/>
            <a:ext cx="142876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5072860" y="4499776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072066" y="4500570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 flipH="1">
            <a:off x="5357818" y="5357826"/>
            <a:ext cx="142876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 стрелкой 20"/>
          <p:cNvCxnSpPr>
            <a:stCxn id="18" idx="1"/>
          </p:cNvCxnSpPr>
          <p:nvPr/>
        </p:nvCxnSpPr>
        <p:spPr>
          <a:xfrm rot="5400000" flipH="1" flipV="1">
            <a:off x="5571235" y="5194924"/>
            <a:ext cx="123747" cy="3066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18" idx="4"/>
          </p:cNvCxnSpPr>
          <p:nvPr/>
        </p:nvCxnSpPr>
        <p:spPr>
          <a:xfrm rot="5400000">
            <a:off x="5285587" y="5857891"/>
            <a:ext cx="286545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286380" y="5857892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чего нужны плоды?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Овощи, фрукты нужны нам всегда,</a:t>
            </a:r>
            <a:br>
              <a:rPr lang="ru-RU" dirty="0" smtClean="0"/>
            </a:br>
            <a:r>
              <a:rPr lang="ru-RU" dirty="0" smtClean="0"/>
              <a:t>Без них человеку – просто беда.</a:t>
            </a:r>
            <a:br>
              <a:rPr lang="ru-RU" dirty="0" smtClean="0"/>
            </a:br>
            <a:r>
              <a:rPr lang="ru-RU" dirty="0" smtClean="0"/>
              <a:t>Нигде не найдет ценнее он клад –….</a:t>
            </a:r>
          </a:p>
          <a:p>
            <a:r>
              <a:rPr lang="ru-RU" dirty="0" smtClean="0"/>
              <a:t>Почему мы устаем? Плохо спим, лекарства пьем?</a:t>
            </a:r>
          </a:p>
          <a:p>
            <a:r>
              <a:rPr lang="ru-RU" dirty="0" smtClean="0"/>
              <a:t>А …..  содержатся в плодах!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Почему цветут цветы,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 знаем я и ты: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Ведь у каждого растения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….. есть для продолжения рода.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Плод созреет, упадет –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Семя в землю попадет.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Потому растут цветы,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Каждый год растут деревья</a:t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приносят нам плоды.</a:t>
            </a:r>
          </a:p>
          <a:p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: Что лишний? Почему?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ягода, яблоко, костянка;    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боб, желудь, орех;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коробочка, ягода, стручок;                            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яблоня, груша, смородина.               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Рубрика  « Правда ли, что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В тропических островах растет хлебное дерево?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Правда ли, что существует молочное дерево?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Правда ли , что есть на Земле конфетное дерево?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Сообщение «Мой любимый плод»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Найти пословицы и загадки про плоды.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Рубрика по литературным страницам.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 узнал (а)…</a:t>
            </a:r>
          </a:p>
          <a:p>
            <a:pPr lvl="0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 научился (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сь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)…</a:t>
            </a:r>
          </a:p>
          <a:p>
            <a:pPr lvl="0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 было самым трудным…</a:t>
            </a:r>
          </a:p>
          <a:p>
            <a:pPr lvl="0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  было самым интересным на уроке…</a:t>
            </a:r>
          </a:p>
          <a:p>
            <a:pPr lvl="0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Плодом  сегодняшнего урока для меня................., которые я смогу…….</a:t>
            </a:r>
          </a:p>
          <a:p>
            <a:pPr>
              <a:buNone/>
            </a:pP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25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162878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2878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ТЕМА «ПЛОД»</a:t>
            </a:r>
            <a:endParaRPr lang="ru-RU" sz="7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/>
          <a:lstStyle/>
          <a:p>
            <a:pPr algn="ctr">
              <a:buNone/>
            </a:pPr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Корень учения горек,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да плод сладок. </a:t>
            </a:r>
          </a:p>
          <a:p>
            <a:pPr algn="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(народное мудрое изречение)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Главный вопрос урока: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«Что такое плод и зачем он нужен?» </a:t>
            </a:r>
            <a:endParaRPr lang="ru-RU" sz="6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Какой ряд правильный и почему?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71612"/>
          <a:ext cx="8229600" cy="4184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033800">
                <a:tc>
                  <a:txBody>
                    <a:bodyPr/>
                    <a:lstStyle/>
                    <a:p>
                      <a:pPr lvl="0"/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Образование плода</a:t>
                      </a:r>
                    </a:p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Образование цветка</a:t>
                      </a:r>
                    </a:p>
                  </a:txBody>
                  <a:tcPr/>
                </a:tc>
              </a:tr>
              <a:tr h="1033800">
                <a:tc>
                  <a:txBody>
                    <a:bodyPr/>
                    <a:lstStyle/>
                    <a:p>
                      <a:pPr lvl="0"/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Образование цветка</a:t>
                      </a:r>
                    </a:p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Опыление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76857">
                <a:tc>
                  <a:txBody>
                    <a:bodyPr/>
                    <a:lstStyle/>
                    <a:p>
                      <a:pPr lvl="0"/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Оплодотворение</a:t>
                      </a:r>
                    </a:p>
                    <a:p>
                      <a:pPr lvl="0"/>
                      <a:endParaRPr lang="ru-RU" sz="1800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Оплодотворение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9894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Опыление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Образование плода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Спор двух товарищей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Один из которых утверждает,  что кочан капусты это плод, а другой с ним не согласен. </a:t>
            </a:r>
          </a:p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Как Вы думаете, кто из них прав?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466</Words>
  <PresentationFormat>Экран (4:3)</PresentationFormat>
  <Paragraphs>173</Paragraphs>
  <Slides>35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7" baseType="lpstr">
      <vt:lpstr>Тема Office</vt:lpstr>
      <vt:lpstr>Точечный рисунок</vt:lpstr>
      <vt:lpstr>МБОУ «Верхне-Ичетуйская СОШ им. М. Д. Цаганова»</vt:lpstr>
      <vt:lpstr>Слайд 2</vt:lpstr>
      <vt:lpstr>  </vt:lpstr>
      <vt:lpstr>Слайд 4</vt:lpstr>
      <vt:lpstr>Слайд 5</vt:lpstr>
      <vt:lpstr>Слайд 6</vt:lpstr>
      <vt:lpstr>Главный вопрос урока:</vt:lpstr>
      <vt:lpstr>Какой ряд правильный и почему?</vt:lpstr>
      <vt:lpstr>Спор двух товарищей</vt:lpstr>
      <vt:lpstr>Плод образуется на месте цветка.</vt:lpstr>
      <vt:lpstr>Слайд 11</vt:lpstr>
      <vt:lpstr>  ИНСТРУКЦИЯ ПО ТЕХНИКЕ БЕЗОПАСНОСТИ</vt:lpstr>
      <vt:lpstr>Давайте заглянем внутрь плода! Практическая  работа. </vt:lpstr>
      <vt:lpstr>Слайд 14</vt:lpstr>
      <vt:lpstr>Какие части цветка способствуют  образованию плода?  </vt:lpstr>
      <vt:lpstr>Строение плода</vt:lpstr>
      <vt:lpstr>Классификация плодов…</vt:lpstr>
      <vt:lpstr>Слайд 18</vt:lpstr>
      <vt:lpstr>Классификация плодов…</vt:lpstr>
      <vt:lpstr>Слайд 20</vt:lpstr>
      <vt:lpstr>Слайд 21</vt:lpstr>
      <vt:lpstr>Классификация плодов…</vt:lpstr>
      <vt:lpstr>Слайд 23</vt:lpstr>
      <vt:lpstr>Слайд 24</vt:lpstr>
      <vt:lpstr>Слайд 25</vt:lpstr>
      <vt:lpstr>Найди отличие: </vt:lpstr>
      <vt:lpstr>Слайд 27</vt:lpstr>
      <vt:lpstr>Слайд 28</vt:lpstr>
      <vt:lpstr>Давайте отдохнем </vt:lpstr>
      <vt:lpstr>Для чего нужны плоды?</vt:lpstr>
      <vt:lpstr>Слайд 31</vt:lpstr>
      <vt:lpstr>Слайд 32</vt:lpstr>
      <vt:lpstr>Рубрика  « Правда ли, что»</vt:lpstr>
      <vt:lpstr>Домашнее задание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«Верхне-Ичетуйская СОШ им. М. Д. Цаганова»</dc:title>
  <dc:creator>Админ</dc:creator>
  <cp:lastModifiedBy>Админ</cp:lastModifiedBy>
  <cp:revision>25</cp:revision>
  <dcterms:created xsi:type="dcterms:W3CDTF">2016-12-17T15:23:22Z</dcterms:created>
  <dcterms:modified xsi:type="dcterms:W3CDTF">2016-12-21T02:00:46Z</dcterms:modified>
</cp:coreProperties>
</file>