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9" r:id="rId13"/>
    <p:sldId id="271" r:id="rId14"/>
    <p:sldId id="272" r:id="rId15"/>
    <p:sldId id="274" r:id="rId16"/>
    <p:sldId id="279" r:id="rId17"/>
    <p:sldId id="275" r:id="rId18"/>
    <p:sldId id="277" r:id="rId19"/>
    <p:sldId id="278" r:id="rId20"/>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717" autoAdjust="0"/>
  </p:normalViewPr>
  <p:slideViewPr>
    <p:cSldViewPr>
      <p:cViewPr varScale="1">
        <p:scale>
          <a:sx n="54" d="100"/>
          <a:sy n="54" d="100"/>
        </p:scale>
        <p:origin x="74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7EAF463A-BC7C-46EE-9F1E-7F377CCA4891}" type="datetimeFigureOut">
              <a:rPr lang="en-US" smtClean="0"/>
              <a:pPr/>
              <a:t>4/4/2020</a:t>
            </a:fld>
            <a:endParaRPr lang="en-US"/>
          </a:p>
        </p:txBody>
      </p:sp>
      <p:sp>
        <p:nvSpPr>
          <p:cNvPr id="16" name="Номер слайда 15"/>
          <p:cNvSpPr>
            <a:spLocks noGrp="1"/>
          </p:cNvSpPr>
          <p:nvPr>
            <p:ph type="sldNum" sz="quarter" idx="11"/>
          </p:nvPr>
        </p:nvSpPr>
        <p:spPr/>
        <p:txBody>
          <a:bodyPr/>
          <a:lstStyle/>
          <a:p>
            <a:fld id="{A483448D-3A78-4528-A469-B745A65DA480}" type="slidenum">
              <a:rPr lang="en-US" smtClean="0"/>
              <a:pPr/>
              <a:t>‹#›</a:t>
            </a:fld>
            <a:endParaRPr lang="en-US"/>
          </a:p>
        </p:txBody>
      </p:sp>
      <p:sp>
        <p:nvSpPr>
          <p:cNvPr id="17" name="Нижний колонтитул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4/4/2020</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4/4/2020</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4" name="Дата 13"/>
          <p:cNvSpPr>
            <a:spLocks noGrp="1"/>
          </p:cNvSpPr>
          <p:nvPr>
            <p:ph type="dt" sz="half" idx="14"/>
          </p:nvPr>
        </p:nvSpPr>
        <p:spPr/>
        <p:txBody>
          <a:bodyPr/>
          <a:lstStyle/>
          <a:p>
            <a:fld id="{7EAF463A-BC7C-46EE-9F1E-7F377CCA4891}" type="datetimeFigureOut">
              <a:rPr lang="en-US" smtClean="0"/>
              <a:pPr/>
              <a:t>4/4/2020</a:t>
            </a:fld>
            <a:endParaRPr lang="en-US"/>
          </a:p>
        </p:txBody>
      </p:sp>
      <p:sp>
        <p:nvSpPr>
          <p:cNvPr id="15" name="Номер слайда 14"/>
          <p:cNvSpPr>
            <a:spLocks noGrp="1"/>
          </p:cNvSpPr>
          <p:nvPr>
            <p:ph type="sldNum" sz="quarter" idx="15"/>
          </p:nvPr>
        </p:nvSpPr>
        <p:spPr/>
        <p:txBody>
          <a:bodyPr/>
          <a:lstStyle>
            <a:lvl1pPr algn="ctr">
              <a:defRPr/>
            </a:lvl1pPr>
          </a:lstStyle>
          <a:p>
            <a:fld id="{A483448D-3A78-4528-A469-B745A65DA480}" type="slidenum">
              <a:rPr lang="en-US" smtClean="0"/>
              <a:pPr/>
              <a:t>‹#›</a:t>
            </a:fld>
            <a:endParaRPr lang="en-US"/>
          </a:p>
        </p:txBody>
      </p:sp>
      <p:sp>
        <p:nvSpPr>
          <p:cNvPr id="16" name="Нижний колонтитул 15"/>
          <p:cNvSpPr>
            <a:spLocks noGrp="1"/>
          </p:cNvSpPr>
          <p:nvPr>
            <p:ph type="ftr" sz="quarter" idx="16"/>
          </p:nvPr>
        </p:nvSpPr>
        <p:spPr/>
        <p:txBody>
          <a:bodyPr/>
          <a:lstStyle/>
          <a:p>
            <a:endParaRPr lang="en-US"/>
          </a:p>
        </p:txBody>
      </p:sp>
      <p:sp>
        <p:nvSpPr>
          <p:cNvPr id="17" name="Заголовок 16"/>
          <p:cNvSpPr>
            <a:spLocks noGrp="1"/>
          </p:cNvSpPr>
          <p:nvPr>
            <p:ph type="title"/>
          </p:nvPr>
        </p:nvSpPr>
        <p:spPr/>
        <p:txBody>
          <a:bodyPr rtlCol="0" anchor="b" anchorCtr="0"/>
          <a:lstStyle/>
          <a:p>
            <a:r>
              <a:rPr kumimoji="0" lang="ru-RU"/>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7EAF463A-BC7C-46EE-9F1E-7F377CCA4891}" type="datetimeFigureOut">
              <a:rPr lang="en-US" smtClean="0"/>
              <a:pPr/>
              <a:t>4/4/2020</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7EAF463A-BC7C-46EE-9F1E-7F377CCA4891}" type="datetimeFigureOut">
              <a:rPr lang="en-US" smtClean="0"/>
              <a:pPr/>
              <a:t>4/4/2020</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7" name="Дата 6"/>
          <p:cNvSpPr>
            <a:spLocks noGrp="1"/>
          </p:cNvSpPr>
          <p:nvPr>
            <p:ph type="dt" sz="half" idx="10"/>
          </p:nvPr>
        </p:nvSpPr>
        <p:spPr/>
        <p:txBody>
          <a:bodyPr/>
          <a:lstStyle/>
          <a:p>
            <a:fld id="{7EAF463A-BC7C-46EE-9F1E-7F377CCA4891}" type="datetimeFigureOut">
              <a:rPr lang="en-US" smtClean="0"/>
              <a:pPr/>
              <a:t>4/4/2020</a:t>
            </a:fld>
            <a:endParaRPr lang="en-US"/>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7EAF463A-BC7C-46EE-9F1E-7F377CCA4891}" type="datetimeFigureOut">
              <a:rPr lang="en-US" smtClean="0"/>
              <a:pPr/>
              <a:t>4/4/2020</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
        <p:nvSpPr>
          <p:cNvPr id="2" name="Заголовок 1"/>
          <p:cNvSpPr>
            <a:spLocks noGrp="1"/>
          </p:cNvSpPr>
          <p:nvPr>
            <p:ph type="title"/>
          </p:nvPr>
        </p:nvSpPr>
        <p:spPr/>
        <p:txBody>
          <a:bodyPr/>
          <a:lstStyle/>
          <a:p>
            <a:r>
              <a:rPr kumimoji="0" lang="ru-RU"/>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4/4/2020</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a:t>Образец заголовка</a:t>
            </a:r>
            <a:endParaRPr kumimoji="0" lang="en-US"/>
          </a:p>
        </p:txBody>
      </p:sp>
      <p:sp>
        <p:nvSpPr>
          <p:cNvPr id="8" name="Дата 7"/>
          <p:cNvSpPr>
            <a:spLocks noGrp="1"/>
          </p:cNvSpPr>
          <p:nvPr>
            <p:ph type="dt" sz="half" idx="14"/>
          </p:nvPr>
        </p:nvSpPr>
        <p:spPr/>
        <p:txBody>
          <a:bodyPr/>
          <a:lstStyle/>
          <a:p>
            <a:fld id="{7EAF463A-BC7C-46EE-9F1E-7F377CCA4891}" type="datetimeFigureOut">
              <a:rPr lang="en-US" smtClean="0"/>
              <a:pPr/>
              <a:t>4/4/2020</a:t>
            </a:fld>
            <a:endParaRPr lang="en-US"/>
          </a:p>
        </p:txBody>
      </p:sp>
      <p:sp>
        <p:nvSpPr>
          <p:cNvPr id="9" name="Номер слайда 8"/>
          <p:cNvSpPr>
            <a:spLocks noGrp="1"/>
          </p:cNvSpPr>
          <p:nvPr>
            <p:ph type="sldNum" sz="quarter" idx="15"/>
          </p:nvPr>
        </p:nvSpPr>
        <p:spPr/>
        <p:txBody>
          <a:bodyPr/>
          <a:lstStyle/>
          <a:p>
            <a:fld id="{A483448D-3A78-4528-A469-B745A65DA480}" type="slidenum">
              <a:rPr lang="en-US" smtClean="0"/>
              <a:pPr/>
              <a:t>‹#›</a:t>
            </a:fld>
            <a:endParaRPr lang="en-US"/>
          </a:p>
        </p:txBody>
      </p:sp>
      <p:sp>
        <p:nvSpPr>
          <p:cNvPr id="10" name="Нижний колонтитул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a:t>Образец текста</a:t>
            </a:r>
          </a:p>
        </p:txBody>
      </p:sp>
      <p:sp>
        <p:nvSpPr>
          <p:cNvPr id="8" name="Дата 7"/>
          <p:cNvSpPr>
            <a:spLocks noGrp="1"/>
          </p:cNvSpPr>
          <p:nvPr>
            <p:ph type="dt" sz="half" idx="10"/>
          </p:nvPr>
        </p:nvSpPr>
        <p:spPr/>
        <p:txBody>
          <a:bodyPr/>
          <a:lstStyle/>
          <a:p>
            <a:fld id="{7EAF463A-BC7C-46EE-9F1E-7F377CCA4891}" type="datetimeFigureOut">
              <a:rPr lang="en-US" smtClean="0"/>
              <a:pPr/>
              <a:t>4/4/2020</a:t>
            </a:fld>
            <a:endParaRPr lang="en-US"/>
          </a:p>
        </p:txBody>
      </p:sp>
      <p:sp>
        <p:nvSpPr>
          <p:cNvPr id="9" name="Номер слайда 8"/>
          <p:cNvSpPr>
            <a:spLocks noGrp="1"/>
          </p:cNvSpPr>
          <p:nvPr>
            <p:ph type="sldNum" sz="quarter" idx="11"/>
          </p:nvPr>
        </p:nvSpPr>
        <p:spPr/>
        <p:txBody>
          <a:bodyPr/>
          <a:lstStyle/>
          <a:p>
            <a:fld id="{A483448D-3A78-4528-A469-B745A65DA480}" type="slidenum">
              <a:rPr lang="en-US" smtClean="0"/>
              <a:pPr/>
              <a:t>‹#›</a:t>
            </a:fld>
            <a:endParaRPr lang="en-US"/>
          </a:p>
        </p:txBody>
      </p:sp>
      <p:sp>
        <p:nvSpPr>
          <p:cNvPr id="10" name="Нижний колонтитул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7EAF463A-BC7C-46EE-9F1E-7F377CCA4891}" type="datetimeFigureOut">
              <a:rPr lang="en-US" smtClean="0"/>
              <a:pPr/>
              <a:t>4/4/2020</a:t>
            </a:fld>
            <a:endParaRPr lang="en-US"/>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483448D-3A78-4528-A469-B745A65DA480}" type="slidenum">
              <a:rPr lang="en-US" smtClean="0"/>
              <a:pPr/>
              <a:t>‹#›</a:t>
            </a:fld>
            <a:endParaRPr lang="en-US"/>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a:t>Образец заголовка</a:t>
            </a:r>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grammota.com/news/japan-tsunami/14-03-11"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57200" y="2133600"/>
            <a:ext cx="8305800" cy="1981200"/>
          </a:xfrm>
        </p:spPr>
        <p:style>
          <a:lnRef idx="1">
            <a:schemeClr val="accent3"/>
          </a:lnRef>
          <a:fillRef idx="2">
            <a:schemeClr val="accent3"/>
          </a:fillRef>
          <a:effectRef idx="1">
            <a:schemeClr val="accent3"/>
          </a:effectRef>
          <a:fontRef idx="minor">
            <a:schemeClr val="dk1"/>
          </a:fontRef>
        </p:style>
        <p:txBody>
          <a:bodyPr/>
          <a:lstStyle/>
          <a:p>
            <a:r>
              <a:rPr lang="ru-RU" sz="6600" dirty="0">
                <a:solidFill>
                  <a:schemeClr val="bg2">
                    <a:lumMod val="25000"/>
                  </a:schemeClr>
                </a:solidFill>
                <a:latin typeface="Book Antiqua" pitchFamily="18" charset="0"/>
              </a:rPr>
              <a:t>Крупные вулканы и землетрясения мира</a:t>
            </a:r>
          </a:p>
        </p:txBody>
      </p:sp>
      <p:pic>
        <p:nvPicPr>
          <p:cNvPr id="4" name="Рисунок 3" descr="вулкан Сакурадзима Кагосима Япония фото"/>
          <p:cNvPicPr/>
          <p:nvPr/>
        </p:nvPicPr>
        <p:blipFill>
          <a:blip r:embed="rId2" cstate="print"/>
          <a:srcRect/>
          <a:stretch>
            <a:fillRect/>
          </a:stretch>
        </p:blipFill>
        <p:spPr bwMode="auto">
          <a:xfrm rot="453128">
            <a:off x="5778383" y="363700"/>
            <a:ext cx="2850504" cy="1787697"/>
          </a:xfrm>
          <a:prstGeom prst="rect">
            <a:avLst/>
          </a:prstGeom>
          <a:noFill/>
          <a:ln w="9525">
            <a:noFill/>
            <a:miter lim="800000"/>
            <a:headEnd/>
            <a:tailEnd/>
          </a:ln>
        </p:spPr>
      </p:pic>
      <p:pic>
        <p:nvPicPr>
          <p:cNvPr id="5" name="Рисунок 4" descr="вулкан Рейнир Вашингтон США фото"/>
          <p:cNvPicPr/>
          <p:nvPr/>
        </p:nvPicPr>
        <p:blipFill>
          <a:blip r:embed="rId3" cstate="print"/>
          <a:srcRect/>
          <a:stretch>
            <a:fillRect/>
          </a:stretch>
        </p:blipFill>
        <p:spPr bwMode="auto">
          <a:xfrm rot="21064654">
            <a:off x="760995" y="4390258"/>
            <a:ext cx="2994931" cy="2098219"/>
          </a:xfrm>
          <a:prstGeom prst="rect">
            <a:avLst/>
          </a:prstGeom>
          <a:noFill/>
          <a:ln w="9525">
            <a:noFill/>
            <a:miter lim="800000"/>
            <a:headEnd/>
            <a:tailEnd/>
          </a:ln>
        </p:spPr>
      </p:pic>
    </p:spTree>
  </p:cSld>
  <p:clrMapOvr>
    <a:masterClrMapping/>
  </p:clrMapOvr>
  <p:transition spd="slow">
    <p:split orient="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вулкан Ньюрингао Конго фото"/>
          <p:cNvPicPr>
            <a:picLocks noGrp="1"/>
          </p:cNvPicPr>
          <p:nvPr>
            <p:ph idx="1"/>
          </p:nvPr>
        </p:nvPicPr>
        <p:blipFill>
          <a:blip r:embed="rId2" cstate="print"/>
          <a:srcRect/>
          <a:stretch>
            <a:fillRect/>
          </a:stretch>
        </p:blipFill>
        <p:spPr bwMode="auto">
          <a:xfrm>
            <a:off x="533400" y="990600"/>
            <a:ext cx="8077200" cy="5410200"/>
          </a:xfrm>
          <a:prstGeom prst="rect">
            <a:avLst/>
          </a:prstGeom>
          <a:noFill/>
          <a:ln w="9525">
            <a:noFill/>
            <a:miter lim="800000"/>
            <a:headEnd/>
            <a:tailEnd/>
          </a:ln>
        </p:spPr>
      </p:pic>
    </p:spTree>
  </p:cSld>
  <p:clrMapOvr>
    <a:masterClrMapping/>
  </p:clrMapOvr>
  <p:transition spd="slow">
    <p:newsfla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838200"/>
            <a:ext cx="8229600" cy="5257800"/>
          </a:xfrm>
        </p:spPr>
        <p:txBody>
          <a:bodyPr/>
          <a:lstStyle/>
          <a:p>
            <a:r>
              <a:rPr lang="ru-RU" b="1" dirty="0">
                <a:latin typeface="Book Antiqua" pitchFamily="18" charset="0"/>
              </a:rPr>
              <a:t>Вулкан </a:t>
            </a:r>
            <a:r>
              <a:rPr lang="ru-RU" b="1" dirty="0" err="1">
                <a:latin typeface="Book Antiqua" pitchFamily="18" charset="0"/>
              </a:rPr>
              <a:t>Ньирагонго</a:t>
            </a:r>
            <a:r>
              <a:rPr lang="ru-RU" dirty="0">
                <a:latin typeface="Book Antiqua" pitchFamily="18" charset="0"/>
              </a:rPr>
              <a:t> (Демократическая республика Конго) - действующий вулкан высотой 3469 метров, находится в горах </a:t>
            </a:r>
            <a:r>
              <a:rPr lang="ru-RU" dirty="0" err="1">
                <a:latin typeface="Book Antiqua" pitchFamily="18" charset="0"/>
              </a:rPr>
              <a:t>Вирунга</a:t>
            </a:r>
            <a:r>
              <a:rPr lang="ru-RU" dirty="0">
                <a:latin typeface="Book Antiqua" pitchFamily="18" charset="0"/>
              </a:rPr>
              <a:t> в центральной части Африки и считается одним из самых опасных вулканов на африканском континенте. </a:t>
            </a:r>
            <a:r>
              <a:rPr lang="ru-RU" dirty="0" err="1">
                <a:latin typeface="Book Antiqua" pitchFamily="18" charset="0"/>
              </a:rPr>
              <a:t>Ньирагонго</a:t>
            </a:r>
            <a:r>
              <a:rPr lang="ru-RU" dirty="0">
                <a:latin typeface="Book Antiqua" pitchFamily="18" charset="0"/>
              </a:rPr>
              <a:t> частично совпадает с двумя более древними вулканами </a:t>
            </a:r>
            <a:r>
              <a:rPr lang="ru-RU" dirty="0" err="1">
                <a:latin typeface="Book Antiqua" pitchFamily="18" charset="0"/>
              </a:rPr>
              <a:t>Барату</a:t>
            </a:r>
            <a:r>
              <a:rPr lang="ru-RU" dirty="0">
                <a:latin typeface="Book Antiqua" pitchFamily="18" charset="0"/>
              </a:rPr>
              <a:t> и </a:t>
            </a:r>
            <a:r>
              <a:rPr lang="ru-RU" dirty="0" err="1">
                <a:latin typeface="Book Antiqua" pitchFamily="18" charset="0"/>
              </a:rPr>
              <a:t>Шахеру</a:t>
            </a:r>
            <a:r>
              <a:rPr lang="ru-RU" dirty="0">
                <a:latin typeface="Book Antiqua" pitchFamily="18" charset="0"/>
              </a:rPr>
              <a:t>. Он окружен сотнями маленьких тлеющих боковых вулканических конусов. На </a:t>
            </a:r>
            <a:r>
              <a:rPr lang="ru-RU" dirty="0" err="1">
                <a:latin typeface="Book Antiqua" pitchFamily="18" charset="0"/>
              </a:rPr>
              <a:t>Ньирагонго</a:t>
            </a:r>
            <a:r>
              <a:rPr lang="ru-RU" dirty="0">
                <a:latin typeface="Book Antiqua" pitchFamily="18" charset="0"/>
              </a:rPr>
              <a:t> вместе с соседним </a:t>
            </a:r>
            <a:r>
              <a:rPr lang="ru-RU" dirty="0" err="1">
                <a:latin typeface="Book Antiqua" pitchFamily="18" charset="0"/>
              </a:rPr>
              <a:t>Ниамурагира</a:t>
            </a:r>
            <a:r>
              <a:rPr lang="ru-RU" dirty="0">
                <a:latin typeface="Book Antiqua" pitchFamily="18" charset="0"/>
              </a:rPr>
              <a:t> приходятся 40% всех наблюдаемых извержений в Африке.</a:t>
            </a: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0000" lnSpcReduction="20000"/>
          </a:bodyPr>
          <a:lstStyle/>
          <a:p>
            <a:pPr algn="just"/>
            <a:r>
              <a:rPr lang="ru-RU" sz="2800" b="1" dirty="0">
                <a:latin typeface="Book Antiqua" pitchFamily="18" charset="0"/>
              </a:rPr>
              <a:t>Землетрясение</a:t>
            </a:r>
            <a:r>
              <a:rPr lang="ru-RU" sz="2800" dirty="0">
                <a:latin typeface="Book Antiqua" pitchFamily="18" charset="0"/>
              </a:rPr>
              <a:t> — подземные толчки и колебания поверхности Земли, вызванные естественными причинами (главным образом тектоническими процессами), или искусственными процессами (взрывы, заполнение водохранилищ, обрушение подземных полостей горных выработок). Небольшие толчки могут вызываться также подъёмом лавы при вулканических извержениях.</a:t>
            </a:r>
            <a:br>
              <a:rPr lang="ru-RU" sz="2800" dirty="0">
                <a:latin typeface="Book Antiqua" pitchFamily="18" charset="0"/>
              </a:rPr>
            </a:br>
            <a:br>
              <a:rPr lang="ru-RU" sz="2800" dirty="0">
                <a:latin typeface="Book Antiqua" pitchFamily="18" charset="0"/>
              </a:rPr>
            </a:br>
            <a:r>
              <a:rPr lang="ru-RU" sz="2800" dirty="0">
                <a:latin typeface="Book Antiqua" pitchFamily="18" charset="0"/>
              </a:rPr>
              <a:t>Ежегодно на всей Земле происходит около миллиона землетрясений, но большинство из них так незначительны, что они остаются незамеченными. Действительно сильные землетрясения, способные вызвать обширные разрушения, случаются на планете примерно раз в две недели. Большая их часть приходится на дно океанов, и поэтому не сопровождается катастрофическими последствиями.  </a:t>
            </a:r>
          </a:p>
          <a:p>
            <a:pPr algn="just">
              <a:buNone/>
            </a:pPr>
            <a:br>
              <a:rPr lang="ru-RU" dirty="0"/>
            </a:br>
            <a:br>
              <a:rPr lang="ru-RU" dirty="0"/>
            </a:br>
            <a:endParaRPr lang="ru-RU" dirty="0"/>
          </a:p>
        </p:txBody>
      </p:sp>
      <p:sp>
        <p:nvSpPr>
          <p:cNvPr id="3" name="Заголовок 2"/>
          <p:cNvSpPr>
            <a:spLocks noGrp="1"/>
          </p:cNvSpPr>
          <p:nvPr>
            <p:ph type="title"/>
          </p:nvPr>
        </p:nvSpPr>
        <p:spPr>
          <a:xfrm>
            <a:off x="457200" y="381000"/>
            <a:ext cx="8229600" cy="762000"/>
          </a:xfrm>
        </p:spPr>
        <p:txBody>
          <a:bodyPr/>
          <a:lstStyle/>
          <a:p>
            <a:pPr algn="ctr"/>
            <a:r>
              <a:rPr lang="ru-RU" dirty="0">
                <a:solidFill>
                  <a:schemeClr val="accent3">
                    <a:lumMod val="50000"/>
                  </a:schemeClr>
                </a:solidFill>
                <a:latin typeface="Book Antiqua" pitchFamily="18" charset="0"/>
              </a:rPr>
              <a:t>Землетрясения</a:t>
            </a: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371600"/>
            <a:ext cx="8229600" cy="4724400"/>
          </a:xfrm>
        </p:spPr>
        <p:txBody>
          <a:bodyPr>
            <a:normAutofit fontScale="92500" lnSpcReduction="10000"/>
          </a:bodyPr>
          <a:lstStyle/>
          <a:p>
            <a:pPr>
              <a:buNone/>
            </a:pPr>
            <a:endParaRPr lang="ru-RU" dirty="0"/>
          </a:p>
          <a:p>
            <a:r>
              <a:rPr lang="ru-RU" dirty="0"/>
              <a:t>464 год до н. э. Греция, Спарта. Разрушены стены и многие дома.</a:t>
            </a:r>
          </a:p>
          <a:p>
            <a:r>
              <a:rPr lang="ru-RU" dirty="0"/>
              <a:t>1556 год, 23 января , Китай, </a:t>
            </a:r>
            <a:r>
              <a:rPr lang="ru-RU" dirty="0" err="1"/>
              <a:t>Шэньси</a:t>
            </a:r>
            <a:r>
              <a:rPr lang="ru-RU" dirty="0"/>
              <a:t>, 8,0 баллов,  830 000 погибших. Величайшая природная катастрофа.</a:t>
            </a:r>
          </a:p>
          <a:p>
            <a:r>
              <a:rPr lang="ru-RU" dirty="0"/>
              <a:t>1730 год, 30 декабря, Япония, Хоккайдо, 137 000 погибших.</a:t>
            </a:r>
          </a:p>
          <a:p>
            <a:r>
              <a:rPr lang="ru-RU" dirty="0"/>
              <a:t>1920 год, 16 декабря, Китай, </a:t>
            </a:r>
            <a:r>
              <a:rPr lang="ru-RU" dirty="0" err="1"/>
              <a:t>Ганьсу</a:t>
            </a:r>
            <a:r>
              <a:rPr lang="ru-RU" dirty="0"/>
              <a:t>, 8,6 баллов,    200 000 погибших.</a:t>
            </a:r>
          </a:p>
          <a:p>
            <a:r>
              <a:rPr lang="ru-RU" dirty="0"/>
              <a:t>1976, 27 июля, Китай, </a:t>
            </a:r>
            <a:r>
              <a:rPr lang="ru-RU" dirty="0" err="1"/>
              <a:t>Таньшань</a:t>
            </a:r>
            <a:r>
              <a:rPr lang="ru-RU" dirty="0"/>
              <a:t>, 7,9 баллов,  600 000 погибших.</a:t>
            </a:r>
          </a:p>
          <a:p>
            <a:endParaRPr lang="ru-RU" dirty="0"/>
          </a:p>
        </p:txBody>
      </p:sp>
      <p:sp>
        <p:nvSpPr>
          <p:cNvPr id="3" name="Заголовок 2"/>
          <p:cNvSpPr>
            <a:spLocks noGrp="1"/>
          </p:cNvSpPr>
          <p:nvPr>
            <p:ph type="title"/>
          </p:nvPr>
        </p:nvSpPr>
        <p:spPr>
          <a:xfrm>
            <a:off x="457200" y="304800"/>
            <a:ext cx="8229600" cy="990600"/>
          </a:xfrm>
        </p:spPr>
        <p:txBody>
          <a:bodyPr>
            <a:normAutofit/>
          </a:bodyPr>
          <a:lstStyle/>
          <a:p>
            <a:pPr algn="ctr"/>
            <a:r>
              <a:rPr lang="ru-RU" sz="4000" dirty="0">
                <a:solidFill>
                  <a:schemeClr val="accent5">
                    <a:lumMod val="75000"/>
                  </a:schemeClr>
                </a:solidFill>
                <a:latin typeface="Book Antiqua" pitchFamily="18" charset="0"/>
              </a:rPr>
              <a:t>Немного истории</a:t>
            </a:r>
          </a:p>
        </p:txBody>
      </p:sp>
    </p:spTree>
  </p:cSld>
  <p:clrMapOvr>
    <a:masterClrMapping/>
  </p:clrMapOvr>
  <p:transition spd="slow">
    <p:wipe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95400"/>
            <a:ext cx="5181600" cy="4800600"/>
          </a:xfrm>
        </p:spPr>
        <p:txBody>
          <a:bodyPr>
            <a:normAutofit fontScale="85000" lnSpcReduction="10000"/>
          </a:bodyPr>
          <a:lstStyle/>
          <a:p>
            <a:r>
              <a:rPr lang="ru-RU" dirty="0">
                <a:latin typeface="Book Antiqua" pitchFamily="18" charset="0"/>
              </a:rPr>
              <a:t>23 января 1556 года было зарегистрировано самое большое по числу жертв землетрясение в мире. Тектонический сдвиг привел к обвалу стен узких долин, зажатых между возвышенностями. </a:t>
            </a:r>
          </a:p>
          <a:p>
            <a:r>
              <a:rPr lang="ru-RU" dirty="0">
                <a:latin typeface="Book Antiqua" pitchFamily="18" charset="0"/>
              </a:rPr>
              <a:t>И в считанные минуты заживо погребенными оказались сотни сел со всеми своими обитателями. Разом погибли 830 тысяч китайцев. </a:t>
            </a:r>
            <a:r>
              <a:rPr lang="ru-RU" dirty="0" err="1">
                <a:latin typeface="Book Antiqua" pitchFamily="18" charset="0"/>
              </a:rPr>
              <a:t>Шеньси</a:t>
            </a:r>
            <a:r>
              <a:rPr lang="ru-RU" dirty="0">
                <a:latin typeface="Book Antiqua" pitchFamily="18" charset="0"/>
              </a:rPr>
              <a:t> принадлежит печальный рекорд человеческих потерь при землетрясениях.</a:t>
            </a:r>
            <a:br>
              <a:rPr lang="ru-RU" dirty="0"/>
            </a:br>
            <a:br>
              <a:rPr lang="ru-RU" dirty="0"/>
            </a:br>
            <a:endParaRPr lang="ru-RU" dirty="0"/>
          </a:p>
        </p:txBody>
      </p:sp>
      <p:sp>
        <p:nvSpPr>
          <p:cNvPr id="3" name="Заголовок 2"/>
          <p:cNvSpPr>
            <a:spLocks noGrp="1"/>
          </p:cNvSpPr>
          <p:nvPr>
            <p:ph type="title"/>
          </p:nvPr>
        </p:nvSpPr>
        <p:spPr/>
        <p:txBody>
          <a:bodyPr/>
          <a:lstStyle/>
          <a:p>
            <a:pPr algn="ctr"/>
            <a:r>
              <a:rPr lang="ru-RU" dirty="0">
                <a:solidFill>
                  <a:schemeClr val="accent5">
                    <a:lumMod val="75000"/>
                  </a:schemeClr>
                </a:solidFill>
                <a:latin typeface="Book Antiqua" pitchFamily="18" charset="0"/>
              </a:rPr>
              <a:t>Китай </a:t>
            </a:r>
          </a:p>
        </p:txBody>
      </p:sp>
      <p:pic>
        <p:nvPicPr>
          <p:cNvPr id="4" name="Рисунок 3" descr="В Китае, в провинции Шеньси, произошло самое большое по числу жертв землетрясение"/>
          <p:cNvPicPr/>
          <p:nvPr/>
        </p:nvPicPr>
        <p:blipFill>
          <a:blip r:embed="rId2" cstate="print"/>
          <a:srcRect/>
          <a:stretch>
            <a:fillRect/>
          </a:stretch>
        </p:blipFill>
        <p:spPr bwMode="auto">
          <a:xfrm>
            <a:off x="5791200" y="1828800"/>
            <a:ext cx="2895600" cy="2667000"/>
          </a:xfrm>
          <a:prstGeom prst="rect">
            <a:avLst/>
          </a:prstGeom>
          <a:noFill/>
          <a:ln w="9525">
            <a:noFill/>
            <a:miter lim="800000"/>
            <a:headEnd/>
            <a:tailEnd/>
          </a:ln>
        </p:spPr>
      </p:pic>
    </p:spTree>
  </p:cSld>
  <p:clrMapOvr>
    <a:masterClrMapping/>
  </p:clrMapOvr>
  <p:transition spd="slow">
    <p:dissolv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24000"/>
            <a:ext cx="4114800" cy="4572000"/>
          </a:xfrm>
        </p:spPr>
        <p:txBody>
          <a:bodyPr>
            <a:normAutofit fontScale="85000" lnSpcReduction="20000"/>
          </a:bodyPr>
          <a:lstStyle/>
          <a:p>
            <a:r>
              <a:rPr lang="ru-RU" dirty="0">
                <a:latin typeface="Book Antiqua" pitchFamily="18" charset="0"/>
              </a:rPr>
              <a:t>11 марта 2011 года. </a:t>
            </a:r>
          </a:p>
          <a:p>
            <a:r>
              <a:rPr lang="ru-RU" dirty="0">
                <a:latin typeface="Book Antiqua" pitchFamily="18" charset="0"/>
              </a:rPr>
              <a:t>Это сильнейшее землетрясение в известной истории Японии</a:t>
            </a:r>
            <a:r>
              <a:rPr lang="ru-RU" baseline="30000" dirty="0">
                <a:latin typeface="Book Antiqua" pitchFamily="18" charset="0"/>
              </a:rPr>
              <a:t> </a:t>
            </a:r>
            <a:r>
              <a:rPr lang="ru-RU" dirty="0">
                <a:latin typeface="Book Antiqua" pitchFamily="18" charset="0"/>
              </a:rPr>
              <a:t>и седьмое, а по другим оценкам даже шестое, пятое или четвёртое по силе за всю историю сейсмических наблюдений в мире. Однако по количеству жертв и масштабу разрушений оно уступает землетрясениям в Японии 1896 и 1923 (тяжелейшему по последствиям) годов.</a:t>
            </a:r>
          </a:p>
          <a:p>
            <a:endParaRPr lang="ru-RU" dirty="0">
              <a:latin typeface="Book Antiqua" pitchFamily="18" charset="0"/>
            </a:endParaRPr>
          </a:p>
        </p:txBody>
      </p:sp>
      <p:sp>
        <p:nvSpPr>
          <p:cNvPr id="3" name="Заголовок 2"/>
          <p:cNvSpPr>
            <a:spLocks noGrp="1"/>
          </p:cNvSpPr>
          <p:nvPr>
            <p:ph type="title"/>
          </p:nvPr>
        </p:nvSpPr>
        <p:spPr/>
        <p:txBody>
          <a:bodyPr/>
          <a:lstStyle/>
          <a:p>
            <a:pPr algn="ctr"/>
            <a:r>
              <a:rPr lang="ru-RU" dirty="0">
                <a:solidFill>
                  <a:schemeClr val="accent5">
                    <a:lumMod val="75000"/>
                  </a:schemeClr>
                </a:solidFill>
                <a:latin typeface="Book Antiqua" pitchFamily="18" charset="0"/>
              </a:rPr>
              <a:t>Япония </a:t>
            </a:r>
          </a:p>
        </p:txBody>
      </p:sp>
      <p:pic>
        <p:nvPicPr>
          <p:cNvPr id="3074" name="Picture 2" descr="http://www.grammota.com/sites/default/files/userfiles/adminimage/march_11/tsunami_4.jpg">
            <a:hlinkClick r:id="rId2"/>
          </p:cNvPr>
          <p:cNvPicPr>
            <a:picLocks noChangeAspect="1" noChangeArrowheads="1"/>
          </p:cNvPicPr>
          <p:nvPr/>
        </p:nvPicPr>
        <p:blipFill>
          <a:blip r:embed="rId3" cstate="print"/>
          <a:srcRect/>
          <a:stretch>
            <a:fillRect/>
          </a:stretch>
        </p:blipFill>
        <p:spPr bwMode="auto">
          <a:xfrm>
            <a:off x="4648200" y="1295400"/>
            <a:ext cx="4191000" cy="4876800"/>
          </a:xfrm>
          <a:prstGeom prst="rect">
            <a:avLst/>
          </a:prstGeom>
          <a:noFill/>
        </p:spPr>
      </p:pic>
    </p:spTree>
  </p:cSld>
  <p:clrMapOvr>
    <a:masterClrMapping/>
  </p:clrMapOvr>
  <p:transition spd="slow">
    <p:circl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419600" y="1524000"/>
            <a:ext cx="4267200" cy="4572000"/>
          </a:xfrm>
        </p:spPr>
        <p:txBody>
          <a:bodyPr>
            <a:normAutofit fontScale="77500" lnSpcReduction="20000"/>
          </a:bodyPr>
          <a:lstStyle/>
          <a:p>
            <a:r>
              <a:rPr lang="ru-RU" dirty="0">
                <a:latin typeface="Book Antiqua" pitchFamily="18" charset="0"/>
              </a:rPr>
              <a:t>Землетрясение произошло на расстоянии около 70 км от ближайшей точки побережья Японии. Первоначальный подсчёт показал, что волнам цунами потребовалось от 10 до 30 минут, чтобы достичь первых пострадавших областей Японии. Через 69 минут после землетрясения цунами затопило аэропорт </a:t>
            </a:r>
            <a:r>
              <a:rPr lang="ru-RU" dirty="0" err="1">
                <a:latin typeface="Book Antiqua" pitchFamily="18" charset="0"/>
              </a:rPr>
              <a:t>Сендай</a:t>
            </a:r>
            <a:r>
              <a:rPr lang="ru-RU" dirty="0">
                <a:latin typeface="Book Antiqua" pitchFamily="18" charset="0"/>
              </a:rPr>
              <a:t>.</a:t>
            </a:r>
          </a:p>
          <a:p>
            <a:r>
              <a:rPr lang="ru-RU" dirty="0">
                <a:latin typeface="Book Antiqua" pitchFamily="18" charset="0"/>
              </a:rPr>
              <a:t>Сразу после землетрясения учёные сделали прогноз, что в течение месяца после первого удара в Японии могут происходить землетрясения магнитудой выше 7.</a:t>
            </a:r>
          </a:p>
          <a:p>
            <a:endParaRPr lang="ru-RU" dirty="0"/>
          </a:p>
        </p:txBody>
      </p:sp>
      <p:sp>
        <p:nvSpPr>
          <p:cNvPr id="3" name="Заголовок 2"/>
          <p:cNvSpPr>
            <a:spLocks noGrp="1"/>
          </p:cNvSpPr>
          <p:nvPr>
            <p:ph type="title"/>
          </p:nvPr>
        </p:nvSpPr>
        <p:spPr/>
        <p:txBody>
          <a:bodyPr/>
          <a:lstStyle/>
          <a:p>
            <a:pPr algn="ctr"/>
            <a:r>
              <a:rPr lang="ru-RU" dirty="0">
                <a:solidFill>
                  <a:schemeClr val="accent5">
                    <a:lumMod val="75000"/>
                  </a:schemeClr>
                </a:solidFill>
                <a:latin typeface="Book Antiqua" pitchFamily="18" charset="0"/>
              </a:rPr>
              <a:t>Япония </a:t>
            </a:r>
            <a:endParaRPr lang="ru-RU" dirty="0"/>
          </a:p>
        </p:txBody>
      </p:sp>
      <p:pic>
        <p:nvPicPr>
          <p:cNvPr id="36866" name="Picture 2" descr="C:\Users\ivakina.aa\Desktop\japan_devastating_earthquake_3_09[1].jpg"/>
          <p:cNvPicPr>
            <a:picLocks noChangeAspect="1" noChangeArrowheads="1"/>
          </p:cNvPicPr>
          <p:nvPr/>
        </p:nvPicPr>
        <p:blipFill>
          <a:blip r:embed="rId2" cstate="print"/>
          <a:srcRect/>
          <a:stretch>
            <a:fillRect/>
          </a:stretch>
        </p:blipFill>
        <p:spPr bwMode="auto">
          <a:xfrm>
            <a:off x="381000" y="1371600"/>
            <a:ext cx="4038600" cy="4648200"/>
          </a:xfrm>
          <a:prstGeom prst="rect">
            <a:avLst/>
          </a:prstGeom>
          <a:noFill/>
        </p:spPr>
      </p:pic>
    </p:spTree>
  </p:cSld>
  <p:clrMapOvr>
    <a:masterClrMapping/>
  </p:clrMapOvr>
  <p:transition spd="slow">
    <p:newsfla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7500" lnSpcReduction="20000"/>
          </a:bodyPr>
          <a:lstStyle/>
          <a:p>
            <a:r>
              <a:rPr lang="ru-RU" dirty="0">
                <a:latin typeface="Book Antiqua" pitchFamily="18" charset="0"/>
              </a:rPr>
              <a:t>Землетрясение произошло в Японском жёлобе — глубоководной океанической впадине, где сталкиваются Тихоокеанская и Охотская </a:t>
            </a:r>
            <a:r>
              <a:rPr lang="ru-RU" dirty="0" err="1">
                <a:latin typeface="Book Antiqua" pitchFamily="18" charset="0"/>
              </a:rPr>
              <a:t>литосферные</a:t>
            </a:r>
            <a:r>
              <a:rPr lang="ru-RU" dirty="0">
                <a:latin typeface="Book Antiqua" pitchFamily="18" charset="0"/>
              </a:rPr>
              <a:t> плиты. Более тяжёлая в этом месте океаническая Тихоокеанская плита погружается под материковую Охотскую плиту, над которой располагается часть Евразийского континента и некоторые Японские острова. Предполагается, что Охотская плита по своему движению может считаться частью одной из 7 наиболее крупных </a:t>
            </a:r>
            <a:r>
              <a:rPr lang="ru-RU" dirty="0" err="1">
                <a:latin typeface="Book Antiqua" pitchFamily="18" charset="0"/>
              </a:rPr>
              <a:t>литосферных</a:t>
            </a:r>
            <a:r>
              <a:rPr lang="ru-RU" dirty="0">
                <a:latin typeface="Book Antiqua" pitchFamily="18" charset="0"/>
              </a:rPr>
              <a:t> плит — </a:t>
            </a:r>
            <a:r>
              <a:rPr lang="ru-RU" dirty="0" err="1">
                <a:latin typeface="Book Antiqua" pitchFamily="18" charset="0"/>
              </a:rPr>
              <a:t>Северо-Американской</a:t>
            </a:r>
            <a:r>
              <a:rPr lang="ru-RU" dirty="0">
                <a:latin typeface="Book Antiqua" pitchFamily="18" charset="0"/>
              </a:rPr>
              <a:t> плиты.</a:t>
            </a:r>
          </a:p>
          <a:p>
            <a:r>
              <a:rPr lang="ru-RU" dirty="0">
                <a:latin typeface="Book Antiqua" pitchFamily="18" charset="0"/>
              </a:rPr>
              <a:t>Для землетрясения такой силы обычно требуется длинная (480 км) и относительно прямая линия разлома. Поскольку контуры плиты и зона </a:t>
            </a:r>
            <a:r>
              <a:rPr lang="ru-RU" dirty="0" err="1">
                <a:latin typeface="Book Antiqua" pitchFamily="18" charset="0"/>
              </a:rPr>
              <a:t>субдукции</a:t>
            </a:r>
            <a:r>
              <a:rPr lang="ru-RU" dirty="0">
                <a:latin typeface="Book Antiqua" pitchFamily="18" charset="0"/>
              </a:rPr>
              <a:t>  в этой области не такие прямые, то землетрясения в этом регионе, как правило, ожидаются с магнитудой до 8-8,5, и сила этого землетрясения была неожиданностью для некоторых сейсмологов.</a:t>
            </a:r>
          </a:p>
          <a:p>
            <a:endParaRPr lang="ru-RU" dirty="0"/>
          </a:p>
        </p:txBody>
      </p:sp>
      <p:sp>
        <p:nvSpPr>
          <p:cNvPr id="3" name="Заголовок 2"/>
          <p:cNvSpPr>
            <a:spLocks noGrp="1"/>
          </p:cNvSpPr>
          <p:nvPr>
            <p:ph type="title"/>
          </p:nvPr>
        </p:nvSpPr>
        <p:spPr/>
        <p:txBody>
          <a:bodyPr/>
          <a:lstStyle/>
          <a:p>
            <a:pPr algn="ctr"/>
            <a:r>
              <a:rPr lang="ru-RU" dirty="0">
                <a:solidFill>
                  <a:schemeClr val="accent5">
                    <a:lumMod val="75000"/>
                  </a:schemeClr>
                </a:solidFill>
                <a:latin typeface="Book Antiqua" pitchFamily="18" charset="0"/>
              </a:rPr>
              <a:t>Япония </a:t>
            </a:r>
            <a:endParaRPr lang="ru-RU" dirty="0"/>
          </a:p>
        </p:txBody>
      </p:sp>
    </p:spTree>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pPr algn="ctr"/>
            <a:r>
              <a:rPr lang="ru-RU" dirty="0">
                <a:solidFill>
                  <a:schemeClr val="accent5">
                    <a:lumMod val="75000"/>
                  </a:schemeClr>
                </a:solidFill>
                <a:latin typeface="Book Antiqua" pitchFamily="18" charset="0"/>
              </a:rPr>
              <a:t>Человек и планета</a:t>
            </a:r>
            <a:endParaRPr lang="ru-RU" dirty="0"/>
          </a:p>
        </p:txBody>
      </p:sp>
      <p:pic>
        <p:nvPicPr>
          <p:cNvPr id="34818" name="Picture 2" descr="C:\Users\ivakina.aa\Desktop\788_574_fixedwidth[1].jpg"/>
          <p:cNvPicPr>
            <a:picLocks noGrp="1" noChangeAspect="1" noChangeArrowheads="1"/>
          </p:cNvPicPr>
          <p:nvPr>
            <p:ph idx="1"/>
          </p:nvPr>
        </p:nvPicPr>
        <p:blipFill>
          <a:blip r:embed="rId2" cstate="print"/>
          <a:srcRect/>
          <a:stretch>
            <a:fillRect/>
          </a:stretch>
        </p:blipFill>
        <p:spPr bwMode="auto">
          <a:xfrm>
            <a:off x="609600" y="1524000"/>
            <a:ext cx="3810000" cy="4572000"/>
          </a:xfrm>
          <a:prstGeom prst="rect">
            <a:avLst/>
          </a:prstGeom>
          <a:noFill/>
        </p:spPr>
      </p:pic>
      <p:sp>
        <p:nvSpPr>
          <p:cNvPr id="5" name="Прямоугольник 4"/>
          <p:cNvSpPr/>
          <p:nvPr/>
        </p:nvSpPr>
        <p:spPr>
          <a:xfrm>
            <a:off x="4572000" y="1828800"/>
            <a:ext cx="3733800" cy="4247317"/>
          </a:xfrm>
          <a:prstGeom prst="rect">
            <a:avLst/>
          </a:prstGeom>
        </p:spPr>
        <p:txBody>
          <a:bodyPr wrap="square">
            <a:spAutoFit/>
          </a:bodyPr>
          <a:lstStyle/>
          <a:p>
            <a:r>
              <a:rPr lang="ru-RU" dirty="0">
                <a:latin typeface="Book Antiqua" pitchFamily="18" charset="0"/>
              </a:rPr>
              <a:t>Мы всего лишь гости на планете Земля – одни из нас приходят, другие уходят, но мы (люди) живём здесь всегда, уже много тысяч лет. Строим, изобретаем, улучшаем свой быт, воздвигаем заводы и фабрики, добываем нефть и газ, осваиваем космические просторы. </a:t>
            </a:r>
          </a:p>
          <a:p>
            <a:r>
              <a:rPr lang="ru-RU" dirty="0">
                <a:latin typeface="Book Antiqua" pitchFamily="18" charset="0"/>
              </a:rPr>
              <a:t>Иногда Её величество планета Земля своими природными катаклизмами (извержениями вулканов, землетрясениями) напоминает нам о своём месте на нашей планете.</a:t>
            </a:r>
          </a:p>
        </p:txBody>
      </p:sp>
    </p:spTree>
  </p:cSld>
  <p:clrMapOvr>
    <a:masterClrMapping/>
  </p:clrMapOvr>
  <p:transition spd="slow">
    <p:strips dir="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pPr algn="ctr"/>
            <a:r>
              <a:rPr lang="ru-RU" dirty="0">
                <a:solidFill>
                  <a:schemeClr val="accent5">
                    <a:lumMod val="75000"/>
                  </a:schemeClr>
                </a:solidFill>
                <a:latin typeface="Book Antiqua" pitchFamily="18" charset="0"/>
              </a:rPr>
              <a:t>Человек и планета</a:t>
            </a:r>
            <a:endParaRPr lang="ru-RU" dirty="0"/>
          </a:p>
        </p:txBody>
      </p:sp>
      <p:pic>
        <p:nvPicPr>
          <p:cNvPr id="35842" name="Picture 2" descr="C:\Users\ivakina.aa\Desktop\Monte-Sibilini-Rim[1].jpg"/>
          <p:cNvPicPr>
            <a:picLocks noGrp="1" noChangeAspect="1" noChangeArrowheads="1"/>
          </p:cNvPicPr>
          <p:nvPr>
            <p:ph idx="1"/>
          </p:nvPr>
        </p:nvPicPr>
        <p:blipFill>
          <a:blip r:embed="rId2" cstate="print"/>
          <a:srcRect/>
          <a:stretch>
            <a:fillRect/>
          </a:stretch>
        </p:blipFill>
        <p:spPr bwMode="auto">
          <a:xfrm>
            <a:off x="3886200" y="1524000"/>
            <a:ext cx="4495800" cy="4572000"/>
          </a:xfrm>
          <a:prstGeom prst="rect">
            <a:avLst/>
          </a:prstGeom>
          <a:noFill/>
        </p:spPr>
      </p:pic>
      <p:sp>
        <p:nvSpPr>
          <p:cNvPr id="5" name="Прямоугольник 4"/>
          <p:cNvSpPr/>
          <p:nvPr/>
        </p:nvSpPr>
        <p:spPr>
          <a:xfrm>
            <a:off x="685800" y="1600200"/>
            <a:ext cx="2971800" cy="4801314"/>
          </a:xfrm>
          <a:prstGeom prst="rect">
            <a:avLst/>
          </a:prstGeom>
        </p:spPr>
        <p:txBody>
          <a:bodyPr wrap="square">
            <a:spAutoFit/>
          </a:bodyPr>
          <a:lstStyle/>
          <a:p>
            <a:r>
              <a:rPr lang="ru-RU" dirty="0">
                <a:latin typeface="Book Antiqua" pitchFamily="18" charset="0"/>
              </a:rPr>
              <a:t>Человечество должно помнить, что не только выдающиеся умы учёных и изобретателей помогают человеку улучшать свою жизнь, делать её интересной и содержательной.</a:t>
            </a:r>
          </a:p>
          <a:p>
            <a:r>
              <a:rPr lang="ru-RU" dirty="0">
                <a:latin typeface="Book Antiqua" pitchFamily="18" charset="0"/>
              </a:rPr>
              <a:t>Природа нашей величественной планеты даёт ему необходимое для жизни – воду, кислород, пищу. Мы должны помнить об этом и сохранить нашу планету для наших детей.</a:t>
            </a:r>
          </a:p>
        </p:txBody>
      </p:sp>
    </p:spTree>
  </p:cSld>
  <p:clrMapOvr>
    <a:masterClrMapping/>
  </p:clrMapOvr>
  <p:transition spd="slow">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20000"/>
          </a:bodyPr>
          <a:lstStyle/>
          <a:p>
            <a:r>
              <a:rPr lang="ru-RU" sz="2000" b="1" dirty="0">
                <a:latin typeface="Book Antiqua" pitchFamily="18" charset="0"/>
              </a:rPr>
              <a:t>Вулканы</a:t>
            </a:r>
            <a:r>
              <a:rPr lang="ru-RU" sz="2000" dirty="0">
                <a:latin typeface="Book Antiqua" pitchFamily="18" charset="0"/>
              </a:rPr>
              <a:t> — геологические образования на поверхности земной коры или коры другой планеты, где магма выходит на поверхность, образуя лаву, вулканические газы, камни (вулканические бомбы) и пирокластические потоки.</a:t>
            </a:r>
          </a:p>
          <a:p>
            <a:r>
              <a:rPr lang="ru-RU" sz="2000" dirty="0">
                <a:latin typeface="Book Antiqua" pitchFamily="18" charset="0"/>
              </a:rPr>
              <a:t>В греческой мифологии упоминается гора с отверстием на вершине, из которой время от времени поднимаются дым и огонь. Это выход, или дымовая труба кузницы Гефеста, греческого бога огня, ковавшего глубоко в недрах горы драгоценное оружие. Римляне называли его Вулканом и дали острову наименование </a:t>
            </a:r>
            <a:r>
              <a:rPr lang="ru-RU" sz="2000" dirty="0" err="1">
                <a:latin typeface="Book Antiqua" pitchFamily="18" charset="0"/>
              </a:rPr>
              <a:t>Вулькано</a:t>
            </a:r>
            <a:r>
              <a:rPr lang="ru-RU" sz="2000" dirty="0">
                <a:latin typeface="Book Antiqua" pitchFamily="18" charset="0"/>
              </a:rPr>
              <a:t>.</a:t>
            </a:r>
          </a:p>
          <a:p>
            <a:r>
              <a:rPr lang="ru-RU" sz="2000" dirty="0">
                <a:latin typeface="Book Antiqua" pitchFamily="18" charset="0"/>
              </a:rPr>
              <a:t>И древние времена, и в средние века люди передавали из поколения в поколение предания и сказания, связанные с этим удивительным созданием природы – вулканом. Считалось даже, что на таких «горах» живут драконы. </a:t>
            </a:r>
          </a:p>
          <a:p>
            <a:r>
              <a:rPr lang="ru-RU" sz="2000" dirty="0">
                <a:latin typeface="Book Antiqua" pitchFamily="18" charset="0"/>
              </a:rPr>
              <a:t>Сегодня же можно увидеть множество любознательных туристов как возле недействующих, так и возле «просыпающихся». Любопытство  движет смелыми исследователями!</a:t>
            </a:r>
          </a:p>
          <a:p>
            <a:endParaRPr lang="ru-RU" dirty="0"/>
          </a:p>
        </p:txBody>
      </p:sp>
      <p:sp>
        <p:nvSpPr>
          <p:cNvPr id="3" name="Заголовок 2"/>
          <p:cNvSpPr>
            <a:spLocks noGrp="1"/>
          </p:cNvSpPr>
          <p:nvPr>
            <p:ph type="title"/>
          </p:nvPr>
        </p:nvSpPr>
        <p:spPr>
          <a:xfrm>
            <a:off x="533400" y="304800"/>
            <a:ext cx="8153400" cy="990600"/>
          </a:xfrm>
        </p:spPr>
        <p:txBody>
          <a:bodyPr>
            <a:normAutofit/>
          </a:bodyPr>
          <a:lstStyle/>
          <a:p>
            <a:pPr algn="ctr"/>
            <a:r>
              <a:rPr lang="ru-RU" sz="4000" dirty="0">
                <a:solidFill>
                  <a:schemeClr val="bg2">
                    <a:lumMod val="25000"/>
                  </a:schemeClr>
                </a:solidFill>
                <a:latin typeface="Book Antiqua" pitchFamily="18" charset="0"/>
              </a:rPr>
              <a:t>Вулканы: понятие, история.</a:t>
            </a:r>
          </a:p>
        </p:txBody>
      </p:sp>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19200"/>
            <a:ext cx="3962400" cy="4876800"/>
          </a:xfrm>
        </p:spPr>
        <p:txBody>
          <a:bodyPr>
            <a:normAutofit fontScale="85000" lnSpcReduction="10000"/>
          </a:bodyPr>
          <a:lstStyle/>
          <a:p>
            <a:pPr>
              <a:buNone/>
            </a:pPr>
            <a:r>
              <a:rPr lang="ru-RU" dirty="0"/>
              <a:t>   </a:t>
            </a:r>
            <a:r>
              <a:rPr lang="ru-RU" dirty="0">
                <a:latin typeface="Book Antiqua" pitchFamily="18" charset="0"/>
              </a:rPr>
              <a:t>Сегодня мы знаем, что вулканы делятся на такие виды, как:</a:t>
            </a:r>
          </a:p>
          <a:p>
            <a:r>
              <a:rPr lang="ru-RU" dirty="0">
                <a:latin typeface="Book Antiqua" pitchFamily="18" charset="0"/>
              </a:rPr>
              <a:t>Действующие – вулканы, которые извергались в наши дни или в историческое время.</a:t>
            </a:r>
          </a:p>
          <a:p>
            <a:r>
              <a:rPr lang="ru-RU" dirty="0">
                <a:latin typeface="Book Antiqua" pitchFamily="18" charset="0"/>
              </a:rPr>
              <a:t>Потухшие – бездействуют много тысяч лет (Крым, Забайкалье).</a:t>
            </a:r>
          </a:p>
          <a:p>
            <a:r>
              <a:rPr lang="ru-RU" dirty="0">
                <a:latin typeface="Book Antiqua" pitchFamily="18" charset="0"/>
              </a:rPr>
              <a:t>Уснувшие – об из деятельности не сохранилось сведений, но иногда они начинают действовать (Везувий).</a:t>
            </a:r>
          </a:p>
          <a:p>
            <a:endParaRPr lang="ru-RU" dirty="0"/>
          </a:p>
        </p:txBody>
      </p:sp>
      <p:sp>
        <p:nvSpPr>
          <p:cNvPr id="3" name="Заголовок 2"/>
          <p:cNvSpPr>
            <a:spLocks noGrp="1"/>
          </p:cNvSpPr>
          <p:nvPr>
            <p:ph type="title"/>
          </p:nvPr>
        </p:nvSpPr>
        <p:spPr>
          <a:xfrm>
            <a:off x="457200" y="304800"/>
            <a:ext cx="8229600" cy="838200"/>
          </a:xfrm>
        </p:spPr>
        <p:txBody>
          <a:bodyPr>
            <a:normAutofit/>
          </a:bodyPr>
          <a:lstStyle/>
          <a:p>
            <a:pPr algn="ctr"/>
            <a:r>
              <a:rPr lang="ru-RU" sz="4000" dirty="0">
                <a:solidFill>
                  <a:schemeClr val="bg2">
                    <a:lumMod val="25000"/>
                  </a:schemeClr>
                </a:solidFill>
                <a:latin typeface="Book Antiqua" pitchFamily="18" charset="0"/>
              </a:rPr>
              <a:t>Вулканы сегодня</a:t>
            </a:r>
          </a:p>
        </p:txBody>
      </p:sp>
      <p:pic>
        <p:nvPicPr>
          <p:cNvPr id="4" name="Рисунок 3" descr="вулкан Везувий Италия Наполи фото"/>
          <p:cNvPicPr/>
          <p:nvPr/>
        </p:nvPicPr>
        <p:blipFill>
          <a:blip r:embed="rId2" cstate="print"/>
          <a:srcRect/>
          <a:stretch>
            <a:fillRect/>
          </a:stretch>
        </p:blipFill>
        <p:spPr bwMode="auto">
          <a:xfrm>
            <a:off x="4648200" y="1295400"/>
            <a:ext cx="4191000" cy="4705350"/>
          </a:xfrm>
          <a:prstGeom prst="rect">
            <a:avLst/>
          </a:prstGeom>
          <a:noFill/>
          <a:ln w="9525">
            <a:noFill/>
            <a:miter lim="800000"/>
            <a:headEnd/>
            <a:tailEnd/>
          </a:ln>
        </p:spPr>
      </p:pic>
    </p:spTree>
  </p:cSld>
  <p:clrMapOvr>
    <a:masterClrMapping/>
  </p:clrMapOvr>
  <p:transition>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52400"/>
            <a:ext cx="8229600" cy="533400"/>
          </a:xfrm>
        </p:spPr>
        <p:txBody>
          <a:bodyPr>
            <a:normAutofit fontScale="90000"/>
          </a:bodyPr>
          <a:lstStyle/>
          <a:p>
            <a:r>
              <a:rPr lang="ru-RU" dirty="0"/>
              <a:t>Извержение вулкана</a:t>
            </a:r>
          </a:p>
        </p:txBody>
      </p:sp>
      <p:pic>
        <p:nvPicPr>
          <p:cNvPr id="4" name="Содержимое 3" descr="вулкан Этна Сицилия Италия фото"/>
          <p:cNvPicPr>
            <a:picLocks noGrp="1"/>
          </p:cNvPicPr>
          <p:nvPr>
            <p:ph idx="1"/>
          </p:nvPr>
        </p:nvPicPr>
        <p:blipFill>
          <a:blip r:embed="rId2" cstate="print"/>
          <a:srcRect/>
          <a:stretch>
            <a:fillRect/>
          </a:stretch>
        </p:blipFill>
        <p:spPr bwMode="auto">
          <a:xfrm>
            <a:off x="381000" y="685800"/>
            <a:ext cx="8001000" cy="5715001"/>
          </a:xfrm>
          <a:prstGeom prst="rect">
            <a:avLst/>
          </a:prstGeom>
          <a:noFill/>
          <a:ln w="9525">
            <a:noFill/>
            <a:miter lim="800000"/>
            <a:headEnd/>
            <a:tailEnd/>
          </a:ln>
        </p:spPr>
      </p:pic>
    </p:spTree>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914400"/>
            <a:ext cx="8229600" cy="5181600"/>
          </a:xfrm>
        </p:spPr>
        <p:txBody>
          <a:bodyPr>
            <a:normAutofit fontScale="92500" lnSpcReduction="20000"/>
          </a:bodyPr>
          <a:lstStyle/>
          <a:p>
            <a:pPr lvl="0"/>
            <a:r>
              <a:rPr lang="ru-RU" sz="2800" b="1" dirty="0">
                <a:solidFill>
                  <a:srgbClr val="333333"/>
                </a:solidFill>
                <a:latin typeface="Book Antiqua" pitchFamily="18" charset="0"/>
                <a:ea typeface="Times New Roman" pitchFamily="18" charset="0"/>
                <a:cs typeface="Arial" pitchFamily="34" charset="0"/>
              </a:rPr>
              <a:t>Вулкан Этна</a:t>
            </a:r>
            <a:r>
              <a:rPr lang="ru-RU" sz="2800" dirty="0">
                <a:solidFill>
                  <a:srgbClr val="333333"/>
                </a:solidFill>
                <a:latin typeface="Book Antiqua" pitchFamily="18" charset="0"/>
                <a:ea typeface="Times New Roman" pitchFamily="18" charset="0"/>
                <a:cs typeface="Arial" pitchFamily="34" charset="0"/>
              </a:rPr>
              <a:t> (Сицилия, Италия) - действующий, один из </a:t>
            </a:r>
            <a:r>
              <a:rPr lang="ru-RU" sz="2800" b="1" dirty="0">
                <a:solidFill>
                  <a:srgbClr val="333333"/>
                </a:solidFill>
                <a:latin typeface="Book Antiqua" pitchFamily="18" charset="0"/>
                <a:ea typeface="Times New Roman" pitchFamily="18" charset="0"/>
                <a:cs typeface="Arial" pitchFamily="34" charset="0"/>
              </a:rPr>
              <a:t>самых больших и опасных вулканов мира</a:t>
            </a:r>
            <a:r>
              <a:rPr lang="ru-RU" sz="2800" dirty="0">
                <a:solidFill>
                  <a:srgbClr val="333333"/>
                </a:solidFill>
                <a:latin typeface="Book Antiqua" pitchFamily="18" charset="0"/>
                <a:ea typeface="Times New Roman" pitchFamily="18" charset="0"/>
                <a:cs typeface="Arial" pitchFamily="34" charset="0"/>
              </a:rPr>
              <a:t>, расположенный на восточном побережье Сицилии (Средиземное море), недалеко от городов Мессины и Катании. Высота не может быть указана точно, так как верхняя точка постоянно меняется в результате извержений, которые происходят с периодичностью в несколько месяцев. По площади Этна занимает 1250 квадратных километров. В результате боковых извержений у Этны имеются 400 кратеров. В среднем раз в три месяца вулкан извергает лаву. Потенциально опасен в случае мощного извержения из нескольких кратеров одновременно. </a:t>
            </a:r>
            <a:r>
              <a:rPr lang="ru-RU" sz="2800" dirty="0">
                <a:latin typeface="Book Antiqua" pitchFamily="18" charset="0"/>
                <a:ea typeface="Times New Roman" pitchFamily="18" charset="0"/>
                <a:cs typeface="Arial" pitchFamily="34" charset="0"/>
              </a:rPr>
              <a:t>В 2011 году Этна красочно извергался в середине мая</a:t>
            </a:r>
            <a:r>
              <a:rPr lang="ru-RU" sz="2800" dirty="0">
                <a:solidFill>
                  <a:srgbClr val="333333"/>
                </a:solidFill>
                <a:latin typeface="Book Antiqua" pitchFamily="18" charset="0"/>
                <a:ea typeface="Times New Roman" pitchFamily="18" charset="0"/>
                <a:cs typeface="Arial" pitchFamily="34" charset="0"/>
              </a:rPr>
              <a:t>.</a:t>
            </a:r>
            <a:endParaRPr lang="ru-RU" sz="2800" dirty="0">
              <a:latin typeface="Book Antiqua" pitchFamily="18" charset="0"/>
              <a:cs typeface="Arial" pitchFamily="34" charset="0"/>
            </a:endParaRPr>
          </a:p>
          <a:p>
            <a:endParaRPr lang="ru-RU" dirty="0"/>
          </a:p>
        </p:txBody>
      </p:sp>
      <p:sp>
        <p:nvSpPr>
          <p:cNvPr id="3" name="Заголовок 2"/>
          <p:cNvSpPr>
            <a:spLocks noGrp="1"/>
          </p:cNvSpPr>
          <p:nvPr>
            <p:ph type="title"/>
          </p:nvPr>
        </p:nvSpPr>
        <p:spPr>
          <a:xfrm>
            <a:off x="457200" y="152400"/>
            <a:ext cx="8229600" cy="609600"/>
          </a:xfrm>
        </p:spPr>
        <p:txBody>
          <a:bodyPr>
            <a:normAutofit fontScale="90000"/>
          </a:bodyPr>
          <a:lstStyle/>
          <a:p>
            <a:r>
              <a:rPr lang="ru-RU" dirty="0"/>
              <a:t>Вулкан Этна</a:t>
            </a:r>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вулкан Корякский фото Камчатка"/>
          <p:cNvPicPr>
            <a:picLocks noGrp="1"/>
          </p:cNvPicPr>
          <p:nvPr>
            <p:ph idx="1"/>
          </p:nvPr>
        </p:nvPicPr>
        <p:blipFill>
          <a:blip r:embed="rId2" cstate="print"/>
          <a:srcRect/>
          <a:stretch>
            <a:fillRect/>
          </a:stretch>
        </p:blipFill>
        <p:spPr bwMode="auto">
          <a:xfrm>
            <a:off x="762000" y="838200"/>
            <a:ext cx="7772400" cy="5486400"/>
          </a:xfrm>
          <a:prstGeom prst="rect">
            <a:avLst/>
          </a:prstGeom>
          <a:noFill/>
          <a:ln w="9525">
            <a:noFill/>
            <a:miter lim="800000"/>
            <a:headEnd/>
            <a:tailEnd/>
          </a:ln>
        </p:spPr>
      </p:pic>
    </p:spTree>
  </p:cSld>
  <p:clrMapOvr>
    <a:masterClrMapping/>
  </p:clrMapOvr>
  <p:transition spd="slow">
    <p:wheel spokes="8"/>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10000"/>
          </a:bodyPr>
          <a:lstStyle/>
          <a:p>
            <a:r>
              <a:rPr lang="ru-RU" b="1" dirty="0">
                <a:latin typeface="Book Antiqua" pitchFamily="18" charset="0"/>
              </a:rPr>
              <a:t>Вулкан Корякский</a:t>
            </a:r>
            <a:r>
              <a:rPr lang="ru-RU" dirty="0">
                <a:latin typeface="Book Antiqua" pitchFamily="18" charset="0"/>
              </a:rPr>
              <a:t> (Камчатка, РФ) - один из </a:t>
            </a:r>
            <a:r>
              <a:rPr lang="ru-RU" b="1" dirty="0">
                <a:latin typeface="Book Antiqua" pitchFamily="18" charset="0"/>
              </a:rPr>
              <a:t>самых больших и опасных вулканов мира</a:t>
            </a:r>
            <a:r>
              <a:rPr lang="ru-RU" dirty="0">
                <a:latin typeface="Book Antiqua" pitchFamily="18" charset="0"/>
              </a:rPr>
              <a:t>. действующий стратовулкан на Камчатке, в 35 км к северу от Петропавловска-Камчатского. Входит в состав </a:t>
            </a:r>
            <a:r>
              <a:rPr lang="ru-RU" dirty="0" err="1">
                <a:latin typeface="Book Antiqua" pitchFamily="18" charset="0"/>
              </a:rPr>
              <a:t>Корякско-Авачинской</a:t>
            </a:r>
            <a:r>
              <a:rPr lang="ru-RU" dirty="0">
                <a:latin typeface="Book Antiqua" pitchFamily="18" charset="0"/>
              </a:rPr>
              <a:t> группы и располагается к северо-западу от вулкана </a:t>
            </a:r>
            <a:r>
              <a:rPr lang="ru-RU" dirty="0" err="1">
                <a:latin typeface="Book Antiqua" pitchFamily="18" charset="0"/>
              </a:rPr>
              <a:t>Авачинского</a:t>
            </a:r>
            <a:r>
              <a:rPr lang="ru-RU" dirty="0">
                <a:latin typeface="Book Antiqua" pitchFamily="18" charset="0"/>
              </a:rPr>
              <a:t>. Вулкан имеет правильный ребристый конус, со срезанной к западу вершиной. На склонах располагается цирк, диаметром около 500 м, из которого спускаются два ледника на северо-восточный склон. Длина первого ледника 1 км, второго – 4,2 км. На склонах и у подножья вулкана широко развиты шлаковые и лавовые конусы побочных извержений.</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вулкан Галерас Колумбия фото"/>
          <p:cNvPicPr>
            <a:picLocks noGrp="1"/>
          </p:cNvPicPr>
          <p:nvPr>
            <p:ph idx="1"/>
          </p:nvPr>
        </p:nvPicPr>
        <p:blipFill>
          <a:blip r:embed="rId2" cstate="print"/>
          <a:srcRect/>
          <a:stretch>
            <a:fillRect/>
          </a:stretch>
        </p:blipFill>
        <p:spPr bwMode="auto">
          <a:xfrm>
            <a:off x="304800" y="838200"/>
            <a:ext cx="8382000" cy="5715000"/>
          </a:xfrm>
          <a:prstGeom prst="rect">
            <a:avLst/>
          </a:prstGeom>
          <a:noFill/>
          <a:ln w="9525">
            <a:noFill/>
            <a:miter lim="800000"/>
            <a:headEnd/>
            <a:tailEnd/>
          </a:ln>
        </p:spPr>
      </p:pic>
    </p:spTree>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762000"/>
            <a:ext cx="8229600" cy="5334000"/>
          </a:xfrm>
        </p:spPr>
        <p:txBody>
          <a:bodyPr>
            <a:noAutofit/>
          </a:bodyPr>
          <a:lstStyle/>
          <a:p>
            <a:r>
              <a:rPr lang="ru-RU" b="1" dirty="0">
                <a:latin typeface="Book Antiqua" pitchFamily="18" charset="0"/>
              </a:rPr>
              <a:t>Вулкан </a:t>
            </a:r>
            <a:r>
              <a:rPr lang="ru-RU" b="1" dirty="0" err="1">
                <a:latin typeface="Book Antiqua" pitchFamily="18" charset="0"/>
              </a:rPr>
              <a:t>Галерас</a:t>
            </a:r>
            <a:r>
              <a:rPr lang="ru-RU" dirty="0">
                <a:latin typeface="Book Antiqua" pitchFamily="18" charset="0"/>
              </a:rPr>
              <a:t> (</a:t>
            </a:r>
            <a:r>
              <a:rPr lang="ru-RU" dirty="0" err="1">
                <a:latin typeface="Book Antiqua" pitchFamily="18" charset="0"/>
              </a:rPr>
              <a:t>Нариньо</a:t>
            </a:r>
            <a:r>
              <a:rPr lang="ru-RU" dirty="0">
                <a:latin typeface="Book Antiqua" pitchFamily="18" charset="0"/>
              </a:rPr>
              <a:t>, Колумбия) - </a:t>
            </a:r>
            <a:r>
              <a:rPr lang="ru-RU" b="1" dirty="0">
                <a:latin typeface="Book Antiqua" pitchFamily="18" charset="0"/>
              </a:rPr>
              <a:t>мощный и огромный по высоте вулкан</a:t>
            </a:r>
            <a:r>
              <a:rPr lang="ru-RU" dirty="0">
                <a:latin typeface="Book Antiqua" pitchFamily="18" charset="0"/>
              </a:rPr>
              <a:t> (4276 метров над уровнем моря) имеет диаметр у основания более 20 километров. Диаметр кратера — 320 метров, глубина кратера — более 80 метров. Находится этот вулкан в Южной Америке, на территории Колумбии, недалеко от города </a:t>
            </a:r>
            <a:r>
              <a:rPr lang="ru-RU" dirty="0" err="1">
                <a:latin typeface="Book Antiqua" pitchFamily="18" charset="0"/>
              </a:rPr>
              <a:t>Пасто</a:t>
            </a:r>
            <a:r>
              <a:rPr lang="ru-RU" dirty="0">
                <a:latin typeface="Book Antiqua" pitchFamily="18" charset="0"/>
              </a:rPr>
              <a:t>. Как видно на фото, прямо у подножия опасной горы расположился небольшой городок, который 26 августа 2010 года пришлось эвакуировать из-за мощного извержения. </a:t>
            </a:r>
          </a:p>
          <a:p>
            <a:endParaRPr lang="ru-RU" dirty="0">
              <a:latin typeface="Book Antiqua"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145</TotalTime>
  <Words>1211</Words>
  <Application>Microsoft Office PowerPoint</Application>
  <PresentationFormat>Экран (4:3)</PresentationFormat>
  <Paragraphs>45</Paragraphs>
  <Slides>19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19</vt:i4>
      </vt:variant>
    </vt:vector>
  </HeadingPairs>
  <TitlesOfParts>
    <vt:vector size="23" baseType="lpstr">
      <vt:lpstr>Book Antiqua</vt:lpstr>
      <vt:lpstr>Century Schoolbook</vt:lpstr>
      <vt:lpstr>Wingdings 2</vt:lpstr>
      <vt:lpstr>Бумажная</vt:lpstr>
      <vt:lpstr>Крупные вулканы и землетрясения мира</vt:lpstr>
      <vt:lpstr>Вулканы: понятие, история.</vt:lpstr>
      <vt:lpstr>Вулканы сегодня</vt:lpstr>
      <vt:lpstr>Извержение вулкана</vt:lpstr>
      <vt:lpstr>Вулкан Этна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Землетрясения</vt:lpstr>
      <vt:lpstr>Немного истории</vt:lpstr>
      <vt:lpstr>Китай </vt:lpstr>
      <vt:lpstr>Япония </vt:lpstr>
      <vt:lpstr>Япония </vt:lpstr>
      <vt:lpstr>Япония </vt:lpstr>
      <vt:lpstr>Человек и планета</vt:lpstr>
      <vt:lpstr>Человек и планета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Крупные вулканы и землетрясения мира</dc:title>
  <dc:creator>Ивакина Анна Александровна</dc:creator>
  <cp:lastModifiedBy>Алёна Гурова</cp:lastModifiedBy>
  <cp:revision>31</cp:revision>
  <dcterms:created xsi:type="dcterms:W3CDTF">2012-12-21T16:32:48Z</dcterms:created>
  <dcterms:modified xsi:type="dcterms:W3CDTF">2020-04-04T13:24:20Z</dcterms:modified>
</cp:coreProperties>
</file>