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5" r:id="rId2"/>
    <p:sldId id="310" r:id="rId3"/>
    <p:sldId id="313" r:id="rId4"/>
    <p:sldId id="323" r:id="rId5"/>
    <p:sldId id="316" r:id="rId6"/>
    <p:sldId id="311" r:id="rId7"/>
    <p:sldId id="324" r:id="rId8"/>
    <p:sldId id="319" r:id="rId9"/>
    <p:sldId id="320" r:id="rId10"/>
    <p:sldId id="325" r:id="rId11"/>
    <p:sldId id="330" r:id="rId12"/>
    <p:sldId id="331" r:id="rId13"/>
    <p:sldId id="30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175E0E4-DA81-494B-BA2F-CB3A0FE09E26}">
          <p14:sldIdLst>
            <p14:sldId id="315"/>
            <p14:sldId id="310"/>
            <p14:sldId id="313"/>
            <p14:sldId id="323"/>
            <p14:sldId id="316"/>
            <p14:sldId id="311"/>
            <p14:sldId id="324"/>
            <p14:sldId id="319"/>
            <p14:sldId id="320"/>
            <p14:sldId id="325"/>
            <p14:sldId id="330"/>
            <p14:sldId id="331"/>
          </p14:sldIdLst>
        </p14:section>
        <p14:section name="Раздел без заголовка" id="{4C85115B-4C93-4BB7-B7F4-2F113B6D7480}">
          <p14:sldIdLst>
            <p14:sldId id="3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38AA6-2F73-47FF-865C-DD72CF1FE7B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97E7B9-777F-47A9-8E9E-523EEBB59C53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</a:rPr>
            <a:t>ПРОЕКТ</a:t>
          </a:r>
          <a:r>
            <a:rPr lang="ru-RU" sz="4000" dirty="0" smtClean="0">
              <a:solidFill>
                <a:schemeClr val="bg2">
                  <a:lumMod val="25000"/>
                </a:schemeClr>
              </a:solidFill>
            </a:rPr>
            <a:t>  </a:t>
          </a:r>
          <a:endParaRPr lang="ru-RU" sz="4000" dirty="0">
            <a:solidFill>
              <a:schemeClr val="bg2">
                <a:lumMod val="25000"/>
              </a:schemeClr>
            </a:solidFill>
          </a:endParaRPr>
        </a:p>
      </dgm:t>
    </dgm:pt>
    <dgm:pt modelId="{540A48DC-09B1-49A1-9285-1171831AF534}" type="parTrans" cxnId="{32A815DB-25A7-4FE5-9317-84144C95D55D}">
      <dgm:prSet/>
      <dgm:spPr/>
      <dgm:t>
        <a:bodyPr/>
        <a:lstStyle/>
        <a:p>
          <a:endParaRPr lang="ru-RU"/>
        </a:p>
      </dgm:t>
    </dgm:pt>
    <dgm:pt modelId="{9AD01FB5-6883-4863-A8A9-A69A9794C787}" type="sibTrans" cxnId="{32A815DB-25A7-4FE5-9317-84144C95D55D}">
      <dgm:prSet/>
      <dgm:spPr/>
      <dgm:t>
        <a:bodyPr/>
        <a:lstStyle/>
        <a:p>
          <a:endParaRPr lang="ru-RU"/>
        </a:p>
      </dgm:t>
    </dgm:pt>
    <dgm:pt modelId="{B925ACD3-849D-4D6A-9920-A8770467EC54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</a:rPr>
            <a:t>ПРОДУКТ</a:t>
          </a:r>
          <a:r>
            <a:rPr lang="ru-RU" sz="3200" dirty="0" smtClean="0"/>
            <a:t> </a:t>
          </a:r>
          <a:endParaRPr lang="ru-RU" sz="3200" dirty="0"/>
        </a:p>
      </dgm:t>
    </dgm:pt>
    <dgm:pt modelId="{F8A63630-8606-42EC-A749-E1F57FC00E62}" type="parTrans" cxnId="{4A82AC2D-7DCB-4ECB-8006-79890104C727}">
      <dgm:prSet/>
      <dgm:spPr/>
      <dgm:t>
        <a:bodyPr/>
        <a:lstStyle/>
        <a:p>
          <a:endParaRPr lang="ru-RU"/>
        </a:p>
      </dgm:t>
    </dgm:pt>
    <dgm:pt modelId="{19D8CF59-7583-4E47-BEB2-63A80ED62F0D}" type="sibTrans" cxnId="{4A82AC2D-7DCB-4ECB-8006-79890104C727}">
      <dgm:prSet/>
      <dgm:spPr/>
      <dgm:t>
        <a:bodyPr/>
        <a:lstStyle/>
        <a:p>
          <a:endParaRPr lang="ru-RU"/>
        </a:p>
      </dgm:t>
    </dgm:pt>
    <dgm:pt modelId="{38AE9885-33A1-41CF-A72B-73820DF8A5A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</a:rPr>
            <a:t>Содержательные аспекты моделирования ВСОКО</a:t>
          </a:r>
          <a:endParaRPr lang="ru-RU" sz="2400" b="1" dirty="0">
            <a:solidFill>
              <a:schemeClr val="bg2">
                <a:lumMod val="25000"/>
              </a:schemeClr>
            </a:solidFill>
          </a:endParaRPr>
        </a:p>
      </dgm:t>
    </dgm:pt>
    <dgm:pt modelId="{71CE41D9-6232-47A4-8017-8ACD56A1C266}" type="parTrans" cxnId="{38C15D19-40B1-4754-906E-41DAB9C031E5}">
      <dgm:prSet/>
      <dgm:spPr/>
      <dgm:t>
        <a:bodyPr/>
        <a:lstStyle/>
        <a:p>
          <a:endParaRPr lang="ru-RU"/>
        </a:p>
      </dgm:t>
    </dgm:pt>
    <dgm:pt modelId="{0A197AE0-BC62-4050-B827-E8F4BB8351C8}" type="sibTrans" cxnId="{38C15D19-40B1-4754-906E-41DAB9C031E5}">
      <dgm:prSet/>
      <dgm:spPr/>
      <dgm:t>
        <a:bodyPr/>
        <a:lstStyle/>
        <a:p>
          <a:endParaRPr lang="ru-RU"/>
        </a:p>
      </dgm:t>
    </dgm:pt>
    <dgm:pt modelId="{F27EA506-02C4-49CC-AF87-1E2AC3E906C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2">
                  <a:lumMod val="25000"/>
                </a:schemeClr>
              </a:solidFill>
            </a:rPr>
            <a:t>Методические рекомендации</a:t>
          </a:r>
          <a:endParaRPr lang="ru-RU" sz="2400" b="1" dirty="0">
            <a:solidFill>
              <a:schemeClr val="bg2">
                <a:lumMod val="25000"/>
              </a:schemeClr>
            </a:solidFill>
          </a:endParaRPr>
        </a:p>
      </dgm:t>
    </dgm:pt>
    <dgm:pt modelId="{6ADFA5BE-E717-40BB-A266-48DA93D07F53}" type="parTrans" cxnId="{6AD11382-5A39-45AE-863F-C8E902720F17}">
      <dgm:prSet/>
      <dgm:spPr/>
      <dgm:t>
        <a:bodyPr/>
        <a:lstStyle/>
        <a:p>
          <a:endParaRPr lang="ru-RU"/>
        </a:p>
      </dgm:t>
    </dgm:pt>
    <dgm:pt modelId="{980BCD02-7B00-4DC3-857E-938E91AF3E61}" type="sibTrans" cxnId="{6AD11382-5A39-45AE-863F-C8E902720F17}">
      <dgm:prSet/>
      <dgm:spPr/>
      <dgm:t>
        <a:bodyPr/>
        <a:lstStyle/>
        <a:p>
          <a:endParaRPr lang="ru-RU"/>
        </a:p>
      </dgm:t>
    </dgm:pt>
    <dgm:pt modelId="{124FC31F-14EF-4857-A79B-31336F0325B1}" type="pres">
      <dgm:prSet presAssocID="{8B538AA6-2F73-47FF-865C-DD72CF1FE7B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1185E1-2C53-4F5F-894E-DE395868A253}" type="pres">
      <dgm:prSet presAssocID="{2E97E7B9-777F-47A9-8E9E-523EEBB59C53}" presName="linNode" presStyleCnt="0"/>
      <dgm:spPr/>
    </dgm:pt>
    <dgm:pt modelId="{AEFE962A-0536-43A8-9DBC-B0385169011E}" type="pres">
      <dgm:prSet presAssocID="{2E97E7B9-777F-47A9-8E9E-523EEBB59C53}" presName="parentShp" presStyleLbl="node1" presStyleIdx="0" presStyleCnt="2" custScaleX="83492" custScaleY="87131" custLinFactNeighborX="-1098" custLinFactNeighborY="-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C441B-4E36-4603-81A8-F0FEA5A244C0}" type="pres">
      <dgm:prSet presAssocID="{2E97E7B9-777F-47A9-8E9E-523EEBB59C53}" presName="childShp" presStyleLbl="bgAccFollowNode1" presStyleIdx="0" presStyleCnt="2" custScaleX="92023" custScaleY="70515" custLinFactNeighborX="-424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1EC2F-B8BB-4AE0-BAD9-65ECD15320B4}" type="pres">
      <dgm:prSet presAssocID="{9AD01FB5-6883-4863-A8A9-A69A9794C787}" presName="spacing" presStyleCnt="0"/>
      <dgm:spPr/>
    </dgm:pt>
    <dgm:pt modelId="{879BE9DD-D105-4054-90BA-9FD151CE22BB}" type="pres">
      <dgm:prSet presAssocID="{B925ACD3-849D-4D6A-9920-A8770467EC54}" presName="linNode" presStyleCnt="0"/>
      <dgm:spPr/>
    </dgm:pt>
    <dgm:pt modelId="{2DD509DB-D19D-43AB-8333-5AB1E5B294ED}" type="pres">
      <dgm:prSet presAssocID="{B925ACD3-849D-4D6A-9920-A8770467EC54}" presName="parentShp" presStyleLbl="node1" presStyleIdx="1" presStyleCnt="2" custScaleX="87699" custScaleY="84010" custLinFactNeighborX="-2825" custLinFactNeighborY="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D39ED-3638-4136-83B2-12C13006F947}" type="pres">
      <dgm:prSet presAssocID="{B925ACD3-849D-4D6A-9920-A8770467EC54}" presName="childShp" presStyleLbl="bgAccFollowNode1" presStyleIdx="1" presStyleCnt="2" custScaleX="87225" custScaleY="75089" custLinFactNeighborX="-3831" custLinFactNeighborY="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2AC2D-7DCB-4ECB-8006-79890104C727}" srcId="{8B538AA6-2F73-47FF-865C-DD72CF1FE7B9}" destId="{B925ACD3-849D-4D6A-9920-A8770467EC54}" srcOrd="1" destOrd="0" parTransId="{F8A63630-8606-42EC-A749-E1F57FC00E62}" sibTransId="{19D8CF59-7583-4E47-BEB2-63A80ED62F0D}"/>
    <dgm:cxn modelId="{F5B1000E-1F63-4A9B-8BF2-CF0229086819}" type="presOf" srcId="{F27EA506-02C4-49CC-AF87-1E2AC3E906C2}" destId="{98CD39ED-3638-4136-83B2-12C13006F947}" srcOrd="0" destOrd="0" presId="urn:microsoft.com/office/officeart/2005/8/layout/vList6"/>
    <dgm:cxn modelId="{F120CDDE-B77D-4944-9195-926EEC400292}" type="presOf" srcId="{2E97E7B9-777F-47A9-8E9E-523EEBB59C53}" destId="{AEFE962A-0536-43A8-9DBC-B0385169011E}" srcOrd="0" destOrd="0" presId="urn:microsoft.com/office/officeart/2005/8/layout/vList6"/>
    <dgm:cxn modelId="{32A815DB-25A7-4FE5-9317-84144C95D55D}" srcId="{8B538AA6-2F73-47FF-865C-DD72CF1FE7B9}" destId="{2E97E7B9-777F-47A9-8E9E-523EEBB59C53}" srcOrd="0" destOrd="0" parTransId="{540A48DC-09B1-49A1-9285-1171831AF534}" sibTransId="{9AD01FB5-6883-4863-A8A9-A69A9794C787}"/>
    <dgm:cxn modelId="{E50DF9EF-8FD1-4D69-911F-F1A0D082EA18}" type="presOf" srcId="{B925ACD3-849D-4D6A-9920-A8770467EC54}" destId="{2DD509DB-D19D-43AB-8333-5AB1E5B294ED}" srcOrd="0" destOrd="0" presId="urn:microsoft.com/office/officeart/2005/8/layout/vList6"/>
    <dgm:cxn modelId="{6AD11382-5A39-45AE-863F-C8E902720F17}" srcId="{B925ACD3-849D-4D6A-9920-A8770467EC54}" destId="{F27EA506-02C4-49CC-AF87-1E2AC3E906C2}" srcOrd="0" destOrd="0" parTransId="{6ADFA5BE-E717-40BB-A266-48DA93D07F53}" sibTransId="{980BCD02-7B00-4DC3-857E-938E91AF3E61}"/>
    <dgm:cxn modelId="{DD5EE0FF-E8DD-4F02-B25A-F39C443D9DF2}" type="presOf" srcId="{8B538AA6-2F73-47FF-865C-DD72CF1FE7B9}" destId="{124FC31F-14EF-4857-A79B-31336F0325B1}" srcOrd="0" destOrd="0" presId="urn:microsoft.com/office/officeart/2005/8/layout/vList6"/>
    <dgm:cxn modelId="{9DDCC3A0-8A25-46A4-A48F-0AE99B752B9B}" type="presOf" srcId="{38AE9885-33A1-41CF-A72B-73820DF8A5A6}" destId="{4DBC441B-4E36-4603-81A8-F0FEA5A244C0}" srcOrd="0" destOrd="0" presId="urn:microsoft.com/office/officeart/2005/8/layout/vList6"/>
    <dgm:cxn modelId="{38C15D19-40B1-4754-906E-41DAB9C031E5}" srcId="{2E97E7B9-777F-47A9-8E9E-523EEBB59C53}" destId="{38AE9885-33A1-41CF-A72B-73820DF8A5A6}" srcOrd="0" destOrd="0" parTransId="{71CE41D9-6232-47A4-8017-8ACD56A1C266}" sibTransId="{0A197AE0-BC62-4050-B827-E8F4BB8351C8}"/>
    <dgm:cxn modelId="{8B470410-6C9E-45B8-8B8D-43385F9733BB}" type="presParOf" srcId="{124FC31F-14EF-4857-A79B-31336F0325B1}" destId="{F51185E1-2C53-4F5F-894E-DE395868A253}" srcOrd="0" destOrd="0" presId="urn:microsoft.com/office/officeart/2005/8/layout/vList6"/>
    <dgm:cxn modelId="{4D597C53-4B57-48BA-B300-C1430656CFB3}" type="presParOf" srcId="{F51185E1-2C53-4F5F-894E-DE395868A253}" destId="{AEFE962A-0536-43A8-9DBC-B0385169011E}" srcOrd="0" destOrd="0" presId="urn:microsoft.com/office/officeart/2005/8/layout/vList6"/>
    <dgm:cxn modelId="{2165D67E-0E86-4925-AB30-0BD2E4FAA0B9}" type="presParOf" srcId="{F51185E1-2C53-4F5F-894E-DE395868A253}" destId="{4DBC441B-4E36-4603-81A8-F0FEA5A244C0}" srcOrd="1" destOrd="0" presId="urn:microsoft.com/office/officeart/2005/8/layout/vList6"/>
    <dgm:cxn modelId="{E77A0B28-1DD4-4DA2-AC1F-EE1406266DEC}" type="presParOf" srcId="{124FC31F-14EF-4857-A79B-31336F0325B1}" destId="{9411EC2F-B8BB-4AE0-BAD9-65ECD15320B4}" srcOrd="1" destOrd="0" presId="urn:microsoft.com/office/officeart/2005/8/layout/vList6"/>
    <dgm:cxn modelId="{74307D30-A502-433D-B55C-7BF46F6AC465}" type="presParOf" srcId="{124FC31F-14EF-4857-A79B-31336F0325B1}" destId="{879BE9DD-D105-4054-90BA-9FD151CE22BB}" srcOrd="2" destOrd="0" presId="urn:microsoft.com/office/officeart/2005/8/layout/vList6"/>
    <dgm:cxn modelId="{2F585856-345C-471F-BC11-4CA0772A21E9}" type="presParOf" srcId="{879BE9DD-D105-4054-90BA-9FD151CE22BB}" destId="{2DD509DB-D19D-43AB-8333-5AB1E5B294ED}" srcOrd="0" destOrd="0" presId="urn:microsoft.com/office/officeart/2005/8/layout/vList6"/>
    <dgm:cxn modelId="{82AA2259-A867-476F-B6E7-DB3838EFBA4F}" type="presParOf" srcId="{879BE9DD-D105-4054-90BA-9FD151CE22BB}" destId="{98CD39ED-3638-4136-83B2-12C13006F94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538AA6-2F73-47FF-865C-DD72CF1FE7B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97E7B9-777F-47A9-8E9E-523EEBB59C53}">
      <dgm:prSet phldrT="[Текст]" custT="1"/>
      <dgm:spPr/>
      <dgm:t>
        <a:bodyPr/>
        <a:lstStyle/>
        <a:p>
          <a:r>
            <a:rPr lang="ru-RU" dirty="0" smtClean="0"/>
            <a:t> </a:t>
          </a:r>
          <a:r>
            <a:rPr lang="ru-RU" sz="3200" b="1" dirty="0" smtClean="0">
              <a:ln w="0"/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</a:rPr>
            <a:t>Цель</a:t>
          </a:r>
          <a:endParaRPr lang="ru-RU" sz="3200" b="1" dirty="0">
            <a:solidFill>
              <a:srgbClr val="002060"/>
            </a:solidFill>
            <a:effectLst/>
          </a:endParaRPr>
        </a:p>
      </dgm:t>
    </dgm:pt>
    <dgm:pt modelId="{540A48DC-09B1-49A1-9285-1171831AF534}" type="parTrans" cxnId="{32A815DB-25A7-4FE5-9317-84144C95D55D}">
      <dgm:prSet/>
      <dgm:spPr/>
      <dgm:t>
        <a:bodyPr/>
        <a:lstStyle/>
        <a:p>
          <a:endParaRPr lang="ru-RU"/>
        </a:p>
      </dgm:t>
    </dgm:pt>
    <dgm:pt modelId="{9AD01FB5-6883-4863-A8A9-A69A9794C787}" type="sibTrans" cxnId="{32A815DB-25A7-4FE5-9317-84144C95D55D}">
      <dgm:prSet/>
      <dgm:spPr/>
      <dgm:t>
        <a:bodyPr/>
        <a:lstStyle/>
        <a:p>
          <a:endParaRPr lang="ru-RU"/>
        </a:p>
      </dgm:t>
    </dgm:pt>
    <dgm:pt modelId="{0DCD9763-B2D5-4795-85DE-3103D7ECD825}">
      <dgm:prSet phldrT="[Текст]" custT="1"/>
      <dgm:spPr/>
      <dgm:t>
        <a:bodyPr/>
        <a:lstStyle/>
        <a:p>
          <a:pPr algn="just"/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Совершенствование содержательного компонента модели внутренней системы оценки качества образования в МКДОУ «Д/с № 30» на основе Региональной модели оценки качества образовани</a:t>
          </a:r>
          <a:r>
            <a:rPr lang="ru-RU" sz="2000" b="1" dirty="0" smtClean="0">
              <a:solidFill>
                <a:schemeClr val="accent1">
                  <a:lumMod val="50000"/>
                </a:schemeClr>
              </a:solidFill>
            </a:rPr>
            <a:t>я</a:t>
          </a:r>
          <a:endParaRPr lang="ru-RU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B0E84DAD-B9C1-4137-9462-BC95E4F6DAF8}" type="parTrans" cxnId="{6E08496D-DC7B-48FF-A3BC-80027DB91BD0}">
      <dgm:prSet/>
      <dgm:spPr/>
      <dgm:t>
        <a:bodyPr/>
        <a:lstStyle/>
        <a:p>
          <a:endParaRPr lang="ru-RU"/>
        </a:p>
      </dgm:t>
    </dgm:pt>
    <dgm:pt modelId="{58E6CADF-29B8-40F2-BFD0-59F64AE4AA62}" type="sibTrans" cxnId="{6E08496D-DC7B-48FF-A3BC-80027DB91BD0}">
      <dgm:prSet/>
      <dgm:spPr/>
      <dgm:t>
        <a:bodyPr/>
        <a:lstStyle/>
        <a:p>
          <a:endParaRPr lang="ru-RU"/>
        </a:p>
      </dgm:t>
    </dgm:pt>
    <dgm:pt modelId="{B925ACD3-849D-4D6A-9920-A8770467EC54}">
      <dgm:prSet phldrT="[Текст]" custT="1"/>
      <dgm:spPr/>
      <dgm:t>
        <a:bodyPr/>
        <a:lstStyle/>
        <a:p>
          <a:r>
            <a:rPr lang="ru-RU" sz="3200" b="1" dirty="0" smtClean="0">
              <a:ln w="0"/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</a:rPr>
            <a:t>Задачи</a:t>
          </a:r>
          <a:endParaRPr lang="ru-RU" sz="3200" b="1" dirty="0">
            <a:solidFill>
              <a:srgbClr val="002060"/>
            </a:solidFill>
            <a:effectLst/>
          </a:endParaRPr>
        </a:p>
      </dgm:t>
    </dgm:pt>
    <dgm:pt modelId="{F8A63630-8606-42EC-A749-E1F57FC00E62}" type="parTrans" cxnId="{4A82AC2D-7DCB-4ECB-8006-79890104C727}">
      <dgm:prSet/>
      <dgm:spPr/>
      <dgm:t>
        <a:bodyPr/>
        <a:lstStyle/>
        <a:p>
          <a:endParaRPr lang="ru-RU"/>
        </a:p>
      </dgm:t>
    </dgm:pt>
    <dgm:pt modelId="{19D8CF59-7583-4E47-BEB2-63A80ED62F0D}" type="sibTrans" cxnId="{4A82AC2D-7DCB-4ECB-8006-79890104C727}">
      <dgm:prSet/>
      <dgm:spPr/>
      <dgm:t>
        <a:bodyPr/>
        <a:lstStyle/>
        <a:p>
          <a:endParaRPr lang="ru-RU"/>
        </a:p>
      </dgm:t>
    </dgm:pt>
    <dgm:pt modelId="{D83A7A7C-0B94-4FBD-AF07-0A5753FD5241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600" b="1" dirty="0">
            <a:solidFill>
              <a:schemeClr val="accent1">
                <a:lumMod val="50000"/>
              </a:schemeClr>
            </a:solidFill>
          </a:endParaRPr>
        </a:p>
      </dgm:t>
    </dgm:pt>
    <dgm:pt modelId="{08834E03-2215-4814-AEA7-4DC2F40B7F26}" type="parTrans" cxnId="{1CBFBEFE-0A56-4A1B-B0EA-CC756CDC0017}">
      <dgm:prSet/>
      <dgm:spPr/>
      <dgm:t>
        <a:bodyPr/>
        <a:lstStyle/>
        <a:p>
          <a:endParaRPr lang="ru-RU"/>
        </a:p>
      </dgm:t>
    </dgm:pt>
    <dgm:pt modelId="{CC2E07F2-2977-45F9-8947-506BB897E691}" type="sibTrans" cxnId="{1CBFBEFE-0A56-4A1B-B0EA-CC756CDC0017}">
      <dgm:prSet/>
      <dgm:spPr/>
      <dgm:t>
        <a:bodyPr/>
        <a:lstStyle/>
        <a:p>
          <a:endParaRPr lang="ru-RU"/>
        </a:p>
      </dgm:t>
    </dgm:pt>
    <dgm:pt modelId="{F4017574-1387-4C02-BC71-FEFC4B24273B}">
      <dgm:prSet/>
      <dgm:spPr/>
      <dgm:t>
        <a:bodyPr/>
        <a:lstStyle/>
        <a:p>
          <a:pPr algn="l"/>
          <a:endParaRPr lang="ru-RU" sz="3600" dirty="0" smtClean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Calibri" panose="020F0502020204030204" pitchFamily="34" charset="0"/>
          </a:endParaRPr>
        </a:p>
      </dgm:t>
    </dgm:pt>
    <dgm:pt modelId="{9B332F1A-E801-4BB0-9498-48ADA695E920}" type="parTrans" cxnId="{B544BA72-B6AC-405F-A578-7FD286B883ED}">
      <dgm:prSet/>
      <dgm:spPr/>
      <dgm:t>
        <a:bodyPr/>
        <a:lstStyle/>
        <a:p>
          <a:endParaRPr lang="ru-RU"/>
        </a:p>
      </dgm:t>
    </dgm:pt>
    <dgm:pt modelId="{6C1F90CA-D1EC-4263-8ADE-A62769D35C3D}" type="sibTrans" cxnId="{B544BA72-B6AC-405F-A578-7FD286B883ED}">
      <dgm:prSet/>
      <dgm:spPr/>
      <dgm:t>
        <a:bodyPr/>
        <a:lstStyle/>
        <a:p>
          <a:endParaRPr lang="ru-RU"/>
        </a:p>
      </dgm:t>
    </dgm:pt>
    <dgm:pt modelId="{6E67AEAB-B11D-48B0-B90F-CEFEBED77113}">
      <dgm:prSet custT="1"/>
      <dgm:spPr/>
      <dgm:t>
        <a:bodyPr/>
        <a:lstStyle/>
        <a:p>
          <a:pPr algn="l"/>
          <a:endParaRPr lang="ru-RU" sz="2000" dirty="0"/>
        </a:p>
      </dgm:t>
    </dgm:pt>
    <dgm:pt modelId="{A945E3D9-B41B-4183-81AC-63D5352888AA}" type="parTrans" cxnId="{0B629432-FD7C-491F-A0D6-5FD764A7803D}">
      <dgm:prSet/>
      <dgm:spPr/>
      <dgm:t>
        <a:bodyPr/>
        <a:lstStyle/>
        <a:p>
          <a:endParaRPr lang="ru-RU"/>
        </a:p>
      </dgm:t>
    </dgm:pt>
    <dgm:pt modelId="{CFC09FFE-FBDA-435A-93C7-D0F49BF00B0A}" type="sibTrans" cxnId="{0B629432-FD7C-491F-A0D6-5FD764A7803D}">
      <dgm:prSet/>
      <dgm:spPr/>
      <dgm:t>
        <a:bodyPr/>
        <a:lstStyle/>
        <a:p>
          <a:endParaRPr lang="ru-RU"/>
        </a:p>
      </dgm:t>
    </dgm:pt>
    <dgm:pt modelId="{8C73121E-044C-4F71-BCB4-8881E75416DD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Уточнение объектов, механизмов и содержания внутренней оценки качества дошкольного образования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600" b="1" dirty="0">
            <a:solidFill>
              <a:schemeClr val="accent1">
                <a:lumMod val="50000"/>
              </a:schemeClr>
            </a:solidFill>
          </a:endParaRPr>
        </a:p>
      </dgm:t>
    </dgm:pt>
    <dgm:pt modelId="{11776BF3-8889-4F63-9DEA-5DDCC46BF192}" type="parTrans" cxnId="{AEEDA796-ED24-4A78-BB8D-F2BE3D882094}">
      <dgm:prSet/>
      <dgm:spPr/>
      <dgm:t>
        <a:bodyPr/>
        <a:lstStyle/>
        <a:p>
          <a:endParaRPr lang="ru-RU"/>
        </a:p>
      </dgm:t>
    </dgm:pt>
    <dgm:pt modelId="{05C718A9-3120-473E-B91A-B2AF1C755B04}" type="sibTrans" cxnId="{AEEDA796-ED24-4A78-BB8D-F2BE3D882094}">
      <dgm:prSet/>
      <dgm:spPr/>
      <dgm:t>
        <a:bodyPr/>
        <a:lstStyle/>
        <a:p>
          <a:endParaRPr lang="ru-RU"/>
        </a:p>
      </dgm:t>
    </dgm:pt>
    <dgm:pt modelId="{124FC31F-14EF-4857-A79B-31336F0325B1}" type="pres">
      <dgm:prSet presAssocID="{8B538AA6-2F73-47FF-865C-DD72CF1FE7B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1185E1-2C53-4F5F-894E-DE395868A253}" type="pres">
      <dgm:prSet presAssocID="{2E97E7B9-777F-47A9-8E9E-523EEBB59C53}" presName="linNode" presStyleCnt="0"/>
      <dgm:spPr/>
    </dgm:pt>
    <dgm:pt modelId="{AEFE962A-0536-43A8-9DBC-B0385169011E}" type="pres">
      <dgm:prSet presAssocID="{2E97E7B9-777F-47A9-8E9E-523EEBB59C53}" presName="parentShp" presStyleLbl="node1" presStyleIdx="0" presStyleCnt="2" custScaleX="74578" custScaleY="92748" custLinFactNeighborX="-28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C441B-4E36-4603-81A8-F0FEA5A244C0}" type="pres">
      <dgm:prSet presAssocID="{2E97E7B9-777F-47A9-8E9E-523EEBB59C53}" presName="childShp" presStyleLbl="bgAccFollowNode1" presStyleIdx="0" presStyleCnt="2" custScaleX="116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1EC2F-B8BB-4AE0-BAD9-65ECD15320B4}" type="pres">
      <dgm:prSet presAssocID="{9AD01FB5-6883-4863-A8A9-A69A9794C787}" presName="spacing" presStyleCnt="0"/>
      <dgm:spPr/>
    </dgm:pt>
    <dgm:pt modelId="{879BE9DD-D105-4054-90BA-9FD151CE22BB}" type="pres">
      <dgm:prSet presAssocID="{B925ACD3-849D-4D6A-9920-A8770467EC54}" presName="linNode" presStyleCnt="0"/>
      <dgm:spPr/>
    </dgm:pt>
    <dgm:pt modelId="{2DD509DB-D19D-43AB-8333-5AB1E5B294ED}" type="pres">
      <dgm:prSet presAssocID="{B925ACD3-849D-4D6A-9920-A8770467EC54}" presName="parentShp" presStyleLbl="node1" presStyleIdx="1" presStyleCnt="2" custScaleX="77965" custScaleY="93559" custLinFactNeighborX="-283" custLinFactNeighborY="-3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D39ED-3638-4136-83B2-12C13006F947}" type="pres">
      <dgm:prSet presAssocID="{B925ACD3-849D-4D6A-9920-A8770467EC54}" presName="childShp" presStyleLbl="bgAccFollowNode1" presStyleIdx="1" presStyleCnt="2" custScaleX="114124" custScaleY="99523" custLinFactNeighborX="0" custLinFactNeighborY="-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2AC2D-7DCB-4ECB-8006-79890104C727}" srcId="{8B538AA6-2F73-47FF-865C-DD72CF1FE7B9}" destId="{B925ACD3-849D-4D6A-9920-A8770467EC54}" srcOrd="1" destOrd="0" parTransId="{F8A63630-8606-42EC-A749-E1F57FC00E62}" sibTransId="{19D8CF59-7583-4E47-BEB2-63A80ED62F0D}"/>
    <dgm:cxn modelId="{32A815DB-25A7-4FE5-9317-84144C95D55D}" srcId="{8B538AA6-2F73-47FF-865C-DD72CF1FE7B9}" destId="{2E97E7B9-777F-47A9-8E9E-523EEBB59C53}" srcOrd="0" destOrd="0" parTransId="{540A48DC-09B1-49A1-9285-1171831AF534}" sibTransId="{9AD01FB5-6883-4863-A8A9-A69A9794C787}"/>
    <dgm:cxn modelId="{0B629432-FD7C-491F-A0D6-5FD764A7803D}" srcId="{2E97E7B9-777F-47A9-8E9E-523EEBB59C53}" destId="{6E67AEAB-B11D-48B0-B90F-CEFEBED77113}" srcOrd="2" destOrd="0" parTransId="{A945E3D9-B41B-4183-81AC-63D5352888AA}" sibTransId="{CFC09FFE-FBDA-435A-93C7-D0F49BF00B0A}"/>
    <dgm:cxn modelId="{B544BA72-B6AC-405F-A578-7FD286B883ED}" srcId="{2E97E7B9-777F-47A9-8E9E-523EEBB59C53}" destId="{F4017574-1387-4C02-BC71-FEFC4B24273B}" srcOrd="1" destOrd="0" parTransId="{9B332F1A-E801-4BB0-9498-48ADA695E920}" sibTransId="{6C1F90CA-D1EC-4263-8ADE-A62769D35C3D}"/>
    <dgm:cxn modelId="{C3ED5D4D-468F-4292-A3D4-9340A1AAC58B}" type="presOf" srcId="{0DCD9763-B2D5-4795-85DE-3103D7ECD825}" destId="{4DBC441B-4E36-4603-81A8-F0FEA5A244C0}" srcOrd="0" destOrd="0" presId="urn:microsoft.com/office/officeart/2005/8/layout/vList6"/>
    <dgm:cxn modelId="{D2428E25-A658-41C8-A73C-4BB8127B2A55}" type="presOf" srcId="{B925ACD3-849D-4D6A-9920-A8770467EC54}" destId="{2DD509DB-D19D-43AB-8333-5AB1E5B294ED}" srcOrd="0" destOrd="0" presId="urn:microsoft.com/office/officeart/2005/8/layout/vList6"/>
    <dgm:cxn modelId="{AEEDA796-ED24-4A78-BB8D-F2BE3D882094}" srcId="{B925ACD3-849D-4D6A-9920-A8770467EC54}" destId="{8C73121E-044C-4F71-BCB4-8881E75416DD}" srcOrd="1" destOrd="0" parTransId="{11776BF3-8889-4F63-9DEA-5DDCC46BF192}" sibTransId="{05C718A9-3120-473E-B91A-B2AF1C755B04}"/>
    <dgm:cxn modelId="{48441040-434E-4168-926B-1D42C6109596}" type="presOf" srcId="{D83A7A7C-0B94-4FBD-AF07-0A5753FD5241}" destId="{98CD39ED-3638-4136-83B2-12C13006F947}" srcOrd="0" destOrd="0" presId="urn:microsoft.com/office/officeart/2005/8/layout/vList6"/>
    <dgm:cxn modelId="{FFC98858-CD17-4719-ACDF-147FA7FBFF99}" type="presOf" srcId="{8C73121E-044C-4F71-BCB4-8881E75416DD}" destId="{98CD39ED-3638-4136-83B2-12C13006F947}" srcOrd="0" destOrd="1" presId="urn:microsoft.com/office/officeart/2005/8/layout/vList6"/>
    <dgm:cxn modelId="{C973415D-0A18-4A79-95D7-A43396D2FC85}" type="presOf" srcId="{6E67AEAB-B11D-48B0-B90F-CEFEBED77113}" destId="{4DBC441B-4E36-4603-81A8-F0FEA5A244C0}" srcOrd="0" destOrd="2" presId="urn:microsoft.com/office/officeart/2005/8/layout/vList6"/>
    <dgm:cxn modelId="{F84AC001-F889-48EB-80A8-88A9C58EF961}" type="presOf" srcId="{F4017574-1387-4C02-BC71-FEFC4B24273B}" destId="{4DBC441B-4E36-4603-81A8-F0FEA5A244C0}" srcOrd="0" destOrd="1" presId="urn:microsoft.com/office/officeart/2005/8/layout/vList6"/>
    <dgm:cxn modelId="{F7C7AA42-49F5-4D3F-9B1A-D13415D26EE7}" type="presOf" srcId="{2E97E7B9-777F-47A9-8E9E-523EEBB59C53}" destId="{AEFE962A-0536-43A8-9DBC-B0385169011E}" srcOrd="0" destOrd="0" presId="urn:microsoft.com/office/officeart/2005/8/layout/vList6"/>
    <dgm:cxn modelId="{199CE204-FC85-4F4F-BF63-01F055AEE365}" type="presOf" srcId="{8B538AA6-2F73-47FF-865C-DD72CF1FE7B9}" destId="{124FC31F-14EF-4857-A79B-31336F0325B1}" srcOrd="0" destOrd="0" presId="urn:microsoft.com/office/officeart/2005/8/layout/vList6"/>
    <dgm:cxn modelId="{6E08496D-DC7B-48FF-A3BC-80027DB91BD0}" srcId="{2E97E7B9-777F-47A9-8E9E-523EEBB59C53}" destId="{0DCD9763-B2D5-4795-85DE-3103D7ECD825}" srcOrd="0" destOrd="0" parTransId="{B0E84DAD-B9C1-4137-9462-BC95E4F6DAF8}" sibTransId="{58E6CADF-29B8-40F2-BFD0-59F64AE4AA62}"/>
    <dgm:cxn modelId="{1CBFBEFE-0A56-4A1B-B0EA-CC756CDC0017}" srcId="{B925ACD3-849D-4D6A-9920-A8770467EC54}" destId="{D83A7A7C-0B94-4FBD-AF07-0A5753FD5241}" srcOrd="0" destOrd="0" parTransId="{08834E03-2215-4814-AEA7-4DC2F40B7F26}" sibTransId="{CC2E07F2-2977-45F9-8947-506BB897E691}"/>
    <dgm:cxn modelId="{34E78ECC-3E8D-493F-9F2C-78C718773621}" type="presParOf" srcId="{124FC31F-14EF-4857-A79B-31336F0325B1}" destId="{F51185E1-2C53-4F5F-894E-DE395868A253}" srcOrd="0" destOrd="0" presId="urn:microsoft.com/office/officeart/2005/8/layout/vList6"/>
    <dgm:cxn modelId="{5DAC3BAD-8FB3-4261-83B9-170E50DFE1C3}" type="presParOf" srcId="{F51185E1-2C53-4F5F-894E-DE395868A253}" destId="{AEFE962A-0536-43A8-9DBC-B0385169011E}" srcOrd="0" destOrd="0" presId="urn:microsoft.com/office/officeart/2005/8/layout/vList6"/>
    <dgm:cxn modelId="{9D5CF298-5C37-46C0-BEE5-CB2F26D2CD43}" type="presParOf" srcId="{F51185E1-2C53-4F5F-894E-DE395868A253}" destId="{4DBC441B-4E36-4603-81A8-F0FEA5A244C0}" srcOrd="1" destOrd="0" presId="urn:microsoft.com/office/officeart/2005/8/layout/vList6"/>
    <dgm:cxn modelId="{93F6165C-8B72-4106-B294-C90456975183}" type="presParOf" srcId="{124FC31F-14EF-4857-A79B-31336F0325B1}" destId="{9411EC2F-B8BB-4AE0-BAD9-65ECD15320B4}" srcOrd="1" destOrd="0" presId="urn:microsoft.com/office/officeart/2005/8/layout/vList6"/>
    <dgm:cxn modelId="{A0E76A6F-D806-4F9D-A6DB-03AEAE038BE5}" type="presParOf" srcId="{124FC31F-14EF-4857-A79B-31336F0325B1}" destId="{879BE9DD-D105-4054-90BA-9FD151CE22BB}" srcOrd="2" destOrd="0" presId="urn:microsoft.com/office/officeart/2005/8/layout/vList6"/>
    <dgm:cxn modelId="{8D93F553-B75B-4324-9009-B58BD52D97E4}" type="presParOf" srcId="{879BE9DD-D105-4054-90BA-9FD151CE22BB}" destId="{2DD509DB-D19D-43AB-8333-5AB1E5B294ED}" srcOrd="0" destOrd="0" presId="urn:microsoft.com/office/officeart/2005/8/layout/vList6"/>
    <dgm:cxn modelId="{56ADDB77-D05B-4370-A219-F918A1BABFD0}" type="presParOf" srcId="{879BE9DD-D105-4054-90BA-9FD151CE22BB}" destId="{98CD39ED-3638-4136-83B2-12C13006F94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8E6B22-F719-426E-A883-DFAE352E700D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B1273E-8B7E-4234-9F3F-D9D8149368C5}">
      <dgm:prSet phldrT="[Текст]"/>
      <dgm:spPr/>
      <dgm:t>
        <a:bodyPr/>
        <a:lstStyle/>
        <a:p>
          <a:r>
            <a:rPr lang="ru-RU" dirty="0" smtClean="0"/>
            <a:t>ВСОКО в ДОУ</a:t>
          </a:r>
          <a:endParaRPr lang="ru-RU" dirty="0"/>
        </a:p>
      </dgm:t>
    </dgm:pt>
    <dgm:pt modelId="{D240DD64-49F5-4E24-87AB-F9F988FE5825}" type="parTrans" cxnId="{A1674744-6057-421B-B29B-D840A5DE8F1C}">
      <dgm:prSet/>
      <dgm:spPr/>
      <dgm:t>
        <a:bodyPr/>
        <a:lstStyle/>
        <a:p>
          <a:endParaRPr lang="ru-RU"/>
        </a:p>
      </dgm:t>
    </dgm:pt>
    <dgm:pt modelId="{E9012E13-F1B6-4B8F-BECE-EA22B7450727}" type="sibTrans" cxnId="{A1674744-6057-421B-B29B-D840A5DE8F1C}">
      <dgm:prSet/>
      <dgm:spPr/>
      <dgm:t>
        <a:bodyPr/>
        <a:lstStyle/>
        <a:p>
          <a:endParaRPr lang="ru-RU"/>
        </a:p>
      </dgm:t>
    </dgm:pt>
    <dgm:pt modelId="{50FCFDDF-6A6C-43AF-B8B1-A19ED271225E}">
      <dgm:prSet phldrT="[Текст]" custT="1"/>
      <dgm:spPr/>
      <dgm:t>
        <a:bodyPr/>
        <a:lstStyle/>
        <a:p>
          <a:r>
            <a:rPr lang="ru-RU" sz="2000" b="1" dirty="0" smtClean="0"/>
            <a:t>Оценка качества ООП</a:t>
          </a:r>
          <a:endParaRPr lang="ru-RU" sz="2000" b="1" dirty="0"/>
        </a:p>
      </dgm:t>
    </dgm:pt>
    <dgm:pt modelId="{8BD46E02-DEF2-4AFE-941A-325C757705CD}" type="parTrans" cxnId="{17E137C1-EE7C-47F9-A17F-C1F21DA1B9B1}">
      <dgm:prSet/>
      <dgm:spPr/>
      <dgm:t>
        <a:bodyPr/>
        <a:lstStyle/>
        <a:p>
          <a:endParaRPr lang="ru-RU"/>
        </a:p>
      </dgm:t>
    </dgm:pt>
    <dgm:pt modelId="{1418210F-CE27-4ACE-8276-97E2B1139985}" type="sibTrans" cxnId="{17E137C1-EE7C-47F9-A17F-C1F21DA1B9B1}">
      <dgm:prSet/>
      <dgm:spPr/>
      <dgm:t>
        <a:bodyPr/>
        <a:lstStyle/>
        <a:p>
          <a:endParaRPr lang="ru-RU"/>
        </a:p>
      </dgm:t>
    </dgm:pt>
    <dgm:pt modelId="{0DF7353A-8894-4504-9C92-3B667EAB14BC}">
      <dgm:prSet phldrT="[Текст]" custT="1"/>
      <dgm:spPr/>
      <dgm:t>
        <a:bodyPr/>
        <a:lstStyle/>
        <a:p>
          <a:r>
            <a:rPr lang="ru-RU" sz="2000" b="1" dirty="0" smtClean="0"/>
            <a:t>Оценка качества  условий реализации ООП</a:t>
          </a:r>
          <a:endParaRPr lang="ru-RU" sz="2000" b="1" dirty="0"/>
        </a:p>
      </dgm:t>
    </dgm:pt>
    <dgm:pt modelId="{F045E830-D216-4C59-9F29-450986C2B7A3}" type="parTrans" cxnId="{2810876C-A9D6-4599-9AE6-B057ECE50159}">
      <dgm:prSet/>
      <dgm:spPr/>
      <dgm:t>
        <a:bodyPr/>
        <a:lstStyle/>
        <a:p>
          <a:endParaRPr lang="ru-RU"/>
        </a:p>
      </dgm:t>
    </dgm:pt>
    <dgm:pt modelId="{1F0C3312-625A-47CF-9265-376D1488FBBF}" type="sibTrans" cxnId="{2810876C-A9D6-4599-9AE6-B057ECE50159}">
      <dgm:prSet/>
      <dgm:spPr/>
      <dgm:t>
        <a:bodyPr/>
        <a:lstStyle/>
        <a:p>
          <a:endParaRPr lang="ru-RU"/>
        </a:p>
      </dgm:t>
    </dgm:pt>
    <dgm:pt modelId="{D2A56E33-9361-4B40-AB5E-5739F50FBC7F}">
      <dgm:prSet phldrT="[Текст]" custT="1"/>
      <dgm:spPr/>
      <dgm:t>
        <a:bodyPr/>
        <a:lstStyle/>
        <a:p>
          <a:r>
            <a:rPr lang="ru-RU" sz="2000" b="1" dirty="0" smtClean="0"/>
            <a:t>Оценка качества  результатов освоения ООП – </a:t>
          </a:r>
          <a:r>
            <a:rPr lang="ru-RU" sz="2000" b="1" dirty="0" err="1" smtClean="0"/>
            <a:t>сформированность</a:t>
          </a:r>
          <a:r>
            <a:rPr lang="ru-RU" sz="2000" b="1" dirty="0" smtClean="0"/>
            <a:t> целевых ориентиров</a:t>
          </a:r>
          <a:endParaRPr lang="ru-RU" sz="2000" b="1" dirty="0"/>
        </a:p>
      </dgm:t>
    </dgm:pt>
    <dgm:pt modelId="{4DC06E28-33F1-4A69-AEE4-1EFA573D6961}" type="parTrans" cxnId="{CFF9733C-EC2D-46F6-BCBB-887FE2C5C3DB}">
      <dgm:prSet/>
      <dgm:spPr/>
      <dgm:t>
        <a:bodyPr/>
        <a:lstStyle/>
        <a:p>
          <a:endParaRPr lang="ru-RU"/>
        </a:p>
      </dgm:t>
    </dgm:pt>
    <dgm:pt modelId="{606217D8-DD00-4483-868E-75CDF1CC72F0}" type="sibTrans" cxnId="{CFF9733C-EC2D-46F6-BCBB-887FE2C5C3DB}">
      <dgm:prSet/>
      <dgm:spPr/>
      <dgm:t>
        <a:bodyPr/>
        <a:lstStyle/>
        <a:p>
          <a:endParaRPr lang="ru-RU"/>
        </a:p>
      </dgm:t>
    </dgm:pt>
    <dgm:pt modelId="{E58AF64F-F2CC-4E75-BB37-11982B510A9B}" type="pres">
      <dgm:prSet presAssocID="{C48E6B22-F719-426E-A883-DFAE352E700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1D39F1-4D95-4DF4-9B76-4EAFE3D0BA21}" type="pres">
      <dgm:prSet presAssocID="{CDB1273E-8B7E-4234-9F3F-D9D8149368C5}" presName="centerShape" presStyleLbl="node0" presStyleIdx="0" presStyleCnt="1" custScaleX="104082" custScaleY="91537" custLinFactNeighborX="-1641" custLinFactNeighborY="-8237"/>
      <dgm:spPr/>
      <dgm:t>
        <a:bodyPr/>
        <a:lstStyle/>
        <a:p>
          <a:endParaRPr lang="ru-RU"/>
        </a:p>
      </dgm:t>
    </dgm:pt>
    <dgm:pt modelId="{5A8827FE-AE03-4693-9460-75C5EEC19E18}" type="pres">
      <dgm:prSet presAssocID="{8BD46E02-DEF2-4AFE-941A-325C757705CD}" presName="parTrans" presStyleLbl="bgSibTrans2D1" presStyleIdx="0" presStyleCnt="3" custLinFactNeighborX="5004" custLinFactNeighborY="18649"/>
      <dgm:spPr/>
      <dgm:t>
        <a:bodyPr/>
        <a:lstStyle/>
        <a:p>
          <a:endParaRPr lang="ru-RU"/>
        </a:p>
      </dgm:t>
    </dgm:pt>
    <dgm:pt modelId="{92345BD0-C328-4F4A-8955-34C8A1A073FC}" type="pres">
      <dgm:prSet presAssocID="{50FCFDDF-6A6C-43AF-B8B1-A19ED271225E}" presName="node" presStyleLbl="node1" presStyleIdx="0" presStyleCnt="3" custScaleX="135422" custScaleY="98083" custRadScaleRad="139368" custRadScaleInc="22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14A8A-485C-409C-A7C3-F17E29AD401D}" type="pres">
      <dgm:prSet presAssocID="{F045E830-D216-4C59-9F29-450986C2B7A3}" presName="parTrans" presStyleLbl="bgSibTrans2D1" presStyleIdx="1" presStyleCnt="3" custLinFactNeighborX="886" custLinFactNeighborY="81467"/>
      <dgm:spPr/>
      <dgm:t>
        <a:bodyPr/>
        <a:lstStyle/>
        <a:p>
          <a:endParaRPr lang="ru-RU"/>
        </a:p>
      </dgm:t>
    </dgm:pt>
    <dgm:pt modelId="{7EB65C18-B37F-449C-A4E4-765CCD8A8FA1}" type="pres">
      <dgm:prSet presAssocID="{0DF7353A-8894-4504-9C92-3B667EAB14BC}" presName="node" presStyleLbl="node1" presStyleIdx="1" presStyleCnt="3" custScaleX="90145" custScaleY="116466" custRadScaleRad="97053" custRadScaleInc="-2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C2EAA-9E3E-4A5F-9476-58460EA74C58}" type="pres">
      <dgm:prSet presAssocID="{4DC06E28-33F1-4A69-AEE4-1EFA573D6961}" presName="parTrans" presStyleLbl="bgSibTrans2D1" presStyleIdx="2" presStyleCnt="3" custLinFactNeighborX="-4814" custLinFactNeighborY="8915"/>
      <dgm:spPr/>
      <dgm:t>
        <a:bodyPr/>
        <a:lstStyle/>
        <a:p>
          <a:endParaRPr lang="ru-RU"/>
        </a:p>
      </dgm:t>
    </dgm:pt>
    <dgm:pt modelId="{C95418D4-3140-4EAF-95C1-2CB379AB46AF}" type="pres">
      <dgm:prSet presAssocID="{D2A56E33-9361-4B40-AB5E-5739F50FBC7F}" presName="node" presStyleLbl="node1" presStyleIdx="2" presStyleCnt="3" custScaleX="132144" custScaleY="103697" custRadScaleRad="131122" custRadScaleInc="-22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E137C1-EE7C-47F9-A17F-C1F21DA1B9B1}" srcId="{CDB1273E-8B7E-4234-9F3F-D9D8149368C5}" destId="{50FCFDDF-6A6C-43AF-B8B1-A19ED271225E}" srcOrd="0" destOrd="0" parTransId="{8BD46E02-DEF2-4AFE-941A-325C757705CD}" sibTransId="{1418210F-CE27-4ACE-8276-97E2B1139985}"/>
    <dgm:cxn modelId="{A0D952A7-ABD4-4437-8680-F2B7CD61160E}" type="presOf" srcId="{CDB1273E-8B7E-4234-9F3F-D9D8149368C5}" destId="{821D39F1-4D95-4DF4-9B76-4EAFE3D0BA21}" srcOrd="0" destOrd="0" presId="urn:microsoft.com/office/officeart/2005/8/layout/radial4"/>
    <dgm:cxn modelId="{5D7FB635-A577-43A1-9262-BF922724E9DB}" type="presOf" srcId="{F045E830-D216-4C59-9F29-450986C2B7A3}" destId="{9DB14A8A-485C-409C-A7C3-F17E29AD401D}" srcOrd="0" destOrd="0" presId="urn:microsoft.com/office/officeart/2005/8/layout/radial4"/>
    <dgm:cxn modelId="{D3DC21C0-8647-4F4C-9E66-6B8E0D732393}" type="presOf" srcId="{C48E6B22-F719-426E-A883-DFAE352E700D}" destId="{E58AF64F-F2CC-4E75-BB37-11982B510A9B}" srcOrd="0" destOrd="0" presId="urn:microsoft.com/office/officeart/2005/8/layout/radial4"/>
    <dgm:cxn modelId="{4F9BA5A8-3E0F-4391-9F8C-2724F10F4348}" type="presOf" srcId="{0DF7353A-8894-4504-9C92-3B667EAB14BC}" destId="{7EB65C18-B37F-449C-A4E4-765CCD8A8FA1}" srcOrd="0" destOrd="0" presId="urn:microsoft.com/office/officeart/2005/8/layout/radial4"/>
    <dgm:cxn modelId="{CBFA5F45-25D5-4767-B7AE-6763EF5825E9}" type="presOf" srcId="{D2A56E33-9361-4B40-AB5E-5739F50FBC7F}" destId="{C95418D4-3140-4EAF-95C1-2CB379AB46AF}" srcOrd="0" destOrd="0" presId="urn:microsoft.com/office/officeart/2005/8/layout/radial4"/>
    <dgm:cxn modelId="{8F3DBD90-1A32-45C9-BDBD-A5E771C2A5B1}" type="presOf" srcId="{8BD46E02-DEF2-4AFE-941A-325C757705CD}" destId="{5A8827FE-AE03-4693-9460-75C5EEC19E18}" srcOrd="0" destOrd="0" presId="urn:microsoft.com/office/officeart/2005/8/layout/radial4"/>
    <dgm:cxn modelId="{CFF9733C-EC2D-46F6-BCBB-887FE2C5C3DB}" srcId="{CDB1273E-8B7E-4234-9F3F-D9D8149368C5}" destId="{D2A56E33-9361-4B40-AB5E-5739F50FBC7F}" srcOrd="2" destOrd="0" parTransId="{4DC06E28-33F1-4A69-AEE4-1EFA573D6961}" sibTransId="{606217D8-DD00-4483-868E-75CDF1CC72F0}"/>
    <dgm:cxn modelId="{47E3ACFB-C6CB-429C-8610-DCD8F4CEAAC0}" type="presOf" srcId="{50FCFDDF-6A6C-43AF-B8B1-A19ED271225E}" destId="{92345BD0-C328-4F4A-8955-34C8A1A073FC}" srcOrd="0" destOrd="0" presId="urn:microsoft.com/office/officeart/2005/8/layout/radial4"/>
    <dgm:cxn modelId="{2810876C-A9D6-4599-9AE6-B057ECE50159}" srcId="{CDB1273E-8B7E-4234-9F3F-D9D8149368C5}" destId="{0DF7353A-8894-4504-9C92-3B667EAB14BC}" srcOrd="1" destOrd="0" parTransId="{F045E830-D216-4C59-9F29-450986C2B7A3}" sibTransId="{1F0C3312-625A-47CF-9265-376D1488FBBF}"/>
    <dgm:cxn modelId="{A1674744-6057-421B-B29B-D840A5DE8F1C}" srcId="{C48E6B22-F719-426E-A883-DFAE352E700D}" destId="{CDB1273E-8B7E-4234-9F3F-D9D8149368C5}" srcOrd="0" destOrd="0" parTransId="{D240DD64-49F5-4E24-87AB-F9F988FE5825}" sibTransId="{E9012E13-F1B6-4B8F-BECE-EA22B7450727}"/>
    <dgm:cxn modelId="{A91B702A-1A70-44C8-97A8-9C10AC1A1C61}" type="presOf" srcId="{4DC06E28-33F1-4A69-AEE4-1EFA573D6961}" destId="{664C2EAA-9E3E-4A5F-9476-58460EA74C58}" srcOrd="0" destOrd="0" presId="urn:microsoft.com/office/officeart/2005/8/layout/radial4"/>
    <dgm:cxn modelId="{3CF3AA2C-43CE-462E-AC0C-C99E0664F94A}" type="presParOf" srcId="{E58AF64F-F2CC-4E75-BB37-11982B510A9B}" destId="{821D39F1-4D95-4DF4-9B76-4EAFE3D0BA21}" srcOrd="0" destOrd="0" presId="urn:microsoft.com/office/officeart/2005/8/layout/radial4"/>
    <dgm:cxn modelId="{2FAC01E1-ADF0-4DB5-9660-D65551D4288E}" type="presParOf" srcId="{E58AF64F-F2CC-4E75-BB37-11982B510A9B}" destId="{5A8827FE-AE03-4693-9460-75C5EEC19E18}" srcOrd="1" destOrd="0" presId="urn:microsoft.com/office/officeart/2005/8/layout/radial4"/>
    <dgm:cxn modelId="{0F0A86B2-CDF7-415D-85C3-3942371C18B7}" type="presParOf" srcId="{E58AF64F-F2CC-4E75-BB37-11982B510A9B}" destId="{92345BD0-C328-4F4A-8955-34C8A1A073FC}" srcOrd="2" destOrd="0" presId="urn:microsoft.com/office/officeart/2005/8/layout/radial4"/>
    <dgm:cxn modelId="{ED7BDC11-5E25-41D1-849C-C49960F42522}" type="presParOf" srcId="{E58AF64F-F2CC-4E75-BB37-11982B510A9B}" destId="{9DB14A8A-485C-409C-A7C3-F17E29AD401D}" srcOrd="3" destOrd="0" presId="urn:microsoft.com/office/officeart/2005/8/layout/radial4"/>
    <dgm:cxn modelId="{0B8F2F80-2BFC-4F29-96CB-37C8BDBE1A27}" type="presParOf" srcId="{E58AF64F-F2CC-4E75-BB37-11982B510A9B}" destId="{7EB65C18-B37F-449C-A4E4-765CCD8A8FA1}" srcOrd="4" destOrd="0" presId="urn:microsoft.com/office/officeart/2005/8/layout/radial4"/>
    <dgm:cxn modelId="{2C8EA3CA-07EC-4A78-8E36-53D1351D5F04}" type="presParOf" srcId="{E58AF64F-F2CC-4E75-BB37-11982B510A9B}" destId="{664C2EAA-9E3E-4A5F-9476-58460EA74C58}" srcOrd="5" destOrd="0" presId="urn:microsoft.com/office/officeart/2005/8/layout/radial4"/>
    <dgm:cxn modelId="{45747FE9-4675-46A5-82B7-0E9F51420F93}" type="presParOf" srcId="{E58AF64F-F2CC-4E75-BB37-11982B510A9B}" destId="{C95418D4-3140-4EAF-95C1-2CB379AB46A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C441B-4E36-4603-81A8-F0FEA5A244C0}">
      <dsp:nvSpPr>
        <dsp:cNvPr id="0" name=""/>
        <dsp:cNvSpPr/>
      </dsp:nvSpPr>
      <dsp:spPr>
        <a:xfrm>
          <a:off x="3307172" y="215873"/>
          <a:ext cx="4691485" cy="18271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</a:rPr>
            <a:t>Содержательные аспекты моделирования ВСОКО</a:t>
          </a:r>
          <a:endParaRPr lang="ru-RU" sz="24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307172" y="444273"/>
        <a:ext cx="4006286" cy="1370397"/>
      </dsp:txXfrm>
    </dsp:sp>
    <dsp:sp modelId="{AEFE962A-0536-43A8-9DBC-B0385169011E}">
      <dsp:nvSpPr>
        <dsp:cNvPr id="0" name=""/>
        <dsp:cNvSpPr/>
      </dsp:nvSpPr>
      <dsp:spPr>
        <a:xfrm>
          <a:off x="427897" y="0"/>
          <a:ext cx="2837707" cy="22577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ПРОЕКТ</a:t>
          </a:r>
          <a:r>
            <a:rPr lang="ru-RU" sz="4000" kern="1200" dirty="0" smtClean="0">
              <a:solidFill>
                <a:schemeClr val="bg2">
                  <a:lumMod val="25000"/>
                </a:schemeClr>
              </a:solidFill>
            </a:rPr>
            <a:t>  </a:t>
          </a:r>
          <a:endParaRPr lang="ru-RU" sz="4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38111" y="110214"/>
        <a:ext cx="2617279" cy="2037326"/>
      </dsp:txXfrm>
    </dsp:sp>
    <dsp:sp modelId="{98CD39ED-3638-4136-83B2-12C13006F947}">
      <dsp:nvSpPr>
        <dsp:cNvPr id="0" name=""/>
        <dsp:cNvSpPr/>
      </dsp:nvSpPr>
      <dsp:spPr>
        <a:xfrm>
          <a:off x="3385173" y="2664302"/>
          <a:ext cx="4446875" cy="19457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bg2">
                  <a:lumMod val="25000"/>
                </a:schemeClr>
              </a:solidFill>
            </a:rPr>
            <a:t>Методические рекомендации</a:t>
          </a:r>
          <a:endParaRPr lang="ru-RU" sz="24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385173" y="2907517"/>
        <a:ext cx="3717230" cy="1459289"/>
      </dsp:txXfrm>
    </dsp:sp>
    <dsp:sp modelId="{2DD509DB-D19D-43AB-8333-5AB1E5B294ED}">
      <dsp:nvSpPr>
        <dsp:cNvPr id="0" name=""/>
        <dsp:cNvSpPr/>
      </dsp:nvSpPr>
      <dsp:spPr>
        <a:xfrm>
          <a:off x="390663" y="2519413"/>
          <a:ext cx="2980693" cy="2176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ПРОДУКТ</a:t>
          </a:r>
          <a:r>
            <a:rPr lang="ru-RU" sz="3200" kern="1200" dirty="0" smtClean="0"/>
            <a:t> </a:t>
          </a:r>
          <a:endParaRPr lang="ru-RU" sz="3200" kern="1200" dirty="0"/>
        </a:p>
      </dsp:txBody>
      <dsp:txXfrm>
        <a:off x="496930" y="2625680"/>
        <a:ext cx="2768159" cy="1964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C441B-4E36-4603-81A8-F0FEA5A244C0}">
      <dsp:nvSpPr>
        <dsp:cNvPr id="0" name=""/>
        <dsp:cNvSpPr/>
      </dsp:nvSpPr>
      <dsp:spPr>
        <a:xfrm>
          <a:off x="2536388" y="1101"/>
          <a:ext cx="5956432" cy="22403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Совершенствование содержательного компонента модели внутренней системы оценки качества образования в МКДОУ «Д/с № 30» на основе Региональной модели оценки качества образовани</a:t>
          </a:r>
          <a:r>
            <a:rPr lang="ru-RU" sz="2000" b="1" kern="1200" dirty="0" smtClean="0">
              <a:solidFill>
                <a:schemeClr val="accent1">
                  <a:lumMod val="50000"/>
                </a:schemeClr>
              </a:solidFill>
            </a:rPr>
            <a:t>я</a:t>
          </a:r>
          <a:endParaRPr lang="ru-RU" sz="2000" b="1" kern="1200" dirty="0">
            <a:solidFill>
              <a:schemeClr val="accent1">
                <a:lumMod val="50000"/>
              </a:schemeClr>
            </a:solidFill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 smtClean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2536388" y="281147"/>
        <a:ext cx="5116293" cy="1680279"/>
      </dsp:txXfrm>
    </dsp:sp>
    <dsp:sp modelId="{AEFE962A-0536-43A8-9DBC-B0385169011E}">
      <dsp:nvSpPr>
        <dsp:cNvPr id="0" name=""/>
        <dsp:cNvSpPr/>
      </dsp:nvSpPr>
      <dsp:spPr>
        <a:xfrm>
          <a:off x="0" y="82336"/>
          <a:ext cx="2532265" cy="2077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kern="1200" dirty="0" smtClean="0"/>
            <a:t> </a:t>
          </a:r>
          <a:r>
            <a:rPr lang="ru-RU" sz="3200" b="1" kern="1200" dirty="0" smtClean="0">
              <a:ln w="0"/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</a:rPr>
            <a:t>Цель</a:t>
          </a:r>
          <a:endParaRPr lang="ru-RU" sz="3200" b="1" kern="1200" dirty="0">
            <a:solidFill>
              <a:srgbClr val="002060"/>
            </a:solidFill>
            <a:effectLst/>
          </a:endParaRPr>
        </a:p>
      </dsp:txBody>
      <dsp:txXfrm>
        <a:off x="101435" y="183771"/>
        <a:ext cx="2329395" cy="1875029"/>
      </dsp:txXfrm>
    </dsp:sp>
    <dsp:sp modelId="{98CD39ED-3638-4136-83B2-12C13006F947}">
      <dsp:nvSpPr>
        <dsp:cNvPr id="0" name=""/>
        <dsp:cNvSpPr/>
      </dsp:nvSpPr>
      <dsp:spPr>
        <a:xfrm>
          <a:off x="2664284" y="2243735"/>
          <a:ext cx="5818231" cy="222968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3600" b="1" kern="1200" dirty="0">
            <a:solidFill>
              <a:schemeClr val="accent1">
                <a:lumMod val="50000"/>
              </a:schemeClr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b="1" kern="1200" dirty="0" smtClean="0">
              <a:solidFill>
                <a:schemeClr val="bg2">
                  <a:lumMod val="25000"/>
                </a:schemeClr>
              </a:solidFill>
            </a:rPr>
            <a:t> </a:t>
          </a: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Уточнение объектов, механизмов и содержания внутренней оценки качества дошкольного образования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3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64284" y="2522446"/>
        <a:ext cx="4982099" cy="1672263"/>
      </dsp:txXfrm>
    </dsp:sp>
    <dsp:sp modelId="{2DD509DB-D19D-43AB-8333-5AB1E5B294ED}">
      <dsp:nvSpPr>
        <dsp:cNvPr id="0" name=""/>
        <dsp:cNvSpPr/>
      </dsp:nvSpPr>
      <dsp:spPr>
        <a:xfrm>
          <a:off x="0" y="2445391"/>
          <a:ext cx="2649856" cy="20960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n w="0"/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</a:rPr>
            <a:t>Задачи</a:t>
          </a:r>
          <a:endParaRPr lang="ru-RU" sz="3200" b="1" kern="1200" dirty="0">
            <a:solidFill>
              <a:srgbClr val="002060"/>
            </a:solidFill>
            <a:effectLst/>
          </a:endParaRPr>
        </a:p>
      </dsp:txBody>
      <dsp:txXfrm>
        <a:off x="102322" y="2547713"/>
        <a:ext cx="2445212" cy="18914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1D39F1-4D95-4DF4-9B76-4EAFE3D0BA21}">
      <dsp:nvSpPr>
        <dsp:cNvPr id="0" name=""/>
        <dsp:cNvSpPr/>
      </dsp:nvSpPr>
      <dsp:spPr>
        <a:xfrm>
          <a:off x="3048530" y="2539775"/>
          <a:ext cx="2448530" cy="2153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ВСОКО в ДОУ</a:t>
          </a:r>
          <a:endParaRPr lang="ru-RU" sz="3800" kern="1200" dirty="0"/>
        </a:p>
      </dsp:txBody>
      <dsp:txXfrm>
        <a:off x="3407109" y="2855134"/>
        <a:ext cx="1731372" cy="1522691"/>
      </dsp:txXfrm>
    </dsp:sp>
    <dsp:sp modelId="{5A8827FE-AE03-4693-9460-75C5EEC19E18}">
      <dsp:nvSpPr>
        <dsp:cNvPr id="0" name=""/>
        <dsp:cNvSpPr/>
      </dsp:nvSpPr>
      <dsp:spPr>
        <a:xfrm rot="13487589">
          <a:off x="1266535" y="1580294"/>
          <a:ext cx="2593651" cy="67046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2345BD0-C328-4F4A-8955-34C8A1A073FC}">
      <dsp:nvSpPr>
        <dsp:cNvPr id="0" name=""/>
        <dsp:cNvSpPr/>
      </dsp:nvSpPr>
      <dsp:spPr>
        <a:xfrm>
          <a:off x="18" y="0"/>
          <a:ext cx="3026514" cy="1753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Оценка качества ООП</a:t>
          </a:r>
          <a:endParaRPr lang="ru-RU" sz="2000" b="1" kern="1200" dirty="0"/>
        </a:p>
      </dsp:txBody>
      <dsp:txXfrm>
        <a:off x="51380" y="51362"/>
        <a:ext cx="2923790" cy="1650902"/>
      </dsp:txXfrm>
    </dsp:sp>
    <dsp:sp modelId="{9DB14A8A-485C-409C-A7C3-F17E29AD401D}">
      <dsp:nvSpPr>
        <dsp:cNvPr id="0" name=""/>
        <dsp:cNvSpPr/>
      </dsp:nvSpPr>
      <dsp:spPr>
        <a:xfrm rot="16232468">
          <a:off x="3627888" y="1998220"/>
          <a:ext cx="1348260" cy="67046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EB65C18-B37F-449C-A4E4-765CCD8A8FA1}">
      <dsp:nvSpPr>
        <dsp:cNvPr id="0" name=""/>
        <dsp:cNvSpPr/>
      </dsp:nvSpPr>
      <dsp:spPr>
        <a:xfrm>
          <a:off x="3289125" y="71997"/>
          <a:ext cx="2014629" cy="2082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Оценка качества  условий реализации ООП</a:t>
          </a:r>
          <a:endParaRPr lang="ru-RU" sz="2000" b="1" kern="1200" dirty="0"/>
        </a:p>
      </dsp:txBody>
      <dsp:txXfrm>
        <a:off x="3348131" y="131003"/>
        <a:ext cx="1896617" cy="1964284"/>
      </dsp:txXfrm>
    </dsp:sp>
    <dsp:sp modelId="{664C2EAA-9E3E-4A5F-9476-58460EA74C58}">
      <dsp:nvSpPr>
        <dsp:cNvPr id="0" name=""/>
        <dsp:cNvSpPr/>
      </dsp:nvSpPr>
      <dsp:spPr>
        <a:xfrm rot="19061317">
          <a:off x="4786917" y="1632417"/>
          <a:ext cx="2486334" cy="67046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95418D4-3140-4EAF-95C1-2CB379AB46AF}">
      <dsp:nvSpPr>
        <dsp:cNvPr id="0" name=""/>
        <dsp:cNvSpPr/>
      </dsp:nvSpPr>
      <dsp:spPr>
        <a:xfrm>
          <a:off x="5592467" y="144027"/>
          <a:ext cx="2953254" cy="1853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Оценка качества  результатов освоения ООП – </a:t>
          </a:r>
          <a:r>
            <a:rPr lang="ru-RU" sz="2000" b="1" kern="1200" dirty="0" err="1" smtClean="0"/>
            <a:t>сформированность</a:t>
          </a:r>
          <a:r>
            <a:rPr lang="ru-RU" sz="2000" b="1" kern="1200" dirty="0" smtClean="0"/>
            <a:t> целевых ориентиров</a:t>
          </a:r>
          <a:endParaRPr lang="ru-RU" sz="2000" b="1" kern="1200" dirty="0"/>
        </a:p>
      </dsp:txBody>
      <dsp:txXfrm>
        <a:off x="5646769" y="198329"/>
        <a:ext cx="2844650" cy="1745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125B47E-34BD-4C9E-9DD8-6609A8503B0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9550CE-0475-4D7D-A629-95363A429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4692" y="-5680"/>
            <a:ext cx="8678416" cy="90872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br>
              <a:rPr lang="ru-RU" sz="16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81808" y="1398701"/>
            <a:ext cx="8108702" cy="48038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Содержательный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компонент  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внутренней системы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оценки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качества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образования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дошкольной образовательной организации 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 </a:t>
            </a:r>
            <a:endParaRPr lang="ru-RU" sz="1800" b="1" dirty="0" smtClean="0"/>
          </a:p>
          <a:p>
            <a:pPr algn="r">
              <a:buNone/>
            </a:pPr>
            <a:endParaRPr lang="ru-RU" sz="1800" b="1" dirty="0"/>
          </a:p>
          <a:p>
            <a:pPr algn="r">
              <a:buNone/>
            </a:pPr>
            <a:r>
              <a:rPr lang="ru-RU" sz="1600" b="1" dirty="0" smtClean="0"/>
              <a:t>Фролова И.В.</a:t>
            </a:r>
          </a:p>
          <a:p>
            <a:pPr algn="r">
              <a:buNone/>
            </a:pPr>
            <a:r>
              <a:rPr lang="ru-RU" sz="1600" b="1" dirty="0" smtClean="0"/>
              <a:t>Старший воспитатель </a:t>
            </a:r>
          </a:p>
          <a:p>
            <a:pPr algn="r">
              <a:buNone/>
            </a:pPr>
            <a:r>
              <a:rPr lang="ru-RU" sz="1600" b="1" dirty="0" smtClean="0"/>
              <a:t>МКДОУ «Д/с № 30»</a:t>
            </a:r>
          </a:p>
          <a:p>
            <a:pPr algn="ctr">
              <a:buNone/>
            </a:pPr>
            <a:r>
              <a:rPr lang="ru-RU" sz="20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Районная конференция 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Август ,2017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год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>
              <a:buNone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63280" y="6366967"/>
            <a:ext cx="3024336" cy="576064"/>
          </a:xfrm>
          <a:prstGeom prst="rect">
            <a:avLst/>
          </a:prstGeom>
        </p:spPr>
        <p:txBody>
          <a:bodyPr vert="horz" anchor="b">
            <a:normAutofit fontScale="90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12360" y="404664"/>
            <a:ext cx="1060748" cy="78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708" y="0"/>
            <a:ext cx="8534400" cy="75895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74320"/>
            <a:ext cx="8482144" cy="4724727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sz="2400" dirty="0" smtClean="0"/>
              <a:t>  </a:t>
            </a:r>
            <a:endParaRPr lang="ru-RU" sz="2400" dirty="0"/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/>
              <a:t>Приказ </a:t>
            </a:r>
            <a:r>
              <a:rPr lang="ru-RU" dirty="0" err="1"/>
              <a:t>Минобрнауки</a:t>
            </a:r>
            <a:r>
              <a:rPr lang="ru-RU" dirty="0"/>
              <a:t> России от 10.12.2013 № 1324 «Об утверждении показателей деятельности образовательной организации, подлежащей </a:t>
            </a:r>
            <a:r>
              <a:rPr lang="ru-RU" dirty="0" err="1"/>
              <a:t>самообследованию</a:t>
            </a:r>
            <a:r>
              <a:rPr lang="ru-RU" dirty="0" smtClean="0"/>
              <a:t>»</a:t>
            </a:r>
          </a:p>
          <a:p>
            <a:pPr lvl="0" algn="just">
              <a:buFont typeface="Wingdings" panose="05000000000000000000" pitchFamily="2" charset="2"/>
              <a:buChar char="v"/>
            </a:pPr>
            <a:endParaRPr lang="ru-RU" dirty="0"/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/>
              <a:t>Приказ </a:t>
            </a:r>
            <a:r>
              <a:rPr lang="ru-RU" dirty="0" err="1"/>
              <a:t>Минобрнауки</a:t>
            </a:r>
            <a:r>
              <a:rPr lang="ru-RU" dirty="0"/>
              <a:t> России от 05.10.2014 № 1547 «Об утверждении показателей, характеризующих общие критерии оценки качества образовательной деятельности организаций, осуществляющих образовательную деятельность</a:t>
            </a:r>
            <a:r>
              <a:rPr lang="ru-RU" dirty="0" smtClean="0"/>
              <a:t>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28705" y="534937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47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708" y="0"/>
            <a:ext cx="8534400" cy="75895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045205"/>
            <a:ext cx="8410136" cy="3053842"/>
          </a:xfrm>
        </p:spPr>
        <p:txBody>
          <a:bodyPr>
            <a:normAutofit fontScale="92500"/>
          </a:bodyPr>
          <a:lstStyle/>
          <a:p>
            <a:pPr lvl="0">
              <a:buFont typeface="Wingdings" panose="05000000000000000000" pitchFamily="2" charset="2"/>
              <a:buChar char="v"/>
            </a:pPr>
            <a:endParaRPr lang="ru-RU" sz="2400" b="1" dirty="0" smtClean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 smtClean="0"/>
              <a:t>Психолого-педагогические 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Развивающая предметно-пространственная </a:t>
            </a:r>
            <a:r>
              <a:rPr lang="ru-RU" sz="2400" b="1" dirty="0" smtClean="0"/>
              <a:t>среда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Кадровые </a:t>
            </a:r>
            <a:r>
              <a:rPr lang="ru-RU" sz="2400" b="1" dirty="0" smtClean="0"/>
              <a:t>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Материально-технические и информационные </a:t>
            </a:r>
            <a:r>
              <a:rPr lang="ru-RU" sz="2400" b="1" dirty="0" smtClean="0"/>
              <a:t>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Финансовые </a:t>
            </a:r>
            <a:r>
              <a:rPr lang="ru-RU" sz="2400" b="1" dirty="0" smtClean="0"/>
              <a:t>условия</a:t>
            </a:r>
            <a:r>
              <a:rPr lang="ru-RU" sz="2400" dirty="0" smtClean="0"/>
              <a:t>  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55576" y="1591801"/>
            <a:ext cx="7568244" cy="1458407"/>
            <a:chOff x="-178931" y="-4692084"/>
            <a:chExt cx="3468566" cy="6819300"/>
          </a:xfrm>
        </p:grpSpPr>
        <p:sp>
          <p:nvSpPr>
            <p:cNvPr id="6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-178931" y="-4692084"/>
              <a:ext cx="3468566" cy="412921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2" name="Группа 11"/>
          <p:cNvGrpSpPr/>
          <p:nvPr/>
        </p:nvGrpSpPr>
        <p:grpSpPr>
          <a:xfrm>
            <a:off x="755576" y="1586798"/>
            <a:ext cx="7569038" cy="1458407"/>
            <a:chOff x="-179295" y="-4692084"/>
            <a:chExt cx="3468930" cy="6819300"/>
          </a:xfrm>
        </p:grpSpPr>
        <p:sp>
          <p:nvSpPr>
            <p:cNvPr id="13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-179295" y="-4692084"/>
              <a:ext cx="3468930" cy="583394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7" name="Прямоугольник 6"/>
          <p:cNvSpPr/>
          <p:nvPr/>
        </p:nvSpPr>
        <p:spPr>
          <a:xfrm>
            <a:off x="1043608" y="1700808"/>
            <a:ext cx="70567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Оценка </a:t>
            </a:r>
            <a:r>
              <a:rPr lang="ru-RU" sz="2400" b="1" dirty="0"/>
              <a:t>качества условий реализации образовательной программы </a:t>
            </a:r>
            <a:r>
              <a:rPr lang="ru-RU" sz="2400" b="1" dirty="0" smtClean="0"/>
              <a:t>ДО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Направления : </a:t>
            </a:r>
            <a:endParaRPr lang="ru-RU" sz="2400" b="1" dirty="0"/>
          </a:p>
          <a:p>
            <a:pPr algn="ctr"/>
            <a:endParaRPr lang="ru-RU" sz="20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28705" y="534937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2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5536" y="1542641"/>
            <a:ext cx="8208912" cy="545168"/>
            <a:chOff x="-179295" y="-4692084"/>
            <a:chExt cx="3468930" cy="6819300"/>
          </a:xfrm>
        </p:grpSpPr>
        <p:sp>
          <p:nvSpPr>
            <p:cNvPr id="7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-179295" y="-4692084"/>
              <a:ext cx="3468930" cy="68193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440616" cy="60811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132856"/>
            <a:ext cx="8482144" cy="3966192"/>
          </a:xfrm>
        </p:spPr>
        <p:txBody>
          <a:bodyPr>
            <a:normAutofit lnSpcReduction="10000"/>
          </a:bodyPr>
          <a:lstStyle/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0076A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4.3. Целевые ориентиры не подлежат непосредственной оценке, в том числе в виде педагогической диагностики (мониторинга)(…)»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«4.5. Целевые ориентиры не могут служить непосредственным основанием при решении управленческих задач, включая: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аттестацию педагогических кадров;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оценку качества образования;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оценку как итогового, так и промежуточного уровня развития детей, в том числе в рамках мониторинга (…);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pPr marL="0" lvl="0" indent="0" algn="just">
              <a:buClr>
                <a:srgbClr val="7FD13B"/>
              </a:buClr>
              <a:buNone/>
            </a:pPr>
            <a:r>
              <a:rPr lang="ru-RU" altLang="ru-RU" sz="1800" b="1" dirty="0">
                <a:solidFill>
                  <a:srgbClr val="D6ECFF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распределение стимулирующего фонда оплаты труда работников Организации.</a:t>
            </a:r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(Приказ </a:t>
            </a:r>
            <a:r>
              <a:rPr lang="ru-RU" sz="1600" dirty="0" err="1">
                <a:solidFill>
                  <a:prstClr val="black"/>
                </a:solidFill>
              </a:rPr>
              <a:t>Минобрнауки</a:t>
            </a:r>
            <a:r>
              <a:rPr lang="ru-RU" sz="1600" dirty="0">
                <a:solidFill>
                  <a:prstClr val="black"/>
                </a:solidFill>
              </a:rPr>
              <a:t> России от 17.10.2013г № 1155 «Об утверждении федерального государственного образовательного стандарта дошкольного образования»)</a:t>
            </a:r>
            <a:endParaRPr lang="ru-RU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28705" y="534937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1226" y="1446209"/>
            <a:ext cx="7999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/>
              <a:t>Оценка качества  результатов освоения ООП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526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 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2132856"/>
            <a:ext cx="8568952" cy="42488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altLang="ru-RU" sz="2000" b="1" dirty="0" smtClean="0">
              <a:solidFill>
                <a:srgbClr val="0076A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Описание форм </a:t>
            </a:r>
            <a:r>
              <a:rPr lang="ru-RU" sz="2800" dirty="0"/>
              <a:t>и регламента проведения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оценочных </a:t>
            </a:r>
            <a:r>
              <a:rPr lang="ru-RU" sz="2800" dirty="0"/>
              <a:t>процедур, </a:t>
            </a:r>
            <a:r>
              <a:rPr lang="ru-RU" sz="2800" dirty="0" smtClean="0"/>
              <a:t>оценочных средств </a:t>
            </a:r>
          </a:p>
          <a:p>
            <a:pPr marL="0" indent="0" algn="ctr">
              <a:buNone/>
            </a:pPr>
            <a:r>
              <a:rPr lang="ru-RU" sz="2800" dirty="0" smtClean="0"/>
              <a:t>(инструментария </a:t>
            </a:r>
            <a:r>
              <a:rPr lang="ru-RU" sz="2800" dirty="0"/>
              <a:t>оценивания</a:t>
            </a:r>
            <a:r>
              <a:rPr lang="ru-RU" sz="2800" dirty="0" smtClean="0"/>
              <a:t>)</a:t>
            </a:r>
            <a:endParaRPr lang="ru-RU" altLang="ru-RU" sz="2800" b="1" dirty="0"/>
          </a:p>
          <a:p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55577" y="1676677"/>
            <a:ext cx="7782966" cy="1104251"/>
            <a:chOff x="-178931" y="-3593874"/>
            <a:chExt cx="3468566" cy="5721090"/>
          </a:xfrm>
        </p:grpSpPr>
        <p:sp>
          <p:nvSpPr>
            <p:cNvPr id="8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-178931" y="-3593874"/>
              <a:ext cx="3468566" cy="412921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" name="Прямоугольник 5"/>
          <p:cNvSpPr/>
          <p:nvPr/>
        </p:nvSpPr>
        <p:spPr>
          <a:xfrm>
            <a:off x="1088740" y="1415067"/>
            <a:ext cx="7155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Перспектива 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12360" y="422473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79512" y="114696"/>
            <a:ext cx="86935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</a:t>
            </a:r>
            <a:r>
              <a:rPr lang="ru-RU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72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0897" y="238336"/>
            <a:ext cx="8440616" cy="476672"/>
          </a:xfrm>
        </p:spPr>
        <p:txBody>
          <a:bodyPr>
            <a:no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</a:t>
            </a:r>
            <a:r>
              <a:rPr lang="ru-RU" sz="16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30»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98090870"/>
              </p:ext>
            </p:extLst>
          </p:nvPr>
        </p:nvGraphicFramePr>
        <p:xfrm>
          <a:off x="322733" y="1556792"/>
          <a:ext cx="8496944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40352" y="404664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12624" cy="529671"/>
          </a:xfrm>
        </p:spPr>
        <p:txBody>
          <a:bodyPr>
            <a:no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</a:t>
            </a:r>
            <a:endParaRPr lang="ru-RU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36412372"/>
              </p:ext>
            </p:extLst>
          </p:nvPr>
        </p:nvGraphicFramePr>
        <p:xfrm>
          <a:off x="251520" y="1412776"/>
          <a:ext cx="8496944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40352" y="404664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ru-RU" sz="31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mbria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</a:t>
            </a:r>
            <a:r>
              <a:rPr lang="ru-RU" sz="31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mbria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endParaRPr lang="ru-RU" sz="280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mbri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900" dirty="0">
                <a:solidFill>
                  <a:prstClr val="black"/>
                </a:solidFill>
                <a:latin typeface="Cambria"/>
              </a:rPr>
              <a:t>Участие  и победа ДОО    в региональном конкурсе по созданию Модели внутренней системы оценки качества образования в ДОО (декабрь 2016г</a:t>
            </a:r>
            <a:r>
              <a:rPr lang="ru-RU" sz="2900" dirty="0" smtClean="0">
                <a:solidFill>
                  <a:prstClr val="black"/>
                </a:solidFill>
                <a:latin typeface="Cambria"/>
              </a:rPr>
              <a:t>.)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2900" dirty="0">
              <a:solidFill>
                <a:prstClr val="black"/>
              </a:solidFill>
              <a:latin typeface="Cambria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900" dirty="0">
                <a:solidFill>
                  <a:prstClr val="black"/>
                </a:solidFill>
                <a:latin typeface="Cambria"/>
              </a:rPr>
              <a:t>Выступление заведующего ДОО на августовской конференции </a:t>
            </a:r>
            <a:r>
              <a:rPr lang="ru-RU" sz="2900" dirty="0" err="1">
                <a:solidFill>
                  <a:prstClr val="black"/>
                </a:solidFill>
                <a:latin typeface="Cambria"/>
              </a:rPr>
              <a:t>Коркинского</a:t>
            </a:r>
            <a:r>
              <a:rPr lang="ru-RU" sz="2900" dirty="0">
                <a:solidFill>
                  <a:prstClr val="black"/>
                </a:solidFill>
                <a:latin typeface="Cambria"/>
              </a:rPr>
              <a:t> муниципального района  с докладом «Особенности внутренней  системы оценки качества образования в ДОО»(август 2017г</a:t>
            </a:r>
            <a:r>
              <a:rPr lang="ru-RU" sz="2900" dirty="0" smtClean="0">
                <a:solidFill>
                  <a:prstClr val="black"/>
                </a:solidFill>
                <a:latin typeface="Cambria"/>
              </a:rPr>
              <a:t>.)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2900" dirty="0">
              <a:solidFill>
                <a:prstClr val="black"/>
              </a:solidFill>
              <a:latin typeface="Cambria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900" dirty="0">
                <a:solidFill>
                  <a:prstClr val="black"/>
                </a:solidFill>
                <a:latin typeface="Cambria"/>
              </a:rPr>
              <a:t>Создание Методических рекомендаций  для педагогов  ДОО</a:t>
            </a:r>
            <a:r>
              <a:rPr lang="ru-RU" sz="29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mbria"/>
                <a:cs typeface="Times New Roman" panose="02020603050405020304" pitchFamily="18" charset="0"/>
              </a:rPr>
              <a:t> «</a:t>
            </a:r>
            <a:r>
              <a:rPr lang="ru-RU" sz="2900" dirty="0">
                <a:solidFill>
                  <a:prstClr val="black"/>
                </a:solidFill>
                <a:latin typeface="Cambria"/>
              </a:rPr>
              <a:t>Содержательный компонент  внутренней  системы оценки качества образования в ДОО» (октябрь  2017г</a:t>
            </a:r>
            <a:r>
              <a:rPr lang="ru-RU" sz="3200" dirty="0" smtClean="0">
                <a:solidFill>
                  <a:prstClr val="black"/>
                </a:solidFill>
                <a:latin typeface="Cambria"/>
              </a:rPr>
              <a:t>.)</a:t>
            </a:r>
            <a:endParaRPr lang="ru-RU" sz="3200" dirty="0">
              <a:solidFill>
                <a:prstClr val="black"/>
              </a:solidFill>
              <a:latin typeface="Cambria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u-RU" sz="2900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58105" y="404664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5325" cy="635715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1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1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</a:t>
            </a:r>
            <a:r>
              <a:rPr lang="ru-RU" sz="18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казенное дошкольное образовательное  учреждение «Детский сад № 30»</a:t>
            </a:r>
            <a:r>
              <a:rPr lang="ru-RU" sz="2000" dirty="0">
                <a:solidFill>
                  <a:srgbClr val="FEB80A">
                    <a:shade val="75000"/>
                  </a:srgbClr>
                </a:solidFill>
              </a:rPr>
              <a:t/>
            </a:r>
            <a:br>
              <a:rPr lang="ru-RU" sz="2000" dirty="0">
                <a:solidFill>
                  <a:srgbClr val="FEB80A">
                    <a:shade val="75000"/>
                  </a:srgbClr>
                </a:solidFill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665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512624" cy="870920"/>
          </a:xfrm>
        </p:spPr>
        <p:txBody>
          <a:bodyPr/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27047"/>
            <a:ext cx="8554152" cy="4821745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5000" b="1" dirty="0" smtClean="0"/>
              <a:t>Участие в </a:t>
            </a:r>
            <a:r>
              <a:rPr lang="ru-RU" sz="5000" b="1" dirty="0" smtClean="0">
                <a:ln w="0"/>
                <a:solidFill>
                  <a:prstClr val="black"/>
                </a:solidFill>
                <a:latin typeface="Cambria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мероприятиях, организованных </a:t>
            </a:r>
            <a:r>
              <a:rPr lang="ru-RU" sz="5000" b="1" dirty="0" smtClean="0"/>
              <a:t>РЦОКИО</a:t>
            </a:r>
            <a:r>
              <a:rPr lang="ru-RU" sz="5000" b="1" dirty="0" smtClean="0">
                <a:ln w="0"/>
                <a:solidFill>
                  <a:prstClr val="black"/>
                </a:solidFill>
                <a:latin typeface="Cambria"/>
                <a:ea typeface="Calibri" panose="020F0502020204030204" pitchFamily="34" charset="0"/>
                <a:cs typeface="Times New Roman" panose="02020603050405020304" pitchFamily="18" charset="0"/>
              </a:rPr>
              <a:t> по теме «Управление качеством образования в ОО</a:t>
            </a:r>
            <a:r>
              <a:rPr lang="ru-RU" sz="5000" dirty="0" smtClean="0">
                <a:ln w="0"/>
                <a:solidFill>
                  <a:prstClr val="black"/>
                </a:solidFill>
                <a:latin typeface="Cambria"/>
                <a:ea typeface="Calibri" panose="020F0502020204030204" pitchFamily="34" charset="0"/>
                <a:cs typeface="Times New Roman" panose="02020603050405020304" pitchFamily="18" charset="0"/>
              </a:rPr>
              <a:t>»:</a:t>
            </a:r>
          </a:p>
          <a:p>
            <a:pPr marL="0" indent="0" algn="just">
              <a:buNone/>
            </a:pPr>
            <a:endParaRPr lang="ru-RU" sz="450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mbri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/>
              <a:t>Участие </a:t>
            </a:r>
            <a:r>
              <a:rPr lang="ru-RU" sz="4500" dirty="0"/>
              <a:t>в Дне РЦОКИО в </a:t>
            </a:r>
            <a:r>
              <a:rPr lang="ru-RU" sz="4500" dirty="0" err="1"/>
              <a:t>Коркинском</a:t>
            </a:r>
            <a:r>
              <a:rPr lang="ru-RU" sz="4500" dirty="0"/>
              <a:t> муниципальном </a:t>
            </a:r>
            <a:r>
              <a:rPr lang="ru-RU" sz="4500" dirty="0" smtClean="0"/>
              <a:t>районе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/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>
                <a:ln w="0"/>
              </a:rPr>
              <a:t>Повышение </a:t>
            </a:r>
            <a:r>
              <a:rPr lang="ru-RU" sz="4500" dirty="0">
                <a:ln w="0"/>
              </a:rPr>
              <a:t>квалификации </a:t>
            </a:r>
            <a:r>
              <a:rPr lang="ru-RU" sz="4500" dirty="0" smtClean="0">
                <a:ln w="0"/>
              </a:rPr>
              <a:t>педагогических и руководящих работников в РЦОКИО по данной теме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4500" dirty="0" smtClean="0">
              <a:ln w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/>
              <a:t>Участие </a:t>
            </a:r>
            <a:r>
              <a:rPr lang="ru-RU" sz="4500" dirty="0"/>
              <a:t>в онлайн-</a:t>
            </a:r>
            <a:r>
              <a:rPr lang="ru-RU" sz="4500" dirty="0" err="1"/>
              <a:t>вебинарах</a:t>
            </a:r>
            <a:r>
              <a:rPr lang="ru-RU" sz="4500" dirty="0"/>
              <a:t> РЦОКИО в </a:t>
            </a:r>
            <a:r>
              <a:rPr lang="ru-RU" sz="4500" dirty="0" err="1"/>
              <a:t>Коркинском</a:t>
            </a:r>
            <a:r>
              <a:rPr lang="ru-RU" sz="4500" dirty="0"/>
              <a:t> муниципальном районе «Внутренняя оценка качества образовательной деятельности  </a:t>
            </a:r>
            <a:r>
              <a:rPr lang="ru-RU" sz="4500" dirty="0" smtClean="0"/>
              <a:t>ОО»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45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/>
              <a:t>Участие  в областном  </a:t>
            </a:r>
            <a:r>
              <a:rPr lang="ru-RU" sz="4500" dirty="0"/>
              <a:t>методическом занятии </a:t>
            </a:r>
            <a:r>
              <a:rPr lang="ru-RU" sz="4500" dirty="0" smtClean="0"/>
              <a:t>«</a:t>
            </a:r>
            <a:r>
              <a:rPr lang="ru-RU" sz="4500" dirty="0"/>
              <a:t>ВСОКО общеобразовательной организации. Управление в условиях изменяющегося законодательства» </a:t>
            </a:r>
            <a:endParaRPr lang="ru-RU" sz="4500" dirty="0" smtClean="0"/>
          </a:p>
          <a:p>
            <a:pPr algn="just">
              <a:buFont typeface="Wingdings" panose="05000000000000000000" pitchFamily="2" charset="2"/>
              <a:buChar char="v"/>
            </a:pPr>
            <a:endParaRPr lang="ru-RU" sz="45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4500" dirty="0" smtClean="0"/>
              <a:t>Участие </a:t>
            </a:r>
            <a:r>
              <a:rPr lang="ru-RU" sz="4500" dirty="0"/>
              <a:t>в работе </a:t>
            </a:r>
            <a:r>
              <a:rPr lang="en-US" sz="4500" dirty="0">
                <a:ln w="0"/>
              </a:rPr>
              <a:t>II </a:t>
            </a:r>
            <a:r>
              <a:rPr lang="ru-RU" sz="4500" dirty="0">
                <a:ln w="0"/>
              </a:rPr>
              <a:t>межрегиональной научно-практической конференции «Проблемы и перспективы развития систем оценки качества </a:t>
            </a:r>
            <a:r>
              <a:rPr lang="ru-RU" sz="4500" dirty="0" smtClean="0">
                <a:ln w="0"/>
              </a:rPr>
              <a:t>образования»</a:t>
            </a:r>
            <a:endParaRPr lang="ru-RU" sz="4500" dirty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40352" y="446760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8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894" y="-89112"/>
            <a:ext cx="8512624" cy="98755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</a:t>
            </a:r>
            <a:r>
              <a:rPr lang="ru-RU" sz="16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30»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altLang="ru-RU" sz="2400" b="1" dirty="0"/>
          </a:p>
          <a:p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18332750"/>
              </p:ext>
            </p:extLst>
          </p:nvPr>
        </p:nvGraphicFramePr>
        <p:xfrm>
          <a:off x="323528" y="1484784"/>
          <a:ext cx="871296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40352" y="404664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15" y="-99392"/>
            <a:ext cx="8534400" cy="758952"/>
          </a:xfrm>
        </p:spPr>
        <p:txBody>
          <a:bodyPr>
            <a:no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19" y="2324013"/>
            <a:ext cx="8725171" cy="3985307"/>
          </a:xfrm>
        </p:spPr>
        <p:txBody>
          <a:bodyPr>
            <a:normAutofit fontScale="25000" lnSpcReduction="20000"/>
          </a:bodyPr>
          <a:lstStyle/>
          <a:p>
            <a:pPr lvl="0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endParaRPr lang="ru-RU" sz="7200" dirty="0" smtClean="0">
              <a:solidFill>
                <a:prstClr val="black"/>
              </a:solidFill>
            </a:endParaRPr>
          </a:p>
          <a:p>
            <a:pPr lvl="0" algn="just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r>
              <a:rPr lang="ru-RU" sz="7200" b="1" dirty="0" smtClean="0">
                <a:solidFill>
                  <a:prstClr val="black"/>
                </a:solidFill>
              </a:rPr>
              <a:t>Требования </a:t>
            </a:r>
            <a:r>
              <a:rPr lang="ru-RU" sz="7200" b="1" dirty="0">
                <a:solidFill>
                  <a:prstClr val="black"/>
                </a:solidFill>
              </a:rPr>
              <a:t>Федерального государственного </a:t>
            </a:r>
            <a:r>
              <a:rPr lang="ru-RU" sz="7200" b="1" dirty="0" smtClean="0">
                <a:solidFill>
                  <a:prstClr val="black"/>
                </a:solidFill>
              </a:rPr>
              <a:t>образовательного </a:t>
            </a:r>
            <a:r>
              <a:rPr lang="ru-RU" sz="7200" b="1" dirty="0">
                <a:solidFill>
                  <a:prstClr val="black"/>
                </a:solidFill>
              </a:rPr>
              <a:t>стандарта дошкольного образования (ФГОС ДО) к структуре основных образовательных </a:t>
            </a:r>
            <a:r>
              <a:rPr lang="ru-RU" sz="7200" b="1" dirty="0" smtClean="0">
                <a:solidFill>
                  <a:prstClr val="black"/>
                </a:solidFill>
              </a:rPr>
              <a:t>программ </a:t>
            </a:r>
          </a:p>
          <a:p>
            <a:pPr lvl="0" algn="just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endParaRPr lang="ru-RU" sz="7200" b="1" dirty="0">
              <a:solidFill>
                <a:prstClr val="black"/>
              </a:solidFill>
            </a:endParaRPr>
          </a:p>
          <a:p>
            <a:pPr lvl="0" algn="just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r>
              <a:rPr lang="ru-RU" sz="7200" b="1" dirty="0" smtClean="0">
                <a:solidFill>
                  <a:prstClr val="black"/>
                </a:solidFill>
              </a:rPr>
              <a:t> </a:t>
            </a:r>
            <a:r>
              <a:rPr lang="ru-RU" sz="7200" b="1" dirty="0">
                <a:solidFill>
                  <a:prstClr val="black"/>
                </a:solidFill>
              </a:rPr>
              <a:t>Требования ФГОС ДО к условиям реализации основных образовательных программ ДО (кадровых, материально-технических, финансово-экономических, психолого-педагогических, развивающей предметно-пространственной среде</a:t>
            </a:r>
            <a:r>
              <a:rPr lang="ru-RU" sz="7200" b="1" dirty="0" smtClean="0">
                <a:solidFill>
                  <a:prstClr val="black"/>
                </a:solidFill>
              </a:rPr>
              <a:t>)</a:t>
            </a:r>
          </a:p>
          <a:p>
            <a:pPr lvl="0" algn="just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endParaRPr lang="ru-RU" sz="7200" b="1" dirty="0">
              <a:solidFill>
                <a:prstClr val="black"/>
              </a:solidFill>
            </a:endParaRPr>
          </a:p>
          <a:p>
            <a:pPr lvl="0" algn="just" fontAlgn="t">
              <a:buClr>
                <a:srgbClr val="7FD13B"/>
              </a:buClr>
              <a:buFont typeface="Wingdings" panose="05000000000000000000" pitchFamily="2" charset="2"/>
              <a:buChar char="v"/>
            </a:pPr>
            <a:r>
              <a:rPr lang="ru-RU" sz="7200" b="1" dirty="0" smtClean="0">
                <a:solidFill>
                  <a:prstClr val="black"/>
                </a:solidFill>
              </a:rPr>
              <a:t> </a:t>
            </a:r>
            <a:r>
              <a:rPr lang="ru-RU" sz="7200" b="1" dirty="0">
                <a:solidFill>
                  <a:prstClr val="black"/>
                </a:solidFill>
              </a:rPr>
              <a:t>Требования ФГОС ДО к результатам освоения </a:t>
            </a:r>
            <a:r>
              <a:rPr lang="ru-RU" sz="7200" b="1" dirty="0" smtClean="0">
                <a:solidFill>
                  <a:prstClr val="black"/>
                </a:solidFill>
              </a:rPr>
              <a:t>основных образовательных </a:t>
            </a:r>
            <a:r>
              <a:rPr lang="ru-RU" sz="7200" b="1" dirty="0">
                <a:solidFill>
                  <a:prstClr val="black"/>
                </a:solidFill>
              </a:rPr>
              <a:t>программ (целевым ориентирам</a:t>
            </a:r>
            <a:r>
              <a:rPr lang="ru-RU" sz="7200" dirty="0">
                <a:solidFill>
                  <a:prstClr val="black"/>
                </a:solidFill>
              </a:rPr>
              <a:t>) </a:t>
            </a:r>
            <a:r>
              <a:rPr lang="ru-RU" sz="7200" b="1" dirty="0">
                <a:solidFill>
                  <a:prstClr val="black"/>
                </a:solidFill>
              </a:rPr>
              <a:t>дошкольного образования</a:t>
            </a:r>
          </a:p>
          <a:p>
            <a:pPr marL="0" indent="0">
              <a:buNone/>
            </a:pPr>
            <a:endParaRPr lang="ru-RU" sz="10400" b="1" dirty="0" smtClean="0"/>
          </a:p>
          <a:p>
            <a:pPr marL="0" indent="0">
              <a:buNone/>
            </a:pPr>
            <a:r>
              <a:rPr lang="ru-RU" sz="10400" b="1" dirty="0" smtClean="0"/>
              <a:t> </a:t>
            </a:r>
            <a:endParaRPr lang="ru-RU" sz="8800" b="1" dirty="0" smtClean="0"/>
          </a:p>
          <a:p>
            <a:pPr>
              <a:buFont typeface="Wingdings" pitchFamily="2" charset="2"/>
              <a:buChar char="v"/>
            </a:pPr>
            <a:endParaRPr lang="ru-RU" sz="8800" b="1" dirty="0" smtClean="0"/>
          </a:p>
          <a:p>
            <a:pPr marL="0" indent="0" algn="ctr">
              <a:buNone/>
            </a:pP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27315" y="1607233"/>
            <a:ext cx="8428500" cy="625957"/>
            <a:chOff x="39942" y="109715"/>
            <a:chExt cx="3249693" cy="292688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9942" y="109715"/>
              <a:ext cx="3220623" cy="29268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58991" y="1720157"/>
            <a:ext cx="8617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000" b="1" dirty="0"/>
              <a:t>Содержание оценки качества дошкольного образования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40352" y="446760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18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894" y="37347"/>
            <a:ext cx="8512624" cy="60811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062260"/>
            <a:ext cx="8352928" cy="3324820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v"/>
            </a:pPr>
            <a:r>
              <a:rPr lang="ru-RU" sz="2400" b="1" dirty="0" err="1" smtClean="0"/>
              <a:t>формализованность</a:t>
            </a:r>
            <a:r>
              <a:rPr lang="ru-RU" sz="2400" b="1" dirty="0" smtClean="0"/>
              <a:t> </a:t>
            </a:r>
            <a:r>
              <a:rPr lang="ru-RU" sz="2400" b="1" dirty="0"/>
              <a:t>дошкольного </a:t>
            </a:r>
            <a:r>
              <a:rPr lang="ru-RU" sz="2400" b="1" dirty="0" smtClean="0"/>
              <a:t>образования</a:t>
            </a:r>
          </a:p>
          <a:p>
            <a:pPr lvl="0" algn="just">
              <a:buFont typeface="Wingdings" panose="05000000000000000000" pitchFamily="2" charset="2"/>
              <a:buChar char="v"/>
            </a:pPr>
            <a:endParaRPr lang="ru-RU" sz="2400" b="1" dirty="0"/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sz="2400" b="1" dirty="0"/>
              <a:t> структурированность и содержание  </a:t>
            </a:r>
            <a:r>
              <a:rPr lang="ru-RU" sz="2400" b="1" dirty="0" smtClean="0"/>
              <a:t>программ</a:t>
            </a:r>
            <a:endParaRPr lang="ru-RU" sz="24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39553" y="1550380"/>
            <a:ext cx="7848872" cy="1727616"/>
            <a:chOff x="-178931" y="-5950866"/>
            <a:chExt cx="3597179" cy="807808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78931" y="-5950866"/>
              <a:ext cx="3597179" cy="407036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30069" y="1550380"/>
            <a:ext cx="770485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Оценка </a:t>
            </a:r>
            <a:r>
              <a:rPr lang="ru-RU" sz="2400" b="1" dirty="0"/>
              <a:t>качества структуры и содержания образовательной программы </a:t>
            </a:r>
            <a:r>
              <a:rPr lang="ru-RU" sz="2400" b="1" dirty="0" smtClean="0"/>
              <a:t>ДО</a:t>
            </a:r>
            <a:endParaRPr lang="ru-RU" sz="2400" b="1" dirty="0" smtClean="0">
              <a:latin typeface="+mj-lt"/>
            </a:endParaRPr>
          </a:p>
          <a:p>
            <a:pPr algn="ctr"/>
            <a:endParaRPr lang="ru-RU" sz="2400" b="1" dirty="0" smtClean="0">
              <a:latin typeface="+mj-lt"/>
            </a:endParaRPr>
          </a:p>
          <a:p>
            <a:pPr algn="ctr"/>
            <a:r>
              <a:rPr lang="ru-RU" sz="2400" b="1" dirty="0" smtClean="0">
                <a:latin typeface="+mj-lt"/>
              </a:rPr>
              <a:t>Направления :</a:t>
            </a:r>
            <a:endParaRPr lang="ru-RU" sz="2400" b="1" dirty="0">
              <a:latin typeface="+mj-lt"/>
            </a:endParaRPr>
          </a:p>
          <a:p>
            <a:pPr algn="ctr"/>
            <a:endParaRPr lang="ru-RU" sz="2000" b="1" dirty="0">
              <a:latin typeface="+mj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768547" y="404664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39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708" y="0"/>
            <a:ext cx="8534400" cy="758952"/>
          </a:xfrm>
        </p:spPr>
        <p:txBody>
          <a:bodyPr>
            <a:normAutofit/>
          </a:bodyPr>
          <a:lstStyle/>
          <a:p>
            <a:r>
              <a:rPr lang="ru-RU" sz="1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Муниципальное  казенное дошкольное образовательное  учреждение «Детский сад № 30»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045205"/>
            <a:ext cx="8410136" cy="3053842"/>
          </a:xfrm>
        </p:spPr>
        <p:txBody>
          <a:bodyPr>
            <a:normAutofit fontScale="92500"/>
          </a:bodyPr>
          <a:lstStyle/>
          <a:p>
            <a:pPr lvl="0">
              <a:buFont typeface="Wingdings" panose="05000000000000000000" pitchFamily="2" charset="2"/>
              <a:buChar char="v"/>
            </a:pPr>
            <a:endParaRPr lang="ru-RU" sz="2400" b="1" dirty="0" smtClean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 smtClean="0"/>
              <a:t>Психолого-педагогические 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Развивающая предметно-пространственная </a:t>
            </a:r>
            <a:r>
              <a:rPr lang="ru-RU" sz="2400" b="1" dirty="0" smtClean="0"/>
              <a:t>среда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Кадровые </a:t>
            </a:r>
            <a:r>
              <a:rPr lang="ru-RU" sz="2400" b="1" dirty="0" smtClean="0"/>
              <a:t>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Материально-технические и информационные </a:t>
            </a:r>
            <a:r>
              <a:rPr lang="ru-RU" sz="2400" b="1" dirty="0" smtClean="0"/>
              <a:t>условия</a:t>
            </a:r>
            <a:endParaRPr lang="ru-RU" sz="24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b="1" dirty="0"/>
              <a:t>Финансовые </a:t>
            </a:r>
            <a:r>
              <a:rPr lang="ru-RU" sz="2400" b="1" dirty="0" smtClean="0"/>
              <a:t>условия</a:t>
            </a:r>
            <a:r>
              <a:rPr lang="ru-RU" sz="2400" dirty="0" smtClean="0"/>
              <a:t>  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55576" y="1591801"/>
            <a:ext cx="7568244" cy="1458407"/>
            <a:chOff x="-178931" y="-4692084"/>
            <a:chExt cx="3468566" cy="6819300"/>
          </a:xfrm>
        </p:grpSpPr>
        <p:sp>
          <p:nvSpPr>
            <p:cNvPr id="6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-178931" y="-4692084"/>
              <a:ext cx="3468566" cy="412921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2" name="Группа 11"/>
          <p:cNvGrpSpPr/>
          <p:nvPr/>
        </p:nvGrpSpPr>
        <p:grpSpPr>
          <a:xfrm>
            <a:off x="755576" y="1586798"/>
            <a:ext cx="7569038" cy="1458407"/>
            <a:chOff x="-179295" y="-4692084"/>
            <a:chExt cx="3468930" cy="6819300"/>
          </a:xfrm>
        </p:grpSpPr>
        <p:sp>
          <p:nvSpPr>
            <p:cNvPr id="13" name="Скругленный прямоугольник 4"/>
            <p:cNvSpPr/>
            <p:nvPr/>
          </p:nvSpPr>
          <p:spPr>
            <a:xfrm>
              <a:off x="109142" y="109715"/>
              <a:ext cx="3180493" cy="20175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 </a:t>
              </a:r>
              <a:endParaRPr lang="ru-RU" sz="4800" kern="1200" dirty="0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-179295" y="-4692084"/>
              <a:ext cx="3468930" cy="583394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7" name="Прямоугольник 6"/>
          <p:cNvSpPr/>
          <p:nvPr/>
        </p:nvSpPr>
        <p:spPr>
          <a:xfrm>
            <a:off x="1043608" y="1700808"/>
            <a:ext cx="70567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Оценка </a:t>
            </a:r>
            <a:r>
              <a:rPr lang="ru-RU" sz="2400" b="1" dirty="0"/>
              <a:t>качества условий реализации образовательной программы </a:t>
            </a:r>
            <a:r>
              <a:rPr lang="ru-RU" sz="2400" b="1" dirty="0" smtClean="0"/>
              <a:t>ДО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Направления : </a:t>
            </a:r>
            <a:endParaRPr lang="ru-RU" sz="2400" b="1" dirty="0"/>
          </a:p>
          <a:p>
            <a:pPr algn="ctr"/>
            <a:endParaRPr lang="ru-RU" sz="20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" t="11523"/>
          <a:stretch/>
        </p:blipFill>
        <p:spPr bwMode="auto">
          <a:xfrm>
            <a:off x="7828705" y="534937"/>
            <a:ext cx="1132756" cy="83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0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2270</TotalTime>
  <Words>693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Муниципальное  казенное дошкольное образовательное  учреждение «Детский сад № 30» 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</vt:lpstr>
      <vt:lpstr>  Муниципальное  казенное дошкольное образовательное  учреждение «Детский сад № 30» 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  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</vt:lpstr>
      <vt:lpstr>Муниципальное  казенное дошкольное образовательное  учреждение «Детский сад № 30»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детский сад № 30 комбинированного вида</dc:title>
  <dc:creator>Админ</dc:creator>
  <cp:lastModifiedBy>Ирина</cp:lastModifiedBy>
  <cp:revision>165</cp:revision>
  <dcterms:created xsi:type="dcterms:W3CDTF">2013-08-23T04:32:47Z</dcterms:created>
  <dcterms:modified xsi:type="dcterms:W3CDTF">2020-04-04T09:47:21Z</dcterms:modified>
</cp:coreProperties>
</file>