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56" r:id="rId2"/>
    <p:sldId id="271" r:id="rId3"/>
    <p:sldId id="275" r:id="rId4"/>
    <p:sldId id="282" r:id="rId5"/>
    <p:sldId id="283" r:id="rId6"/>
    <p:sldId id="284" r:id="rId7"/>
    <p:sldId id="323" r:id="rId8"/>
    <p:sldId id="285" r:id="rId9"/>
    <p:sldId id="286" r:id="rId10"/>
    <p:sldId id="287" r:id="rId11"/>
    <p:sldId id="324" r:id="rId12"/>
    <p:sldId id="319" r:id="rId13"/>
    <p:sldId id="320" r:id="rId14"/>
    <p:sldId id="322" r:id="rId15"/>
    <p:sldId id="325" r:id="rId16"/>
    <p:sldId id="331" r:id="rId17"/>
    <p:sldId id="338" r:id="rId18"/>
    <p:sldId id="339" r:id="rId19"/>
    <p:sldId id="315" r:id="rId20"/>
    <p:sldId id="328" r:id="rId21"/>
    <p:sldId id="327" r:id="rId22"/>
    <p:sldId id="312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47" autoAdjust="0"/>
    <p:restoredTop sz="87228" autoAdjust="0"/>
  </p:normalViewPr>
  <p:slideViewPr>
    <p:cSldViewPr snapToGrid="0">
      <p:cViewPr varScale="1">
        <p:scale>
          <a:sx n="64" d="100"/>
          <a:sy n="64" d="100"/>
        </p:scale>
        <p:origin x="972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D1A320-C967-4D40-95C6-4D17A06524A2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26DF5B-2822-45D8-B77E-E1C04ECD65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015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26DF5B-2822-45D8-B77E-E1C04ECD656A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32872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E8D290CE-12BD-4A9B-A1A9-B0F12DE3F31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386A1AFB-B7DE-474B-B273-1B5EAE8916A3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7352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290CE-12BD-4A9B-A1A9-B0F12DE3F31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A1AFB-B7DE-474B-B273-1B5EAE8916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20498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290CE-12BD-4A9B-A1A9-B0F12DE3F31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A1AFB-B7DE-474B-B273-1B5EAE8916A3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880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290CE-12BD-4A9B-A1A9-B0F12DE3F31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A1AFB-B7DE-474B-B273-1B5EAE8916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2937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290CE-12BD-4A9B-A1A9-B0F12DE3F31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A1AFB-B7DE-474B-B273-1B5EAE8916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79246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290CE-12BD-4A9B-A1A9-B0F12DE3F31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A1AFB-B7DE-474B-B273-1B5EAE8916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2726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290CE-12BD-4A9B-A1A9-B0F12DE3F31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A1AFB-B7DE-474B-B273-1B5EAE8916A3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01977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290CE-12BD-4A9B-A1A9-B0F12DE3F31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A1AFB-B7DE-474B-B273-1B5EAE8916A3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01672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290CE-12BD-4A9B-A1A9-B0F12DE3F31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A1AFB-B7DE-474B-B273-1B5EAE8916A3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1621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290CE-12BD-4A9B-A1A9-B0F12DE3F31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A1AFB-B7DE-474B-B273-1B5EAE8916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8622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290CE-12BD-4A9B-A1A9-B0F12DE3F31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A1AFB-B7DE-474B-B273-1B5EAE8916A3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884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290CE-12BD-4A9B-A1A9-B0F12DE3F31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A1AFB-B7DE-474B-B273-1B5EAE8916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8721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290CE-12BD-4A9B-A1A9-B0F12DE3F31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A1AFB-B7DE-474B-B273-1B5EAE8916A3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2424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290CE-12BD-4A9B-A1A9-B0F12DE3F31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A1AFB-B7DE-474B-B273-1B5EAE8916A3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23808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290CE-12BD-4A9B-A1A9-B0F12DE3F31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A1AFB-B7DE-474B-B273-1B5EAE8916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35639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290CE-12BD-4A9B-A1A9-B0F12DE3F31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A1AFB-B7DE-474B-B273-1B5EAE8916A3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46401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290CE-12BD-4A9B-A1A9-B0F12DE3F31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A1AFB-B7DE-474B-B273-1B5EAE8916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7116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8D290CE-12BD-4A9B-A1A9-B0F12DE3F31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86A1AFB-B7DE-474B-B273-1B5EAE8916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8238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92398" y="553453"/>
            <a:ext cx="7211766" cy="3862136"/>
          </a:xfrm>
        </p:spPr>
        <p:txBody>
          <a:bodyPr/>
          <a:lstStyle/>
          <a:p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3600" b="1" dirty="0" smtClean="0"/>
              <a:t>МО коррекционной службы ГБОУ Школа № 2075 ШО 4</a:t>
            </a:r>
            <a:br>
              <a:rPr lang="ru-RU" sz="3600" b="1" dirty="0" smtClean="0"/>
            </a:b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7200" b="1" dirty="0" smtClean="0"/>
              <a:t>«Я учусь</a:t>
            </a:r>
            <a:br>
              <a:rPr lang="ru-RU" sz="7200" b="1" dirty="0" smtClean="0"/>
            </a:br>
            <a:r>
              <a:rPr lang="ru-RU" sz="7200" b="1" dirty="0" smtClean="0"/>
              <a:t> владеть собой»</a:t>
            </a:r>
            <a:endParaRPr lang="ru-RU" sz="72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92398" y="4879558"/>
            <a:ext cx="6815669" cy="823410"/>
          </a:xfrm>
        </p:spPr>
        <p:txBody>
          <a:bodyPr/>
          <a:lstStyle/>
          <a:p>
            <a:r>
              <a:rPr lang="ru-RU" dirty="0" smtClean="0"/>
              <a:t>Занятие для детей младшего школьного возраста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989255" y="4879558"/>
            <a:ext cx="220274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u="sng" dirty="0" smtClean="0"/>
              <a:t>Выполнила:</a:t>
            </a:r>
          </a:p>
          <a:p>
            <a:r>
              <a:rPr lang="ru-RU" sz="2000" dirty="0" smtClean="0"/>
              <a:t>Педагог-психолог</a:t>
            </a:r>
          </a:p>
          <a:p>
            <a:r>
              <a:rPr lang="ru-RU" sz="2000" dirty="0" err="1" smtClean="0"/>
              <a:t>Папсуй</a:t>
            </a:r>
            <a:r>
              <a:rPr lang="ru-RU" sz="2000" dirty="0" smtClean="0"/>
              <a:t> Наталья Александровна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732186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Обучать ребенка умению снижать значимость ситуации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800" i="1" dirty="0" smtClean="0"/>
              <a:t>- если я не отвечу, если я опоздаю……</a:t>
            </a:r>
          </a:p>
          <a:p>
            <a:pPr algn="ctr"/>
            <a:r>
              <a:rPr lang="ru-RU" sz="4400" u="sng" dirty="0" smtClean="0"/>
              <a:t>Важно отличать поступок от личности: «Ты хорошая, поступок можно исправить…»</a:t>
            </a:r>
            <a:endParaRPr lang="ru-RU" sz="4400" u="sng" dirty="0"/>
          </a:p>
        </p:txBody>
      </p:sp>
    </p:spTree>
    <p:extLst>
      <p:ext uri="{BB962C8B-B14F-4D97-AF65-F5344CB8AC3E}">
        <p14:creationId xmlns:p14="http://schemas.microsoft.com/office/powerpoint/2010/main" val="229294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043" y="406509"/>
            <a:ext cx="4107305" cy="5979301"/>
          </a:xfrm>
        </p:spPr>
        <p:txBody>
          <a:bodyPr>
            <a:normAutofit fontScale="90000"/>
          </a:bodyPr>
          <a:lstStyle/>
          <a:p>
            <a:r>
              <a:rPr lang="ru-RU" sz="4000" b="1" i="1" u="sng" dirty="0"/>
              <a:t>Цель</a:t>
            </a:r>
            <a:r>
              <a:rPr lang="ru-RU" sz="4000" b="1" dirty="0"/>
              <a:t>: обучение способу выхода за пределы неприятной ситуации ,поиску позитивных сторон, активизация процессов волевой регуляции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1557" y="1955885"/>
            <a:ext cx="4423833" cy="3317875"/>
          </a:xfrm>
        </p:spPr>
      </p:pic>
    </p:spTree>
    <p:extLst>
      <p:ext uri="{BB962C8B-B14F-4D97-AF65-F5344CB8AC3E}">
        <p14:creationId xmlns:p14="http://schemas.microsoft.com/office/powerpoint/2010/main" val="1141228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15069" y="876300"/>
            <a:ext cx="8158688" cy="990600"/>
          </a:xfrm>
        </p:spPr>
        <p:txBody>
          <a:bodyPr/>
          <a:lstStyle/>
          <a:p>
            <a:r>
              <a:rPr lang="ru-RU" b="1" dirty="0" smtClean="0"/>
              <a:t>Поэтапная </a:t>
            </a:r>
            <a:r>
              <a:rPr lang="ru-RU" b="1" dirty="0" err="1" smtClean="0"/>
              <a:t>десенсебилизация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015067" y="2000251"/>
            <a:ext cx="8158690" cy="196215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Поэтапное усложнение заданий</a:t>
            </a:r>
          </a:p>
          <a:p>
            <a:r>
              <a:rPr lang="ru-RU" sz="3200" dirty="0" smtClean="0"/>
              <a:t>Ответ с места сидя – ответ с места стоя – ответ у парты педагога – ответ у доски</a:t>
            </a:r>
            <a:endParaRPr lang="ru-RU" sz="32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6950" y="3752538"/>
            <a:ext cx="3719069" cy="2481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93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15069" y="838200"/>
            <a:ext cx="8158688" cy="1809750"/>
          </a:xfrm>
        </p:spPr>
        <p:txBody>
          <a:bodyPr>
            <a:normAutofit/>
          </a:bodyPr>
          <a:lstStyle/>
          <a:p>
            <a:r>
              <a:rPr lang="ru-RU" sz="4800" b="1" dirty="0" err="1" smtClean="0"/>
              <a:t>Отреагирование</a:t>
            </a:r>
            <a:r>
              <a:rPr lang="ru-RU" sz="4800" b="1" dirty="0" smtClean="0"/>
              <a:t> негативных ситуаций</a:t>
            </a:r>
            <a:endParaRPr lang="ru-RU" sz="48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2417589"/>
          </a:xfrm>
        </p:spPr>
        <p:txBody>
          <a:bodyPr>
            <a:noAutofit/>
          </a:bodyPr>
          <a:lstStyle/>
          <a:p>
            <a:r>
              <a:rPr lang="ru-RU" sz="4800" dirty="0" smtClean="0"/>
              <a:t> </a:t>
            </a:r>
            <a:r>
              <a:rPr lang="ru-RU" sz="6000" b="1" dirty="0" smtClean="0"/>
              <a:t>тарабарские</a:t>
            </a:r>
            <a:r>
              <a:rPr lang="ru-RU" sz="6000" dirty="0" smtClean="0"/>
              <a:t> </a:t>
            </a:r>
            <a:r>
              <a:rPr lang="ru-RU" sz="6000" b="1" dirty="0" smtClean="0"/>
              <a:t>дразнилки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1909187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68644" y="704539"/>
            <a:ext cx="8124668" cy="5621310"/>
          </a:xfrm>
        </p:spPr>
        <p:txBody>
          <a:bodyPr/>
          <a:lstStyle/>
          <a:p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4000" b="1" dirty="0" err="1" smtClean="0"/>
              <a:t>психогимнастика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1. «Воздушный шарик»</a:t>
            </a:r>
            <a:br>
              <a:rPr lang="ru-RU" sz="4000" dirty="0" smtClean="0"/>
            </a:br>
            <a:r>
              <a:rPr lang="ru-RU" sz="4000" dirty="0" smtClean="0"/>
              <a:t>2. «Рисунок своего имени»</a:t>
            </a:r>
            <a:br>
              <a:rPr lang="ru-RU" sz="4000" dirty="0" smtClean="0"/>
            </a:br>
            <a:r>
              <a:rPr lang="ru-RU" sz="4000" dirty="0" smtClean="0"/>
              <a:t>3. «Комплименты»</a:t>
            </a:r>
            <a:br>
              <a:rPr lang="ru-RU" sz="4000" dirty="0" smtClean="0"/>
            </a:br>
            <a:r>
              <a:rPr lang="ru-RU" sz="4000" dirty="0" smtClean="0"/>
              <a:t>4. «Я дарю тебе…»</a:t>
            </a:r>
            <a:br>
              <a:rPr lang="ru-RU" sz="4000" dirty="0" smtClean="0"/>
            </a:br>
            <a:r>
              <a:rPr lang="ru-RU" sz="4000" dirty="0" smtClean="0"/>
              <a:t>5. «Зайки и слоны»</a:t>
            </a:r>
            <a:br>
              <a:rPr lang="ru-RU" sz="4000" dirty="0" smtClean="0"/>
            </a:br>
            <a:r>
              <a:rPr lang="ru-RU" sz="4000" dirty="0" smtClean="0"/>
              <a:t>6. «Ласковый мелок»</a:t>
            </a:r>
            <a:br>
              <a:rPr lang="ru-RU" sz="4000" dirty="0" smtClean="0"/>
            </a:br>
            <a:r>
              <a:rPr lang="ru-RU" sz="4000" dirty="0" smtClean="0"/>
              <a:t>7. «Лучше всего у меня получается»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457625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4073" y="1270890"/>
            <a:ext cx="4832682" cy="4564426"/>
          </a:xfrm>
        </p:spPr>
        <p:txBody>
          <a:bodyPr>
            <a:normAutofit/>
          </a:bodyPr>
          <a:lstStyle/>
          <a:p>
            <a:r>
              <a:rPr lang="ru-RU" sz="6000" b="1" dirty="0" smtClean="0"/>
              <a:t>Эмблема своего имени</a:t>
            </a:r>
            <a:endParaRPr lang="ru-RU" sz="6000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6723" y="2292769"/>
            <a:ext cx="3137171" cy="3317875"/>
          </a:xfrm>
        </p:spPr>
      </p:pic>
    </p:spTree>
    <p:extLst>
      <p:ext uri="{BB962C8B-B14F-4D97-AF65-F5344CB8AC3E}">
        <p14:creationId xmlns:p14="http://schemas.microsoft.com/office/powerpoint/2010/main" val="1039083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603958" y="2105527"/>
            <a:ext cx="362150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Упражнение   «ДОМИК»</a:t>
            </a:r>
          </a:p>
          <a:p>
            <a:endParaRPr lang="ru-RU" dirty="0" smtClean="0"/>
          </a:p>
          <a:p>
            <a:r>
              <a:rPr lang="ru-RU" i="1" dirty="0" smtClean="0"/>
              <a:t>Цель: обретение силы и мощи духа, развитие силы воли</a:t>
            </a:r>
          </a:p>
          <a:p>
            <a:endParaRPr lang="ru-RU" dirty="0" smtClean="0"/>
          </a:p>
          <a:p>
            <a:r>
              <a:rPr lang="ru-RU" dirty="0" smtClean="0"/>
              <a:t>Сядьте удобно ,расслабьтесь. Пальцы рук сплетите в кистевой замок и поднимите над головой – это крыша домика. Закройте глаза, руки держите над головой. Вдох- задержка дыхания, выдох – задержка дыхания.</a:t>
            </a:r>
          </a:p>
          <a:p>
            <a:r>
              <a:rPr lang="ru-RU" dirty="0" smtClean="0"/>
              <a:t>Выполнять упражнение 1-2 минуты</a:t>
            </a:r>
            <a:endParaRPr lang="ru-RU" dirty="0"/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9051" y="2480971"/>
            <a:ext cx="4423833" cy="3317875"/>
          </a:xfrm>
        </p:spPr>
      </p:pic>
    </p:spTree>
    <p:extLst>
      <p:ext uri="{BB962C8B-B14F-4D97-AF65-F5344CB8AC3E}">
        <p14:creationId xmlns:p14="http://schemas.microsoft.com/office/powerpoint/2010/main" val="3884406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Упражнение «КНОПКА»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9180" y="3657597"/>
            <a:ext cx="7594408" cy="2034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0643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92398" y="1514007"/>
            <a:ext cx="6815669" cy="3762531"/>
          </a:xfrm>
        </p:spPr>
        <p:txBody>
          <a:bodyPr/>
          <a:lstStyle/>
          <a:p>
            <a:r>
              <a:rPr lang="ru-RU" sz="4400" dirty="0" smtClean="0"/>
              <a:t>«каждый раз, когда я слегка нажму на ноготь указательного пальца ,я сразу перейду к приятному, расслабленному состоянию»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7760661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15069" y="990600"/>
            <a:ext cx="8158688" cy="1000125"/>
          </a:xfrm>
        </p:spPr>
        <p:txBody>
          <a:bodyPr>
            <a:noAutofit/>
          </a:bodyPr>
          <a:lstStyle/>
          <a:p>
            <a:r>
              <a:rPr lang="ru-RU" sz="6000" b="1" dirty="0" smtClean="0"/>
              <a:t>«монотипия»</a:t>
            </a:r>
            <a:endParaRPr lang="ru-RU" sz="60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015067" y="1990725"/>
            <a:ext cx="8158690" cy="2809874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Это </a:t>
            </a:r>
            <a:r>
              <a:rPr lang="ru-RU" sz="3200" dirty="0"/>
              <a:t>простая, но удивительная техника рисования красками (акварелью, гуашью и пр.) . Она заключается в том, что рисунок рисуется на одной стороне поверхности и отпечатывается на другую.</a:t>
            </a:r>
          </a:p>
        </p:txBody>
      </p:sp>
    </p:spTree>
    <p:extLst>
      <p:ext uri="{BB962C8B-B14F-4D97-AF65-F5344CB8AC3E}">
        <p14:creationId xmlns:p14="http://schemas.microsoft.com/office/powerpoint/2010/main" val="2645244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92398" y="1503948"/>
            <a:ext cx="6815669" cy="1612232"/>
          </a:xfrm>
        </p:spPr>
        <p:txBody>
          <a:bodyPr/>
          <a:lstStyle/>
          <a:p>
            <a:r>
              <a:rPr lang="ru-RU" sz="2400" b="1" u="sng" dirty="0" smtClean="0"/>
              <a:t>Комплексный подход:</a:t>
            </a:r>
            <a:r>
              <a:rPr lang="ru-RU" sz="2400" u="sng" dirty="0" smtClean="0"/>
              <a:t/>
            </a:r>
            <a:br>
              <a:rPr lang="ru-RU" sz="2400" u="sng" dirty="0" smtClean="0"/>
            </a:br>
            <a:r>
              <a:rPr lang="ru-RU" sz="2400" dirty="0" smtClean="0"/>
              <a:t> совместная работа детей, родителей, педагога-психолога/учителей;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92398" y="3657596"/>
            <a:ext cx="6815669" cy="1720519"/>
          </a:xfrm>
        </p:spPr>
        <p:txBody>
          <a:bodyPr>
            <a:normAutofit fontScale="92500" lnSpcReduction="20000"/>
          </a:bodyPr>
          <a:lstStyle/>
          <a:p>
            <a:r>
              <a:rPr lang="ru-RU" b="1" u="sng" dirty="0" smtClean="0"/>
              <a:t>РАБОТА НА: </a:t>
            </a:r>
          </a:p>
          <a:p>
            <a:pPr marL="342900" indent="-342900">
              <a:buFontTx/>
              <a:buChar char="-"/>
            </a:pPr>
            <a:r>
              <a:rPr lang="ru-RU" dirty="0" smtClean="0"/>
              <a:t>Работа над адекватностью самооценки;</a:t>
            </a:r>
          </a:p>
          <a:p>
            <a:pPr marL="342900" indent="-342900">
              <a:buFontTx/>
              <a:buChar char="-"/>
            </a:pPr>
            <a:r>
              <a:rPr lang="ru-RU" dirty="0" smtClean="0"/>
              <a:t>Обучению ребенка умению управлять собой в конкретных, наиболее волнующих его ситуациях;</a:t>
            </a:r>
          </a:p>
          <a:p>
            <a:pPr marL="342900" indent="-342900">
              <a:buFontTx/>
              <a:buChar char="-"/>
            </a:pPr>
            <a:r>
              <a:rPr lang="ru-RU" dirty="0" smtClean="0"/>
              <a:t>- снятие мышечного напряжения;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3737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6439" y="1588472"/>
            <a:ext cx="5095564" cy="4035413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090" y="955938"/>
            <a:ext cx="3770384" cy="5300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620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7492" y="1284157"/>
            <a:ext cx="6371432" cy="4719110"/>
          </a:xfrm>
        </p:spPr>
      </p:pic>
    </p:spTree>
    <p:extLst>
      <p:ext uri="{BB962C8B-B14F-4D97-AF65-F5344CB8AC3E}">
        <p14:creationId xmlns:p14="http://schemas.microsoft.com/office/powerpoint/2010/main" val="1085238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15069" y="839450"/>
            <a:ext cx="8158688" cy="1523048"/>
          </a:xfrm>
        </p:spPr>
        <p:txBody>
          <a:bodyPr>
            <a:noAutofit/>
          </a:bodyPr>
          <a:lstStyle/>
          <a:p>
            <a:r>
              <a:rPr lang="ru-RU" sz="5400" b="1" dirty="0" smtClean="0"/>
              <a:t>Создание ситуации успеха</a:t>
            </a:r>
            <a:endParaRPr lang="ru-RU" sz="54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1962" y="2488368"/>
            <a:ext cx="4290825" cy="321811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7193" y="2689870"/>
            <a:ext cx="4557073" cy="3266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9815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92398" y="1359569"/>
            <a:ext cx="6815669" cy="4235115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sz="4000" dirty="0" smtClean="0"/>
              <a:t>Говорить с ребенком о </a:t>
            </a:r>
            <a:r>
              <a:rPr lang="ru-RU" sz="4000" b="1" dirty="0" smtClean="0"/>
              <a:t>сигнальной функции тревоги.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Любой человек испытывает это состояние, но это состояние не должно быть постоянным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790879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08289" y="929390"/>
            <a:ext cx="7565468" cy="1843790"/>
          </a:xfrm>
        </p:spPr>
        <p:txBody>
          <a:bodyPr/>
          <a:lstStyle/>
          <a:p>
            <a:r>
              <a:rPr lang="ru-RU" dirty="0" smtClean="0"/>
              <a:t>- </a:t>
            </a:r>
            <a:r>
              <a:rPr lang="ru-RU" b="1" dirty="0" smtClean="0"/>
              <a:t>ситуацию, вызывающую тревогу, «</a:t>
            </a:r>
            <a:r>
              <a:rPr lang="ru-RU" b="1" dirty="0" err="1" smtClean="0"/>
              <a:t>опредметить</a:t>
            </a:r>
            <a:r>
              <a:rPr lang="ru-RU" b="1" dirty="0" smtClean="0"/>
              <a:t>»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48131" y="3072984"/>
            <a:ext cx="8799226" cy="2923082"/>
          </a:xfrm>
        </p:spPr>
        <p:txBody>
          <a:bodyPr>
            <a:noAutofit/>
          </a:bodyPr>
          <a:lstStyle/>
          <a:p>
            <a:pPr marL="342900" indent="-342900">
              <a:buFontTx/>
              <a:buChar char="-"/>
            </a:pPr>
            <a:r>
              <a:rPr lang="ru-RU" sz="4000" dirty="0" smtClean="0"/>
              <a:t>- </a:t>
            </a:r>
            <a:r>
              <a:rPr lang="ru-RU" sz="4000" dirty="0" err="1" smtClean="0"/>
              <a:t>игротерапия</a:t>
            </a:r>
            <a:r>
              <a:rPr lang="ru-RU" sz="4000" dirty="0" smtClean="0"/>
              <a:t> </a:t>
            </a:r>
          </a:p>
          <a:p>
            <a:pPr marL="342900" indent="-342900">
              <a:buFontTx/>
              <a:buChar char="-"/>
            </a:pPr>
            <a:r>
              <a:rPr lang="ru-RU" sz="4000" dirty="0" smtClean="0"/>
              <a:t>(посмотри, пожалуйста, а чего боится эта игрушка, о чем она думает, что сейчас с ней происходит и т.д.);</a:t>
            </a:r>
          </a:p>
        </p:txBody>
      </p:sp>
    </p:spTree>
    <p:extLst>
      <p:ext uri="{BB962C8B-B14F-4D97-AF65-F5344CB8AC3E}">
        <p14:creationId xmlns:p14="http://schemas.microsoft.com/office/powerpoint/2010/main" val="761699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83436" y="1871132"/>
            <a:ext cx="7390151" cy="991990"/>
          </a:xfrm>
        </p:spPr>
        <p:txBody>
          <a:bodyPr/>
          <a:lstStyle/>
          <a:p>
            <a:r>
              <a:rPr lang="ru-RU" dirty="0" smtClean="0"/>
              <a:t>«квадратичное дыхание»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02177" y="3222885"/>
            <a:ext cx="5205890" cy="1755514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7730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15069" y="1752604"/>
            <a:ext cx="8158688" cy="3958647"/>
          </a:xfrm>
        </p:spPr>
        <p:txBody>
          <a:bodyPr>
            <a:normAutofit fontScale="90000"/>
          </a:bodyPr>
          <a:lstStyle/>
          <a:p>
            <a:r>
              <a:rPr lang="ru-RU" sz="4000" b="1" u="sng" dirty="0" smtClean="0"/>
              <a:t>Необходимо идти по определенной дорожке: </a:t>
            </a:r>
            <a:br>
              <a:rPr lang="ru-RU" sz="4000" b="1" u="sng" dirty="0" smtClean="0"/>
            </a:br>
            <a:r>
              <a:rPr lang="ru-RU" sz="4000" b="1" dirty="0" smtClean="0"/>
              <a:t>на 1 счет вдох ,</a:t>
            </a:r>
            <a:br>
              <a:rPr lang="ru-RU" sz="4000" b="1" dirty="0" smtClean="0"/>
            </a:br>
            <a:r>
              <a:rPr lang="ru-RU" sz="4000" b="1" dirty="0" smtClean="0"/>
              <a:t>на один счёт - задержка дыхания, </a:t>
            </a:r>
            <a:br>
              <a:rPr lang="ru-RU" sz="4000" b="1" dirty="0" smtClean="0"/>
            </a:br>
            <a:r>
              <a:rPr lang="ru-RU" sz="4000" b="1" dirty="0" smtClean="0"/>
              <a:t>на один счёт – выдох, </a:t>
            </a:r>
            <a:br>
              <a:rPr lang="ru-RU" sz="4000" b="1" dirty="0" smtClean="0"/>
            </a:br>
            <a:r>
              <a:rPr lang="ru-RU" sz="4000" b="1" dirty="0" smtClean="0"/>
              <a:t>затем еще одна задержка- улыбка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>постепенно временной интервал расширяем (на 1 счет, на 2 счета и так до 15 цифр)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6996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65685" y="2509699"/>
            <a:ext cx="3965021" cy="2290901"/>
          </a:xfrm>
          <a:prstGeom prst="rect">
            <a:avLst/>
          </a:prstGeom>
        </p:spPr>
      </p:pic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1909" y="1275347"/>
            <a:ext cx="3569479" cy="4403559"/>
          </a:xfrm>
        </p:spPr>
      </p:pic>
    </p:spTree>
    <p:extLst>
      <p:ext uri="{BB962C8B-B14F-4D97-AF65-F5344CB8AC3E}">
        <p14:creationId xmlns:p14="http://schemas.microsoft.com/office/powerpoint/2010/main" val="2270743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395864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Ребенок сначала в спокойной обстановке </a:t>
            </a:r>
            <a:r>
              <a:rPr lang="ru-RU" dirty="0" err="1" smtClean="0"/>
              <a:t>натренировывает</a:t>
            </a:r>
            <a:r>
              <a:rPr lang="ru-RU" dirty="0" smtClean="0"/>
              <a:t> этот навык  и когда ему ,например, нужно выйти к доске, берет определенную паузу и дает возможность себе вспомнить элемент квадратичного дыхания, и только затем он выходит к доске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1309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Научить формулировать цель поведения в той или иной ситуации, отвлекаясь от себя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3402766"/>
            <a:ext cx="9601196" cy="2473101"/>
          </a:xfrm>
        </p:spPr>
        <p:txBody>
          <a:bodyPr/>
          <a:lstStyle/>
          <a:p>
            <a:r>
              <a:rPr lang="ru-RU" dirty="0" smtClean="0"/>
              <a:t>Например, при ответе у доски </a:t>
            </a:r>
            <a:r>
              <a:rPr lang="ru-RU" b="1" dirty="0" smtClean="0"/>
              <a:t>«Мне нужно рассказать правило» </a:t>
            </a:r>
            <a:r>
              <a:rPr lang="ru-RU" dirty="0" smtClean="0"/>
              <a:t>вместо «Я должен получить 5» или «Ответить во что бы то ни стало»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3418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1974</TotalTime>
  <Words>364</Words>
  <Application>Microsoft Office PowerPoint</Application>
  <PresentationFormat>Широкоэкранный</PresentationFormat>
  <Paragraphs>42</Paragraphs>
  <Slides>22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6" baseType="lpstr">
      <vt:lpstr>Arial</vt:lpstr>
      <vt:lpstr>Calibri</vt:lpstr>
      <vt:lpstr>Garamond</vt:lpstr>
      <vt:lpstr>Натуральные материалы</vt:lpstr>
      <vt:lpstr>   МО коррекционной службы ГБОУ Школа № 2075 ШО 4  «Я учусь  владеть собой»</vt:lpstr>
      <vt:lpstr>Комплексный подход:  совместная работа детей, родителей, педагога-психолога/учителей; </vt:lpstr>
      <vt:lpstr> Говорить с ребенком о сигнальной функции тревоги. Любой человек испытывает это состояние, но это состояние не должно быть постоянным</vt:lpstr>
      <vt:lpstr>- ситуацию, вызывающую тревогу, «опредметить»</vt:lpstr>
      <vt:lpstr>«квадратичное дыхание»</vt:lpstr>
      <vt:lpstr>Необходимо идти по определенной дорожке:  на 1 счет вдох , на один счёт - задержка дыхания,  на один счёт – выдох,  затем еще одна задержка- улыбка постепенно временной интервал расширяем (на 1 счет, на 2 счета и так до 15 цифр)</vt:lpstr>
      <vt:lpstr>Презентация PowerPoint</vt:lpstr>
      <vt:lpstr>Ребенок сначала в спокойной обстановке натренировывает этот навык  и когда ему ,например, нужно выйти к доске, берет определенную паузу и дает возможность себе вспомнить элемент квадратичного дыхания, и только затем он выходит к доске</vt:lpstr>
      <vt:lpstr> Научить формулировать цель поведения в той или иной ситуации, отвлекаясь от себя</vt:lpstr>
      <vt:lpstr>Обучать ребенка умению снижать значимость ситуации</vt:lpstr>
      <vt:lpstr>Цель: обучение способу выхода за пределы неприятной ситуации ,поиску позитивных сторон, активизация процессов волевой регуляции </vt:lpstr>
      <vt:lpstr>Поэтапная десенсебилизация</vt:lpstr>
      <vt:lpstr>Отреагирование негативных ситуаций</vt:lpstr>
      <vt:lpstr>  психогимнастика 1. «Воздушный шарик» 2. «Рисунок своего имени» 3. «Комплименты» 4. «Я дарю тебе…» 5. «Зайки и слоны» 6. «Ласковый мелок» 7. «Лучше всего у меня получается»</vt:lpstr>
      <vt:lpstr>Эмблема своего имени</vt:lpstr>
      <vt:lpstr>Презентация PowerPoint</vt:lpstr>
      <vt:lpstr>Упражнение «КНОПКА»</vt:lpstr>
      <vt:lpstr>«каждый раз, когда я слегка нажму на ноготь указательного пальца ,я сразу перейду к приятному, расслабленному состоянию»</vt:lpstr>
      <vt:lpstr>«монотипия»</vt:lpstr>
      <vt:lpstr>Презентация PowerPoint</vt:lpstr>
      <vt:lpstr>Презентация PowerPoint</vt:lpstr>
      <vt:lpstr>Создание ситуации успеха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«Я учусь владеть собой»</dc:title>
  <dc:creator>user</dc:creator>
  <cp:lastModifiedBy>наталья папсуй</cp:lastModifiedBy>
  <cp:revision>162</cp:revision>
  <dcterms:created xsi:type="dcterms:W3CDTF">2019-02-14T08:53:39Z</dcterms:created>
  <dcterms:modified xsi:type="dcterms:W3CDTF">2020-04-04T14:21:22Z</dcterms:modified>
</cp:coreProperties>
</file>