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62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4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60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8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20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33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49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070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1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1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36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157B3-683C-4C03-95D9-FEF437C9D0F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BCBE3-9204-4ABC-AC5E-9A3FE3746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2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8972">
            <a:off x="3608150" y="1200278"/>
            <a:ext cx="2390289" cy="38904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4946">
            <a:off x="8183606" y="1483855"/>
            <a:ext cx="2731207" cy="40180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rot="244408">
            <a:off x="5236741" y="1018801"/>
            <a:ext cx="39901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Литературные сказки И.П.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Токмаковой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Ф.Д. Кривина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300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157" y="590549"/>
            <a:ext cx="5981208" cy="45053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Группа 8"/>
          <p:cNvGrpSpPr/>
          <p:nvPr/>
        </p:nvGrpSpPr>
        <p:grpSpPr>
          <a:xfrm>
            <a:off x="2076450" y="2066924"/>
            <a:ext cx="8829675" cy="3912513"/>
            <a:chOff x="2076450" y="2066924"/>
            <a:chExt cx="8829675" cy="3912513"/>
          </a:xfrm>
        </p:grpSpPr>
        <p:sp>
          <p:nvSpPr>
            <p:cNvPr id="4" name="TextBox 3"/>
            <p:cNvSpPr txBox="1"/>
            <p:nvPr/>
          </p:nvSpPr>
          <p:spPr>
            <a:xfrm>
              <a:off x="2076450" y="2066924"/>
              <a:ext cx="4857750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latin typeface="Comic Sans MS" panose="030F0702030302020204" pitchFamily="66" charset="0"/>
                </a:rPr>
                <a:t>Ирина Петровна </a:t>
              </a:r>
              <a:r>
                <a:rPr lang="ru-RU" sz="2800" b="1" dirty="0" err="1" smtClean="0">
                  <a:latin typeface="Comic Sans MS" panose="030F0702030302020204" pitchFamily="66" charset="0"/>
                </a:rPr>
                <a:t>Токмакова</a:t>
              </a:r>
              <a:r>
                <a:rPr lang="ru-RU" sz="2800" b="1" dirty="0" smtClean="0">
                  <a:latin typeface="Comic Sans MS" panose="030F0702030302020204" pitchFamily="66" charset="0"/>
                </a:rPr>
                <a:t> </a:t>
              </a:r>
              <a:r>
                <a:rPr lang="ru-RU" sz="2800" dirty="0" smtClean="0">
                  <a:latin typeface="Comic Sans MS" panose="030F0702030302020204" pitchFamily="66" charset="0"/>
                </a:rPr>
                <a:t>– детский</a:t>
              </a:r>
            </a:p>
            <a:p>
              <a:r>
                <a:rPr lang="ru-RU" sz="2800" dirty="0" smtClean="0">
                  <a:latin typeface="Comic Sans MS" panose="030F0702030302020204" pitchFamily="66" charset="0"/>
                </a:rPr>
                <a:t>поэт и прозаик. Она </a:t>
              </a:r>
            </a:p>
            <a:p>
              <a:r>
                <a:rPr lang="ru-RU" sz="2800" dirty="0" smtClean="0">
                  <a:latin typeface="Comic Sans MS" panose="030F0702030302020204" pitchFamily="66" charset="0"/>
                </a:rPr>
                <a:t>была одним из первых представителей </a:t>
              </a:r>
            </a:p>
            <a:p>
              <a:r>
                <a:rPr lang="ru-RU" sz="2800" dirty="0" smtClean="0">
                  <a:latin typeface="Comic Sans MS" panose="030F0702030302020204" pitchFamily="66" charset="0"/>
                </a:rPr>
                <a:t>советской литературы для детей в далекой Африке, где изучала, что читают</a:t>
              </a:r>
              <a:endParaRPr lang="ru-RU" sz="2800" dirty="0">
                <a:latin typeface="Comic Sans MS" panose="030F0702030302020204" pitchFamily="66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43650" y="5038723"/>
              <a:ext cx="4562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Comic Sans MS" panose="030F0702030302020204" pitchFamily="66" charset="0"/>
                </a:rPr>
                <a:t>дети Нигерии и других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76450" y="5456217"/>
              <a:ext cx="4562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Comic Sans MS" panose="030F0702030302020204" pitchFamily="66" charset="0"/>
                </a:rPr>
                <a:t>африканских стран</a:t>
              </a:r>
              <a:r>
                <a:rPr lang="ru-RU" sz="2800" dirty="0" smtClean="0"/>
                <a:t>.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721075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095500"/>
            <a:ext cx="90487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На детских стихах и повестях Ирины </a:t>
            </a:r>
            <a:r>
              <a:rPr lang="ru-RU" sz="2800" dirty="0" err="1" smtClean="0">
                <a:latin typeface="Comic Sans MS" panose="030F0702030302020204" pitchFamily="66" charset="0"/>
              </a:rPr>
              <a:t>Токмаковой</a:t>
            </a:r>
            <a:r>
              <a:rPr lang="ru-RU" sz="2800" dirty="0" smtClean="0">
                <a:latin typeface="Comic Sans MS" panose="030F0702030302020204" pitchFamily="66" charset="0"/>
              </a:rPr>
              <a:t> выросло не одно поколение советских школьников. «Может, нуль не виноват?», «Деревья», «И настанет веселое утро», «Вечерняя сказка», «Времена года» и десятки  других – каждое слово в этих произведениях пропитано добротой и светом.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9" name="Picture 5" descr="C:\Users\Лариса\Desktop\Токмакова\Mozhet-Nul-ne-vinova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4951" y="223292"/>
            <a:ext cx="1448037" cy="1872208"/>
          </a:xfrm>
          <a:prstGeom prst="rect">
            <a:avLst/>
          </a:prstGeom>
          <a:noFill/>
        </p:spPr>
      </p:pic>
      <p:pic>
        <p:nvPicPr>
          <p:cNvPr id="10" name="Picture 2" descr="C:\Users\Лариса\Desktop\Токмакова\derev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3218" y="223292"/>
            <a:ext cx="1347990" cy="1872208"/>
          </a:xfrm>
          <a:prstGeom prst="rect">
            <a:avLst/>
          </a:prstGeom>
          <a:noFill/>
        </p:spPr>
      </p:pic>
      <p:pic>
        <p:nvPicPr>
          <p:cNvPr id="11" name="Picture 11" descr="https://img.yakaboo.ua/media/catalog/product/cache/1/image/234c7c011ba026e66d29567e1be1d1f7/i/m/img_0012_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1438" y="295300"/>
            <a:ext cx="1415303" cy="1800200"/>
          </a:xfrm>
          <a:prstGeom prst="rect">
            <a:avLst/>
          </a:prstGeom>
          <a:noFill/>
        </p:spPr>
      </p:pic>
      <p:pic>
        <p:nvPicPr>
          <p:cNvPr id="12" name="Picture 4" descr="C:\Users\Лариса\Desktop\Токмакова\10000303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971" y="295300"/>
            <a:ext cx="1212108" cy="1842404"/>
          </a:xfrm>
          <a:prstGeom prst="rect">
            <a:avLst/>
          </a:prstGeom>
          <a:noFill/>
        </p:spPr>
      </p:pic>
      <p:pic>
        <p:nvPicPr>
          <p:cNvPr id="13" name="Picture 3" descr="C:\Users\Лариса\Desktop\Токмакова\cover1_306_5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018" y="4459041"/>
            <a:ext cx="1475581" cy="2218105"/>
          </a:xfrm>
          <a:prstGeom prst="rect">
            <a:avLst/>
          </a:prstGeom>
          <a:noFill/>
        </p:spPr>
      </p:pic>
      <p:pic>
        <p:nvPicPr>
          <p:cNvPr id="14" name="Picture 6" descr="C:\Users\Лариса\Desktop\Токмакова\poigraem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8789" y="5204043"/>
            <a:ext cx="1261733" cy="1653957"/>
          </a:xfrm>
          <a:prstGeom prst="rect">
            <a:avLst/>
          </a:prstGeom>
          <a:noFill/>
        </p:spPr>
      </p:pic>
      <p:pic>
        <p:nvPicPr>
          <p:cNvPr id="15" name="Picture 7" descr="C:\Users\Лариса\Desktop\Токмакова\knizhki-raskladushki-podarki_e3d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1278" y="4957184"/>
            <a:ext cx="1440160" cy="1900816"/>
          </a:xfrm>
          <a:prstGeom prst="rect">
            <a:avLst/>
          </a:prstGeom>
          <a:noFill/>
        </p:spPr>
      </p:pic>
      <p:pic>
        <p:nvPicPr>
          <p:cNvPr id="16" name="Picture 8" descr="C:\Users\Лариса\Desktop\Токмакова\101039312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5140" y="4789455"/>
            <a:ext cx="1551409" cy="2068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1552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1325" y="847725"/>
            <a:ext cx="90487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Открой в учебнике Литературного чтения страницу 9. Прочитай название.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Подумай</a:t>
            </a:r>
            <a:r>
              <a:rPr lang="ru-RU" sz="2800" dirty="0" smtClean="0">
                <a:latin typeface="Comic Sans MS" panose="030F0702030302020204" pitchFamily="66" charset="0"/>
              </a:rPr>
              <a:t>, кто такой «</a:t>
            </a:r>
            <a:r>
              <a:rPr lang="ru-RU" sz="2800" dirty="0" err="1" smtClean="0">
                <a:latin typeface="Comic Sans MS" panose="030F0702030302020204" pitchFamily="66" charset="0"/>
              </a:rPr>
              <a:t>Кляксич</a:t>
            </a:r>
            <a:r>
              <a:rPr lang="ru-RU" sz="2800" dirty="0" smtClean="0">
                <a:latin typeface="Comic Sans MS" panose="030F0702030302020204" pitchFamily="66" charset="0"/>
              </a:rPr>
              <a:t>»? Почему это слово написано с заглавной буквы?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Прочитай</a:t>
            </a:r>
            <a:r>
              <a:rPr lang="ru-RU" sz="2800" dirty="0" smtClean="0">
                <a:latin typeface="Comic Sans MS" panose="030F0702030302020204" pitchFamily="66" charset="0"/>
              </a:rPr>
              <a:t> и подумай над вопросом №3 в учебнике.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http://photo.qip.ru/photo/repey/3014574/384722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4627037"/>
            <a:ext cx="3221343" cy="1885950"/>
          </a:xfrm>
          <a:prstGeom prst="rect">
            <a:avLst/>
          </a:prstGeom>
          <a:noFill/>
        </p:spPr>
      </p:pic>
      <p:pic>
        <p:nvPicPr>
          <p:cNvPr id="6" name="Picture 4" descr="http://photofile.ru/photo/repey/3014574/384722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4627037"/>
            <a:ext cx="3269351" cy="1885950"/>
          </a:xfrm>
          <a:prstGeom prst="rect">
            <a:avLst/>
          </a:prstGeom>
          <a:noFill/>
        </p:spPr>
      </p:pic>
      <p:pic>
        <p:nvPicPr>
          <p:cNvPr id="7" name="Picture 2" descr="C:\Users\Лариса\Desktop\Токмакова\8fdf349481b9b6e2c850b525ed97d7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184" y="3094494"/>
            <a:ext cx="3729699" cy="2799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358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1856" y="452071"/>
            <a:ext cx="90487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Ответь на вопросы: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1. Какое впечатление произвело на тебя начало произведения?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2. Какие слова или выражения были непонятны в тексте?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3. Что это: сказка или рассказ? Докажи.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3673" y="3233370"/>
            <a:ext cx="69070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Словарная работа:</a:t>
            </a:r>
          </a:p>
          <a:p>
            <a:endParaRPr lang="ru-RU" sz="2800" b="1" i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Клякса</a:t>
            </a:r>
            <a:r>
              <a:rPr lang="ru-RU" sz="2800" dirty="0" smtClean="0">
                <a:latin typeface="Comic Sans MS" panose="030F0702030302020204" pitchFamily="66" charset="0"/>
              </a:rPr>
              <a:t> - пятно от капнувших с пера чернил, чернильная капля на бумаге. </a:t>
            </a:r>
          </a:p>
          <a:p>
            <a:endParaRPr lang="ru-RU" sz="2800" dirty="0" smtClean="0">
              <a:latin typeface="Comic Sans MS" panose="030F0702030302020204" pitchFamily="66" charset="0"/>
            </a:endParaRPr>
          </a:p>
          <a:p>
            <a:endParaRPr lang="ru-RU" sz="2800" b="1" i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Племянница</a:t>
            </a:r>
            <a:r>
              <a:rPr lang="ru-RU" sz="2800" dirty="0" smtClean="0">
                <a:latin typeface="Comic Sans MS" panose="030F0702030302020204" pitchFamily="66" charset="0"/>
              </a:rPr>
              <a:t> - дочь сестры или брата.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1" b="97895" l="0" r="96400">
                        <a14:foregroundMark x1="45600" y1="28158" x2="45600" y2="28158"/>
                        <a14:foregroundMark x1="40200" y1="25526" x2="40200" y2="25526"/>
                        <a14:foregroundMark x1="25800" y1="42632" x2="25800" y2="42632"/>
                        <a14:foregroundMark x1="59600" y1="65789" x2="59600" y2="65789"/>
                        <a14:foregroundMark x1="56800" y1="72105" x2="56800" y2="72105"/>
                        <a14:foregroundMark x1="58200" y1="67632" x2="58200" y2="67632"/>
                        <a14:foregroundMark x1="52200" y1="52368" x2="52200" y2="52368"/>
                        <a14:foregroundMark x1="74600" y1="71579" x2="74600" y2="71579"/>
                        <a14:foregroundMark x1="84000" y1="75526" x2="84000" y2="75526"/>
                        <a14:foregroundMark x1="74000" y1="76579" x2="74000" y2="76579"/>
                        <a14:foregroundMark x1="70600" y1="66579" x2="70600" y2="66579"/>
                        <a14:foregroundMark x1="70600" y1="78421" x2="70600" y2="78421"/>
                        <a14:foregroundMark x1="52000" y1="69211" x2="52000" y2="69211"/>
                        <a14:foregroundMark x1="46000" y1="65000" x2="46000" y2="65000"/>
                        <a14:foregroundMark x1="34200" y1="81316" x2="34200" y2="81316"/>
                        <a14:foregroundMark x1="34200" y1="85263" x2="34200" y2="85263"/>
                        <a14:foregroundMark x1="27400" y1="85263" x2="27400" y2="85263"/>
                        <a14:foregroundMark x1="25200" y1="78947" x2="25200" y2="78947"/>
                        <a14:foregroundMark x1="38400" y1="78684" x2="38400" y2="78684"/>
                        <a14:foregroundMark x1="44000" y1="83158" x2="44000" y2="83158"/>
                        <a14:foregroundMark x1="29000" y1="78947" x2="29000" y2="78947"/>
                        <a14:foregroundMark x1="17000" y1="72632" x2="17000" y2="72632"/>
                        <a14:foregroundMark x1="20800" y1="69211" x2="20800" y2="69211"/>
                        <a14:foregroundMark x1="26200" y1="72105" x2="26200" y2="72105"/>
                        <a14:foregroundMark x1="24400" y1="76842" x2="24400" y2="76842"/>
                        <a14:foregroundMark x1="22200" y1="80263" x2="22200" y2="80263"/>
                        <a14:foregroundMark x1="26200" y1="87632" x2="26200" y2="87632"/>
                        <a14:foregroundMark x1="35200" y1="87368" x2="35200" y2="87368"/>
                        <a14:foregroundMark x1="46400" y1="84474" x2="46400" y2="84474"/>
                        <a14:foregroundMark x1="40000" y1="86316" x2="40000" y2="86316"/>
                        <a14:foregroundMark x1="38000" y1="81842" x2="38000" y2="81842"/>
                        <a14:foregroundMark x1="42800" y1="83947" x2="42800" y2="83947"/>
                        <a14:foregroundMark x1="33600" y1="88684" x2="33600" y2="88684"/>
                        <a14:foregroundMark x1="30800" y1="89474" x2="30800" y2="89474"/>
                        <a14:foregroundMark x1="27200" y1="86842" x2="27200" y2="86842"/>
                        <a14:foregroundMark x1="25600" y1="87368" x2="25600" y2="87368"/>
                        <a14:foregroundMark x1="22600" y1="85263" x2="22600" y2="85263"/>
                        <a14:foregroundMark x1="20000" y1="83421" x2="20000" y2="83421"/>
                        <a14:foregroundMark x1="26400" y1="90000" x2="26400" y2="90000"/>
                        <a14:foregroundMark x1="12200" y1="77105" x2="12200" y2="77105"/>
                        <a14:foregroundMark x1="9200" y1="74737" x2="9200" y2="74737"/>
                        <a14:foregroundMark x1="8600" y1="72632" x2="8600" y2="72632"/>
                        <a14:foregroundMark x1="22400" y1="73684" x2="22400" y2="73684"/>
                        <a14:foregroundMark x1="24400" y1="73158" x2="24400" y2="73158"/>
                        <a14:foregroundMark x1="51000" y1="94474" x2="51000" y2="94474"/>
                        <a14:foregroundMark x1="9600" y1="84211" x2="9600" y2="84211"/>
                        <a14:foregroundMark x1="4600" y1="79474" x2="4600" y2="79474"/>
                        <a14:foregroundMark x1="13800" y1="88684" x2="13800" y2="88684"/>
                        <a14:foregroundMark x1="21000" y1="91053" x2="21000" y2="91053"/>
                        <a14:foregroundMark x1="13000" y1="86579" x2="13000" y2="86579"/>
                        <a14:foregroundMark x1="8000" y1="87895" x2="8000" y2="87895"/>
                        <a14:foregroundMark x1="79800" y1="94474" x2="79800" y2="94474"/>
                        <a14:foregroundMark x1="84800" y1="94211" x2="84800" y2="94211"/>
                        <a14:foregroundMark x1="88000" y1="93158" x2="88000" y2="93158"/>
                        <a14:foregroundMark x1="46400" y1="92632" x2="46400" y2="92632"/>
                        <a14:foregroundMark x1="41200" y1="92368" x2="41200" y2="92368"/>
                        <a14:backgroundMark x1="4600" y1="93684" x2="4600" y2="93684"/>
                        <a14:backgroundMark x1="1800" y1="82368" x2="1800" y2="82368"/>
                        <a14:backgroundMark x1="1200" y1="78421" x2="1200" y2="78421"/>
                        <a14:backgroundMark x1="1600" y1="60263" x2="1600" y2="60263"/>
                        <a14:backgroundMark x1="1000" y1="55789" x2="1000" y2="55789"/>
                        <a14:backgroundMark x1="1400" y1="67105" x2="1400" y2="67105"/>
                        <a14:backgroundMark x1="86000" y1="95789" x2="86000" y2="95789"/>
                        <a14:backgroundMark x1="83600" y1="96053" x2="83600" y2="96053"/>
                        <a14:backgroundMark x1="78000" y1="96316" x2="78000" y2="96316"/>
                        <a14:backgroundMark x1="80800" y1="96842" x2="80800" y2="96842"/>
                        <a14:backgroundMark x1="74400" y1="96316" x2="74400" y2="96316"/>
                        <a14:backgroundMark x1="73000" y1="96316" x2="73000" y2="96316"/>
                        <a14:backgroundMark x1="41000" y1="64474" x2="41000" y2="644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0507" y="3338877"/>
            <a:ext cx="3589230" cy="272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0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0091" y="460131"/>
            <a:ext cx="66792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Феликс Давидович Кривин </a:t>
            </a:r>
            <a:r>
              <a:rPr lang="ru-RU" sz="2800" dirty="0" smtClean="0">
                <a:latin typeface="Comic Sans MS" panose="030F0702030302020204" pitchFamily="66" charset="0"/>
              </a:rPr>
              <a:t>- русский прозаик и поэт, писатель-фантаст, сценарист. Автор интеллектуальных юмористических произведений. Он написал сценарии фильма «</a:t>
            </a:r>
            <a:r>
              <a:rPr lang="ru-RU" sz="2800" dirty="0" err="1" smtClean="0">
                <a:latin typeface="Comic Sans MS" panose="030F0702030302020204" pitchFamily="66" charset="0"/>
              </a:rPr>
              <a:t>Чиполлино</a:t>
            </a:r>
            <a:r>
              <a:rPr lang="ru-RU" sz="2800" dirty="0" smtClean="0">
                <a:latin typeface="Comic Sans MS" panose="030F0702030302020204" pitchFamily="66" charset="0"/>
              </a:rPr>
              <a:t>» (1973), мультфильмов «Бабушкин козлик» (1963), «Злостный </a:t>
            </a:r>
            <a:r>
              <a:rPr lang="ru-RU" sz="2800" dirty="0" err="1" smtClean="0">
                <a:latin typeface="Comic Sans MS" panose="030F0702030302020204" pitchFamily="66" charset="0"/>
              </a:rPr>
              <a:t>разбиватель</a:t>
            </a:r>
            <a:r>
              <a:rPr lang="ru-RU" sz="2800" dirty="0" smtClean="0">
                <a:latin typeface="Comic Sans MS" panose="030F0702030302020204" pitchFamily="66" charset="0"/>
              </a:rPr>
              <a:t> яиц» (1966), «Одуванчик — толстые щёки» (1971).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107" y="4563207"/>
            <a:ext cx="1545654" cy="22171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4801" y="4563207"/>
            <a:ext cx="1450316" cy="22181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735" y="4563207"/>
            <a:ext cx="1572432" cy="2217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7527" y="4563206"/>
            <a:ext cx="1478086" cy="2217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0435" y="460131"/>
            <a:ext cx="2670356" cy="3666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3333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0091" y="460131"/>
            <a:ext cx="87717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Открой </a:t>
            </a:r>
            <a:r>
              <a:rPr lang="ru-RU" sz="2800" dirty="0" smtClean="0">
                <a:latin typeface="Comic Sans MS" panose="030F0702030302020204" pitchFamily="66" charset="0"/>
              </a:rPr>
              <a:t>страницу 12.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Прочитай</a:t>
            </a:r>
            <a:r>
              <a:rPr lang="ru-RU" sz="2800" dirty="0" smtClean="0">
                <a:latin typeface="Comic Sans MS" panose="030F0702030302020204" pitchFamily="66" charset="0"/>
              </a:rPr>
              <a:t> название. Как ты думаешь, о чем будет текст?</a:t>
            </a:r>
          </a:p>
          <a:p>
            <a:r>
              <a:rPr lang="ru-RU" sz="2800" b="1" u="sng" dirty="0" smtClean="0">
                <a:latin typeface="Comic Sans MS" panose="030F0702030302020204" pitchFamily="66" charset="0"/>
              </a:rPr>
              <a:t>Ответь</a:t>
            </a:r>
            <a:r>
              <a:rPr lang="ru-RU" sz="2800" dirty="0" smtClean="0">
                <a:latin typeface="Comic Sans MS" panose="030F0702030302020204" pitchFamily="66" charset="0"/>
              </a:rPr>
              <a:t> на вопросы: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1. Какие звуки умеют красиво петь?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2. Назови буквы, звуки  которых  могут петь. Как можно их назвать?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3. Имеют ли голос согласные? Объясни свой ответ.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924" y="4040269"/>
            <a:ext cx="5182362" cy="1208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100" y="5248551"/>
            <a:ext cx="5694424" cy="149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222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2314" y="504092"/>
            <a:ext cx="79453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Прочитай</a:t>
            </a:r>
            <a:r>
              <a:rPr lang="ru-RU" sz="2800" dirty="0" smtClean="0">
                <a:latin typeface="Comic Sans MS" panose="030F0702030302020204" pitchFamily="66" charset="0"/>
              </a:rPr>
              <a:t> произведение.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Ответь</a:t>
            </a:r>
            <a:r>
              <a:rPr lang="ru-RU" sz="2800" dirty="0" smtClean="0">
                <a:latin typeface="Comic Sans MS" panose="030F0702030302020204" pitchFamily="66" charset="0"/>
              </a:rPr>
              <a:t> на вопросы №1,2 на странице 13.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 smtClean="0">
                <a:latin typeface="Comic Sans MS" panose="030F0702030302020204" pitchFamily="66" charset="0"/>
              </a:rPr>
              <a:t>Что это: сказка или рассказ?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Докажи</a:t>
            </a:r>
            <a:r>
              <a:rPr lang="ru-RU" sz="2800" dirty="0" smtClean="0">
                <a:latin typeface="Comic Sans MS" panose="030F0702030302020204" pitchFamily="66" charset="0"/>
              </a:rPr>
              <a:t>.</a:t>
            </a:r>
          </a:p>
          <a:p>
            <a:endParaRPr lang="ru-RU" sz="2800" dirty="0" smtClean="0">
              <a:latin typeface="Comic Sans MS" panose="030F0702030302020204" pitchFamily="66" charset="0"/>
            </a:endParaRPr>
          </a:p>
          <a:p>
            <a:r>
              <a:rPr lang="ru-RU" sz="2800" b="1" u="sng" dirty="0" smtClean="0">
                <a:latin typeface="Comic Sans MS" panose="030F0702030302020204" pitchFamily="66" charset="0"/>
              </a:rPr>
              <a:t>Подумай</a:t>
            </a:r>
            <a:r>
              <a:rPr lang="ru-RU" sz="2800" dirty="0" smtClean="0">
                <a:latin typeface="Comic Sans MS" panose="030F0702030302020204" pitchFamily="66" charset="0"/>
              </a:rPr>
              <a:t>, чем же отличается сказка от рассказа?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7507" y="4175342"/>
            <a:ext cx="65004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Comic Sans MS" panose="030F0702030302020204" pitchFamily="66" charset="0"/>
              </a:rPr>
              <a:t>Попробуй придумать </a:t>
            </a:r>
            <a:r>
              <a:rPr lang="ru-RU" sz="2800" dirty="0" smtClean="0">
                <a:latin typeface="Comic Sans MS" panose="030F0702030302020204" pitchFamily="66" charset="0"/>
              </a:rPr>
              <a:t>небольшой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текст о гласных и согласных звуках. </a:t>
            </a:r>
            <a:r>
              <a:rPr lang="ru-RU" sz="2800" b="1" u="sng" dirty="0" smtClean="0">
                <a:latin typeface="Comic Sans MS" panose="030F0702030302020204" pitchFamily="66" charset="0"/>
              </a:rPr>
              <a:t>Попробуй изобразить</a:t>
            </a:r>
            <a:r>
              <a:rPr lang="ru-RU" sz="2800" dirty="0" smtClean="0">
                <a:latin typeface="Comic Sans MS" panose="030F0702030302020204" pitchFamily="66" charset="0"/>
              </a:rPr>
              <a:t> иллюстрацию к своему рассказу.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704" b="75926" l="29115" r="70938">
                        <a14:foregroundMark x1="35781" y1="39630" x2="35781" y2="39630"/>
                        <a14:foregroundMark x1="34479" y1="40185" x2="34479" y2="40185"/>
                        <a14:foregroundMark x1="33021" y1="43426" x2="33021" y2="43426"/>
                        <a14:foregroundMark x1="38385" y1="44074" x2="38385" y2="44074"/>
                        <a14:foregroundMark x1="35625" y1="32500" x2="35625" y2="32500"/>
                        <a14:foregroundMark x1="36354" y1="31574" x2="36354" y2="31574"/>
                        <a14:foregroundMark x1="33958" y1="34074" x2="33958" y2="34074"/>
                        <a14:foregroundMark x1="33646" y1="34444" x2="33646" y2="34444"/>
                        <a14:foregroundMark x1="33177" y1="31759" x2="33177" y2="31759"/>
                        <a14:foregroundMark x1="33229" y1="31852" x2="33229" y2="31852"/>
                        <a14:foregroundMark x1="53750" y1="38981" x2="53750" y2="38981"/>
                        <a14:foregroundMark x1="57031" y1="36852" x2="57031" y2="36852"/>
                        <a14:foregroundMark x1="58333" y1="46574" x2="58333" y2="46574"/>
                        <a14:foregroundMark x1="64583" y1="41481" x2="64583" y2="41481"/>
                        <a14:foregroundMark x1="65729" y1="46852" x2="65729" y2="46852"/>
                        <a14:foregroundMark x1="64063" y1="36852" x2="64219" y2="35741"/>
                        <a14:foregroundMark x1="65208" y1="38981" x2="65208" y2="38981"/>
                        <a14:foregroundMark x1="67188" y1="65648" x2="67188" y2="65648"/>
                        <a14:foregroundMark x1="67708" y1="61296" x2="67708" y2="61296"/>
                        <a14:foregroundMark x1="68125" y1="54537" x2="68125" y2="54537"/>
                        <a14:foregroundMark x1="69844" y1="57685" x2="69844" y2="57685"/>
                        <a14:foregroundMark x1="70469" y1="61296" x2="70469" y2="61296"/>
                        <a14:foregroundMark x1="66146" y1="55185" x2="66146" y2="55185"/>
                        <a14:foregroundMark x1="62760" y1="60000" x2="62760" y2="60000"/>
                        <a14:foregroundMark x1="61302" y1="63333" x2="61302" y2="63333"/>
                        <a14:foregroundMark x1="37135" y1="43241" x2="37135" y2="43241"/>
                        <a14:foregroundMark x1="32448" y1="41944" x2="32448" y2="41944"/>
                        <a14:foregroundMark x1="32917" y1="33148" x2="32917" y2="33148"/>
                        <a14:foregroundMark x1="53333" y1="63426" x2="53333" y2="63426"/>
                        <a14:foregroundMark x1="46146" y1="59815" x2="46146" y2="59815"/>
                        <a14:foregroundMark x1="35260" y1="58796" x2="35260" y2="587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169" t="28881" r="28687" b="24893"/>
          <a:stretch/>
        </p:blipFill>
        <p:spPr>
          <a:xfrm>
            <a:off x="6954717" y="3348279"/>
            <a:ext cx="4976444" cy="307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988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345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Vovan</dc:creator>
  <cp:lastModifiedBy>Vovan</cp:lastModifiedBy>
  <cp:revision>8</cp:revision>
  <dcterms:created xsi:type="dcterms:W3CDTF">2020-04-05T17:46:00Z</dcterms:created>
  <dcterms:modified xsi:type="dcterms:W3CDTF">2020-04-05T19:04:33Z</dcterms:modified>
</cp:coreProperties>
</file>