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5" r:id="rId8"/>
    <p:sldId id="267" r:id="rId9"/>
    <p:sldId id="266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1EA703-C0E1-42DF-A788-3F72017FD8B9}" type="datetimeFigureOut">
              <a:rPr lang="ru-RU" smtClean="0"/>
              <a:t>03.04.2020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51AD2-2B2B-4F64-97C7-1621D93F5571}" type="slidenum">
              <a:rPr lang="ru-RU" smtClean="0"/>
              <a:t>‹#›</a:t>
            </a:fld>
            <a:endParaRPr lang="ru-RU"/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r="397"/>
          <a:stretch/>
        </p:blipFill>
        <p:spPr>
          <a:xfrm>
            <a:off x="-22053" y="0"/>
            <a:ext cx="1226273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22176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1EA703-C0E1-42DF-A788-3F72017FD8B9}" type="datetimeFigureOut">
              <a:rPr lang="ru-RU" smtClean="0"/>
              <a:t>03.04.2020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51AD2-2B2B-4F64-97C7-1621D93F557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08451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1EA703-C0E1-42DF-A788-3F72017FD8B9}" type="datetimeFigureOut">
              <a:rPr lang="ru-RU" smtClean="0"/>
              <a:t>03.04.2020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51AD2-2B2B-4F64-97C7-1621D93F557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91743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1EA703-C0E1-42DF-A788-3F72017FD8B9}" type="datetimeFigureOut">
              <a:rPr lang="ru-RU" smtClean="0"/>
              <a:t>03.04.2020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51AD2-2B2B-4F64-97C7-1621D93F557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13190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1EA703-C0E1-42DF-A788-3F72017FD8B9}" type="datetimeFigureOut">
              <a:rPr lang="ru-RU" smtClean="0"/>
              <a:t>03.04.2020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51AD2-2B2B-4F64-97C7-1621D93F557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91968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1EA703-C0E1-42DF-A788-3F72017FD8B9}" type="datetimeFigureOut">
              <a:rPr lang="ru-RU" smtClean="0"/>
              <a:t>03.04.2020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51AD2-2B2B-4F64-97C7-1621D93F557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43721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r="397"/>
          <a:stretch/>
        </p:blipFill>
        <p:spPr>
          <a:xfrm>
            <a:off x="-22053" y="0"/>
            <a:ext cx="12262736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1EA703-C0E1-42DF-A788-3F72017FD8B9}" type="datetimeFigureOut">
              <a:rPr lang="ru-RU" smtClean="0"/>
              <a:t>03.04.2020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51AD2-2B2B-4F64-97C7-1621D93F5571}" type="slidenum">
              <a:rPr lang="ru-RU" smtClean="0"/>
              <a:t>‹#›</a:t>
            </a:fld>
            <a:endParaRPr lang="ru-RU"/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 rotWithShape="1"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r="397"/>
          <a:stretch/>
        </p:blipFill>
        <p:spPr>
          <a:xfrm>
            <a:off x="143339" y="188640"/>
            <a:ext cx="11905323" cy="65527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0797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3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1EA703-C0E1-42DF-A788-3F72017FD8B9}" type="datetimeFigureOut">
              <a:rPr lang="ru-RU" smtClean="0"/>
              <a:t>03.04.2020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51AD2-2B2B-4F64-97C7-1621D93F5571}" type="slidenum">
              <a:rPr lang="ru-RU" smtClean="0"/>
              <a:t>‹#›</a:t>
            </a:fld>
            <a:endParaRPr lang="ru-RU"/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r="397"/>
          <a:stretch/>
        </p:blipFill>
        <p:spPr>
          <a:xfrm>
            <a:off x="-22053" y="0"/>
            <a:ext cx="1226273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53030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2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1EA703-C0E1-42DF-A788-3F72017FD8B9}" type="datetimeFigureOut">
              <a:rPr lang="ru-RU" smtClean="0"/>
              <a:t>03.04.2020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51AD2-2B2B-4F64-97C7-1621D93F5571}" type="slidenum">
              <a:rPr lang="ru-RU" smtClean="0"/>
              <a:t>‹#›</a:t>
            </a:fld>
            <a:endParaRPr lang="ru-RU"/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r="397"/>
          <a:stretch/>
        </p:blipFill>
        <p:spPr>
          <a:xfrm>
            <a:off x="0" y="0"/>
            <a:ext cx="1224068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23565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r="397"/>
          <a:stretch/>
        </p:blipFill>
        <p:spPr>
          <a:xfrm>
            <a:off x="0" y="0"/>
            <a:ext cx="12240683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1EA703-C0E1-42DF-A788-3F72017FD8B9}" type="datetimeFigureOut">
              <a:rPr lang="ru-RU" smtClean="0"/>
              <a:t>03.04.2020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51AD2-2B2B-4F64-97C7-1621D93F5571}" type="slidenum">
              <a:rPr lang="ru-RU" smtClean="0"/>
              <a:t>‹#›</a:t>
            </a:fld>
            <a:endParaRPr lang="ru-RU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r="397"/>
          <a:stretch/>
        </p:blipFill>
        <p:spPr>
          <a:xfrm>
            <a:off x="215685" y="170638"/>
            <a:ext cx="11809312" cy="65167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67420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1EA703-C0E1-42DF-A788-3F72017FD8B9}" type="datetimeFigureOut">
              <a:rPr lang="ru-RU" smtClean="0"/>
              <a:t>03.04.2020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51AD2-2B2B-4F64-97C7-1621D93F557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71857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1EA703-C0E1-42DF-A788-3F72017FD8B9}" type="datetimeFigureOut">
              <a:rPr lang="ru-RU" smtClean="0"/>
              <a:t>03.04.2020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51AD2-2B2B-4F64-97C7-1621D93F557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62164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1EA703-C0E1-42DF-A788-3F72017FD8B9}" type="datetimeFigureOut">
              <a:rPr lang="ru-RU" smtClean="0"/>
              <a:t>03.04.2020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51AD2-2B2B-4F64-97C7-1621D93F557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0443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1EA703-C0E1-42DF-A788-3F72017FD8B9}" type="datetimeFigureOut">
              <a:rPr lang="ru-RU" smtClean="0"/>
              <a:t>03.04.2020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51AD2-2B2B-4F64-97C7-1621D93F557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74630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1EA703-C0E1-42DF-A788-3F72017FD8B9}" type="datetimeFigureOut">
              <a:rPr lang="ru-RU" smtClean="0"/>
              <a:t>03.04.2020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551AD2-2B2B-4F64-97C7-1621D93F557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90426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</p:sldLayoutIdLst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3999" y="188641"/>
            <a:ext cx="9873803" cy="4421996"/>
          </a:xfrm>
        </p:spPr>
        <p:txBody>
          <a:bodyPr>
            <a:noAutofit/>
          </a:bodyPr>
          <a:lstStyle/>
          <a:p>
            <a:r>
              <a:rPr lang="ru-RU" sz="6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Элементы и функции экономической инфраструктуры</a:t>
            </a:r>
            <a:endParaRPr lang="ru-RU" sz="6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0088355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2387588" y="253655"/>
            <a:ext cx="6984776" cy="1656184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400" b="1" dirty="0">
              <a:solidFill>
                <a:schemeClr val="tx1">
                  <a:lumMod val="85000"/>
                  <a:lumOff val="1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lnSpc>
                <a:spcPct val="80000"/>
              </a:lnSpc>
            </a:pPr>
            <a:r>
              <a:rPr lang="ru-RU" sz="32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ИНФРАСТРУКТУРНЫЙ КОМПЛЕКС </a:t>
            </a:r>
            <a:r>
              <a:rPr lang="ru-RU" sz="24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– </a:t>
            </a:r>
          </a:p>
          <a:p>
            <a:pPr algn="ctr">
              <a:lnSpc>
                <a:spcPct val="80000"/>
              </a:lnSpc>
            </a:pPr>
            <a:r>
              <a:rPr lang="ru-RU" sz="24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отрасли, обслуживающие материальное производство и население</a:t>
            </a:r>
          </a:p>
          <a:p>
            <a:pPr algn="ctr">
              <a:lnSpc>
                <a:spcPct val="80000"/>
              </a:lnSpc>
            </a:pPr>
            <a:r>
              <a:rPr lang="ru-RU" sz="24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(непроизводственная сфера)</a:t>
            </a:r>
          </a:p>
          <a:p>
            <a:pPr algn="ctr"/>
            <a:endParaRPr lang="ru-RU" b="1" dirty="0">
              <a:solidFill>
                <a:schemeClr val="tx1">
                  <a:lumMod val="85000"/>
                  <a:lumOff val="1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067717" y="2348880"/>
            <a:ext cx="3411346" cy="72008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80000"/>
              </a:lnSpc>
            </a:pPr>
            <a:r>
              <a:rPr lang="ru-RU" sz="2800" b="1" dirty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Коммуникационная система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6826525" y="2348880"/>
            <a:ext cx="3411346" cy="72008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80000"/>
              </a:lnSpc>
            </a:pPr>
            <a:r>
              <a:rPr lang="ru-RU" sz="2800" b="1" dirty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Социальная инфраструктура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6801561" y="3343826"/>
            <a:ext cx="3411346" cy="36004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80000"/>
              </a:lnSpc>
            </a:pPr>
            <a:r>
              <a:rPr lang="ru-RU" sz="2800" b="1" dirty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Здравоохранение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6826525" y="3933056"/>
            <a:ext cx="3411346" cy="36004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80000"/>
              </a:lnSpc>
            </a:pPr>
            <a:r>
              <a:rPr lang="ru-RU" sz="2800" b="1" dirty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Образование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6812294" y="4526306"/>
            <a:ext cx="3411346" cy="36004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80000"/>
              </a:lnSpc>
            </a:pPr>
            <a:r>
              <a:rPr lang="ru-RU" sz="2800" b="1" dirty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Торговля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6846800" y="5085184"/>
            <a:ext cx="3411346" cy="36004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80000"/>
              </a:lnSpc>
            </a:pPr>
            <a:r>
              <a:rPr lang="ru-RU" sz="2800" b="1" dirty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Организация отдыха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2076442" y="3314405"/>
            <a:ext cx="3411346" cy="36004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80000"/>
              </a:lnSpc>
            </a:pPr>
            <a:r>
              <a:rPr lang="ru-RU" sz="2800" b="1" dirty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Транспорт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2067717" y="3895224"/>
            <a:ext cx="3411346" cy="36004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80000"/>
              </a:lnSpc>
            </a:pPr>
            <a:r>
              <a:rPr lang="ru-RU" sz="2800" b="1" dirty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Связь</a:t>
            </a:r>
          </a:p>
        </p:txBody>
      </p:sp>
      <p:cxnSp>
        <p:nvCxnSpPr>
          <p:cNvPr id="17" name="Прямая соединительная линия 16"/>
          <p:cNvCxnSpPr>
            <a:stCxn id="7" idx="3"/>
          </p:cNvCxnSpPr>
          <p:nvPr/>
        </p:nvCxnSpPr>
        <p:spPr>
          <a:xfrm>
            <a:off x="5479064" y="2708920"/>
            <a:ext cx="400913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>
            <a:off x="5494731" y="3523846"/>
            <a:ext cx="400913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>
            <a:off x="5479063" y="4075244"/>
            <a:ext cx="400913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 flipV="1">
            <a:off x="5895643" y="2708920"/>
            <a:ext cx="0" cy="1366324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>
            <a:off x="6400648" y="2708920"/>
            <a:ext cx="400913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 flipV="1">
            <a:off x="6400648" y="2708922"/>
            <a:ext cx="0" cy="2556283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>
            <a:off x="6403218" y="3523846"/>
            <a:ext cx="400913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>
            <a:off x="6400649" y="4121928"/>
            <a:ext cx="400913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/>
          <p:nvPr/>
        </p:nvCxnSpPr>
        <p:spPr>
          <a:xfrm>
            <a:off x="6400649" y="4712303"/>
            <a:ext cx="400913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/>
        </p:nvCxnSpPr>
        <p:spPr>
          <a:xfrm>
            <a:off x="6425613" y="5265204"/>
            <a:ext cx="400913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3" name="Прямая со стрелкой 32"/>
          <p:cNvCxnSpPr>
            <a:stCxn id="6" idx="2"/>
          </p:cNvCxnSpPr>
          <p:nvPr/>
        </p:nvCxnSpPr>
        <p:spPr>
          <a:xfrm flipH="1">
            <a:off x="3449354" y="1909839"/>
            <a:ext cx="2430622" cy="36004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4" name="Прямая со стрелкой 33"/>
          <p:cNvCxnSpPr>
            <a:stCxn id="6" idx="2"/>
            <a:endCxn id="8" idx="0"/>
          </p:cNvCxnSpPr>
          <p:nvPr/>
        </p:nvCxnSpPr>
        <p:spPr>
          <a:xfrm>
            <a:off x="5879976" y="1909839"/>
            <a:ext cx="2652222" cy="43904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Скругленный прямоугольник 1"/>
          <p:cNvSpPr/>
          <p:nvPr/>
        </p:nvSpPr>
        <p:spPr>
          <a:xfrm>
            <a:off x="515155" y="5872766"/>
            <a:ext cx="11140225" cy="656823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Главные элементы экономической инфраструктуры- транспорт и связь </a:t>
            </a:r>
            <a:endParaRPr lang="ru-RU" sz="24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8575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1631504" y="332656"/>
            <a:ext cx="8928992" cy="6408712"/>
          </a:xfrm>
        </p:spPr>
        <p:txBody>
          <a:bodyPr>
            <a:normAutofit/>
          </a:bodyPr>
          <a:lstStyle/>
          <a:p>
            <a:pPr marL="0" indent="0" algn="ctr">
              <a:spcBef>
                <a:spcPts val="0"/>
              </a:spcBef>
              <a:buNone/>
            </a:pPr>
            <a:endParaRPr lang="ru-RU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algn="ctr">
              <a:spcBef>
                <a:spcPts val="0"/>
              </a:spcBef>
              <a:buNone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Главная </a:t>
            </a: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задача </a:t>
            </a:r>
            <a:r>
              <a:rPr lang="ru-RU" b="1" dirty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социальной </a:t>
            </a:r>
            <a:r>
              <a:rPr lang="ru-RU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инфраструктуры </a:t>
            </a:r>
            <a:r>
              <a:rPr lang="ru-RU" b="1" i="1" dirty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</a:t>
            </a:r>
            <a:r>
              <a:rPr lang="ru-RU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оказание ус­луг </a:t>
            </a: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населению. </a:t>
            </a:r>
            <a:endParaRPr lang="ru-RU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algn="ctr">
              <a:spcBef>
                <a:spcPts val="0"/>
              </a:spcBef>
              <a:buNone/>
            </a:pP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омплекс включает </a:t>
            </a: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около 30 отраслей. </a:t>
            </a:r>
            <a:endParaRPr lang="ru-RU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algn="ctr">
              <a:spcBef>
                <a:spcPts val="0"/>
              </a:spcBef>
              <a:buNone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Они </a:t>
            </a: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обеспечивают 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быт </a:t>
            </a: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населения, </a:t>
            </a:r>
            <a:endParaRPr lang="ru-RU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algn="ctr">
              <a:spcBef>
                <a:spcPts val="0"/>
              </a:spcBef>
              <a:buNone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готовят </a:t>
            </a: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квалифицированные кадры, </a:t>
            </a:r>
            <a:endParaRPr lang="ru-RU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algn="ctr">
              <a:spcBef>
                <a:spcPts val="0"/>
              </a:spcBef>
              <a:buNone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заботятся </a:t>
            </a: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 здоровье людей, </a:t>
            </a:r>
            <a:endParaRPr lang="ru-RU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algn="ctr">
              <a:spcBef>
                <a:spcPts val="0"/>
              </a:spcBef>
              <a:buNone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организуют </a:t>
            </a: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их 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отдых</a:t>
            </a: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</a:t>
            </a:r>
            <a:endParaRPr lang="ru-RU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algn="ctr">
              <a:spcBef>
                <a:spcPts val="0"/>
              </a:spcBef>
              <a:buNone/>
            </a:pPr>
            <a:endParaRPr lang="ru-RU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algn="ctr">
              <a:spcBef>
                <a:spcPts val="0"/>
              </a:spcBef>
              <a:buNone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Комплекс </a:t>
            </a: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работает на производительность труда и прогресс страны</a:t>
            </a:r>
            <a:r>
              <a:rPr lang="ru-RU" dirty="0"/>
              <a:t>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497796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Скругленный прямоугольник 49"/>
          <p:cNvSpPr/>
          <p:nvPr/>
        </p:nvSpPr>
        <p:spPr>
          <a:xfrm>
            <a:off x="4535503" y="1170587"/>
            <a:ext cx="2957949" cy="614204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44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Транспорт</a:t>
            </a:r>
          </a:p>
        </p:txBody>
      </p:sp>
      <p:cxnSp>
        <p:nvCxnSpPr>
          <p:cNvPr id="34" name="Прямая со стрелкой 33"/>
          <p:cNvCxnSpPr/>
          <p:nvPr/>
        </p:nvCxnSpPr>
        <p:spPr>
          <a:xfrm>
            <a:off x="7271497" y="4694948"/>
            <a:ext cx="2293937" cy="615950"/>
          </a:xfrm>
          <a:prstGeom prst="straightConnector1">
            <a:avLst/>
          </a:prstGeom>
          <a:ln>
            <a:solidFill>
              <a:schemeClr val="bg2">
                <a:lumMod val="75000"/>
              </a:schemeClr>
            </a:solidFill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32" name="Прямая со стрелкой 31"/>
          <p:cNvCxnSpPr/>
          <p:nvPr/>
        </p:nvCxnSpPr>
        <p:spPr>
          <a:xfrm flipH="1">
            <a:off x="3418008" y="4429268"/>
            <a:ext cx="2022638" cy="169051"/>
          </a:xfrm>
          <a:prstGeom prst="straightConnector1">
            <a:avLst/>
          </a:prstGeom>
          <a:ln>
            <a:solidFill>
              <a:schemeClr val="bg2">
                <a:lumMod val="75000"/>
              </a:schemeClr>
            </a:solidFill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4" name="Овал 3"/>
          <p:cNvSpPr/>
          <p:nvPr/>
        </p:nvSpPr>
        <p:spPr>
          <a:xfrm>
            <a:off x="5497132" y="4139801"/>
            <a:ext cx="1835834" cy="720080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Виды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258408" y="1889142"/>
            <a:ext cx="2499050" cy="45720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 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назначению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7271497" y="1793257"/>
            <a:ext cx="2664296" cy="827923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 выполняемой работе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810107" y="2543007"/>
            <a:ext cx="2088232" cy="78494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Общего пользования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1327714" y="3630719"/>
            <a:ext cx="3147122" cy="39247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Производственный 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1296799" y="4391448"/>
            <a:ext cx="2092966" cy="36004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Наземный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4218133" y="5220989"/>
            <a:ext cx="2092966" cy="36004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Водный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8174038" y="5397269"/>
            <a:ext cx="2309416" cy="36004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Воздушный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393461" y="5054260"/>
            <a:ext cx="3016577" cy="1649514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lnSpc>
                <a:spcPct val="80000"/>
              </a:lnSpc>
              <a:defRPr/>
            </a:pPr>
            <a:r>
              <a:rPr lang="ru-RU" sz="24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Железнодорожный</a:t>
            </a:r>
          </a:p>
          <a:p>
            <a:pPr algn="ctr">
              <a:lnSpc>
                <a:spcPct val="80000"/>
              </a:lnSpc>
              <a:defRPr/>
            </a:pPr>
            <a:r>
              <a:rPr lang="ru-RU" sz="24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Автомобильный</a:t>
            </a:r>
          </a:p>
          <a:p>
            <a:pPr algn="ctr">
              <a:lnSpc>
                <a:spcPct val="80000"/>
              </a:lnSpc>
              <a:defRPr/>
            </a:pPr>
            <a:r>
              <a:rPr lang="ru-RU" sz="24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Трубопроводный</a:t>
            </a:r>
          </a:p>
          <a:p>
            <a:pPr algn="ctr">
              <a:lnSpc>
                <a:spcPct val="80000"/>
              </a:lnSpc>
              <a:defRPr/>
            </a:pPr>
            <a:r>
              <a:rPr lang="ru-RU" sz="24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Электронный (телекоммуникации)</a:t>
            </a:r>
            <a:endParaRPr lang="ru-RU" sz="20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defRPr/>
            </a:pPr>
            <a:endParaRPr lang="ru-RU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4757458" y="5982355"/>
            <a:ext cx="1835834" cy="687423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Морской </a:t>
            </a:r>
          </a:p>
          <a:p>
            <a:pPr algn="ctr">
              <a:defRPr/>
            </a:pPr>
            <a:r>
              <a:rPr lang="ru-RU" sz="24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Речной</a:t>
            </a:r>
          </a:p>
        </p:txBody>
      </p:sp>
      <p:sp>
        <p:nvSpPr>
          <p:cNvPr id="20" name="Прямоугольник 19"/>
          <p:cNvSpPr/>
          <p:nvPr/>
        </p:nvSpPr>
        <p:spPr>
          <a:xfrm>
            <a:off x="8884682" y="6110042"/>
            <a:ext cx="2175099" cy="432048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Авиационный</a:t>
            </a:r>
          </a:p>
        </p:txBody>
      </p:sp>
      <p:cxnSp>
        <p:nvCxnSpPr>
          <p:cNvPr id="39" name="Прямая со стрелкой 38"/>
          <p:cNvCxnSpPr/>
          <p:nvPr/>
        </p:nvCxnSpPr>
        <p:spPr>
          <a:xfrm>
            <a:off x="6294633" y="4819663"/>
            <a:ext cx="14287" cy="282575"/>
          </a:xfrm>
          <a:prstGeom prst="straightConnector1">
            <a:avLst/>
          </a:prstGeom>
          <a:ln>
            <a:solidFill>
              <a:schemeClr val="bg2">
                <a:lumMod val="75000"/>
              </a:schemeClr>
            </a:solidFill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46" name="Прямоугольник 45"/>
          <p:cNvSpPr/>
          <p:nvPr/>
        </p:nvSpPr>
        <p:spPr>
          <a:xfrm>
            <a:off x="8425574" y="2870297"/>
            <a:ext cx="1646315" cy="392470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Грузовой</a:t>
            </a:r>
          </a:p>
        </p:txBody>
      </p:sp>
      <p:sp>
        <p:nvSpPr>
          <p:cNvPr id="47" name="Прямоугольник 46"/>
          <p:cNvSpPr/>
          <p:nvPr/>
        </p:nvSpPr>
        <p:spPr>
          <a:xfrm>
            <a:off x="7687746" y="3560234"/>
            <a:ext cx="2440702" cy="39247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Пассажирский</a:t>
            </a:r>
          </a:p>
        </p:txBody>
      </p:sp>
      <p:cxnSp>
        <p:nvCxnSpPr>
          <p:cNvPr id="52" name="Прямая со стрелкой 51"/>
          <p:cNvCxnSpPr/>
          <p:nvPr/>
        </p:nvCxnSpPr>
        <p:spPr>
          <a:xfrm>
            <a:off x="2894132" y="4751488"/>
            <a:ext cx="14287" cy="282575"/>
          </a:xfrm>
          <a:prstGeom prst="straightConnector1">
            <a:avLst/>
          </a:prstGeom>
          <a:ln>
            <a:solidFill>
              <a:schemeClr val="bg2">
                <a:lumMod val="75000"/>
              </a:schemeClr>
            </a:solidFill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53" name="Прямая со стрелкой 52"/>
          <p:cNvCxnSpPr/>
          <p:nvPr/>
        </p:nvCxnSpPr>
        <p:spPr>
          <a:xfrm>
            <a:off x="5393182" y="5663204"/>
            <a:ext cx="14287" cy="282575"/>
          </a:xfrm>
          <a:prstGeom prst="straightConnector1">
            <a:avLst/>
          </a:prstGeom>
          <a:ln>
            <a:solidFill>
              <a:schemeClr val="bg2">
                <a:lumMod val="75000"/>
              </a:schemeClr>
            </a:solidFill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54" name="Прямая со стрелкой 53"/>
          <p:cNvCxnSpPr/>
          <p:nvPr/>
        </p:nvCxnSpPr>
        <p:spPr>
          <a:xfrm>
            <a:off x="9740521" y="5843680"/>
            <a:ext cx="14288" cy="282575"/>
          </a:xfrm>
          <a:prstGeom prst="straightConnector1">
            <a:avLst/>
          </a:prstGeom>
          <a:ln>
            <a:solidFill>
              <a:schemeClr val="bg2">
                <a:lumMod val="75000"/>
              </a:schemeClr>
            </a:solidFill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58" name="Прямая со стрелкой 57"/>
          <p:cNvCxnSpPr/>
          <p:nvPr/>
        </p:nvCxnSpPr>
        <p:spPr>
          <a:xfrm>
            <a:off x="4221663" y="2345211"/>
            <a:ext cx="6350" cy="1263650"/>
          </a:xfrm>
          <a:prstGeom prst="straightConnector1">
            <a:avLst/>
          </a:prstGeom>
          <a:ln>
            <a:solidFill>
              <a:schemeClr val="bg1">
                <a:lumMod val="50000"/>
              </a:schemeClr>
            </a:solidFill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59" name="Прямая со стрелкой 58"/>
          <p:cNvCxnSpPr/>
          <p:nvPr/>
        </p:nvCxnSpPr>
        <p:spPr>
          <a:xfrm>
            <a:off x="2816060" y="2307789"/>
            <a:ext cx="12700" cy="282575"/>
          </a:xfrm>
          <a:prstGeom prst="straightConnector1">
            <a:avLst/>
          </a:prstGeom>
          <a:ln>
            <a:solidFill>
              <a:schemeClr val="bg1">
                <a:lumMod val="50000"/>
              </a:schemeClr>
            </a:solidFill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60" name="Прямая со стрелкой 59"/>
          <p:cNvCxnSpPr/>
          <p:nvPr/>
        </p:nvCxnSpPr>
        <p:spPr>
          <a:xfrm>
            <a:off x="8782013" y="2594499"/>
            <a:ext cx="14287" cy="2809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62" name="Прямая со стрелкой 61"/>
          <p:cNvCxnSpPr/>
          <p:nvPr/>
        </p:nvCxnSpPr>
        <p:spPr>
          <a:xfrm>
            <a:off x="7967976" y="2605363"/>
            <a:ext cx="0" cy="92233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9" name="Скругленный прямоугольник 8"/>
          <p:cNvSpPr/>
          <p:nvPr/>
        </p:nvSpPr>
        <p:spPr>
          <a:xfrm>
            <a:off x="393461" y="257577"/>
            <a:ext cx="11506618" cy="734096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Транспорт осуществляет перевозку пассажиров, сырья, готовой продукции и оборудования внутри страны и на международном уровне.  </a:t>
            </a:r>
            <a:endParaRPr lang="ru-RU" sz="20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72788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491554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ТРАНСПОРТНЫЙ КОРИДОР- ЭТО СОВОКУПНОСТЬ МАГИСТРАЛЬНЫХ ТРАНСПОРТНЫХ КОММУНИКАЦИЙ РАЗЛИЧНЫХ ВИДОВ ТРАНСПОРТА С НЕОБХОДИМЫМИ ОБУСТРОЙСТВАМИ ОБЕСПЕЧИВАЮЩИХ ПЕРЕВОЗКИ ПАССАЖИРОВ И ГРУЗОВ МЕЖДУ РАЗЛИЧНЫМИ СТРАНАМИ НА НАПРАВЛЕНИЯХ ИХ КОНЦЕНТРАЦИИ.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841873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 РК 4международных  транспортных коридора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1</a:t>
            </a:r>
            <a:r>
              <a:rPr lang="ru-RU" b="1" dirty="0" smtClean="0"/>
              <a:t>. Северный коридор Трансазиатской ж\д магистрали.</a:t>
            </a:r>
          </a:p>
          <a:p>
            <a:r>
              <a:rPr lang="ru-RU" b="1" dirty="0" smtClean="0"/>
              <a:t>2. Западная Европа-Китай, Корейский полуостров и Япония через РФ и Казахстан.</a:t>
            </a:r>
          </a:p>
          <a:p>
            <a:r>
              <a:rPr lang="ru-RU" b="1" dirty="0" smtClean="0"/>
              <a:t>3. ТРАСЕКА: Восточная Европа-Центральная Азия через Черное море, Кавказ и Каспийское море</a:t>
            </a:r>
          </a:p>
          <a:p>
            <a:r>
              <a:rPr lang="ru-RU" b="1" dirty="0" smtClean="0"/>
              <a:t>4. Север-ЮГ: Северная Европа –страны Персидского залива через РФ и Иран, с участием Казахстана. 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21698755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919536" y="620688"/>
            <a:ext cx="8496944" cy="5835048"/>
          </a:xfrm>
        </p:spPr>
        <p:txBody>
          <a:bodyPr>
            <a:normAutofit lnSpcReduction="10000"/>
          </a:bodyPr>
          <a:lstStyle/>
          <a:p>
            <a:pPr algn="ctr">
              <a:spcBef>
                <a:spcPts val="0"/>
              </a:spcBef>
              <a:buNone/>
            </a:pPr>
            <a:r>
              <a:rPr lang="ru-RU" sz="3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Транспортные узлы </a:t>
            </a:r>
            <a:r>
              <a:rPr lang="ru-RU" sz="3600" dirty="0">
                <a:solidFill>
                  <a:srgbClr val="FF0000"/>
                </a:solidFill>
              </a:rPr>
              <a:t>-  </a:t>
            </a:r>
          </a:p>
          <a:p>
            <a:pPr algn="ctr">
              <a:spcBef>
                <a:spcPts val="0"/>
              </a:spcBef>
              <a:buNone/>
            </a:pP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места пересечения транспортных путей </a:t>
            </a:r>
          </a:p>
          <a:p>
            <a:pPr algn="ctr">
              <a:spcBef>
                <a:spcPts val="0"/>
              </a:spcBef>
              <a:buNone/>
            </a:pP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 обмена грузами и пассажирами.</a:t>
            </a:r>
          </a:p>
          <a:p>
            <a:pPr algn="ctr">
              <a:spcBef>
                <a:spcPts val="0"/>
              </a:spcBef>
              <a:buNone/>
            </a:pPr>
            <a:r>
              <a:rPr lang="ru-RU" dirty="0" smtClean="0"/>
              <a:t>  </a:t>
            </a:r>
          </a:p>
          <a:p>
            <a:pPr algn="ctr">
              <a:spcBef>
                <a:spcPts val="0"/>
              </a:spcBef>
              <a:buNone/>
            </a:pPr>
            <a:endParaRPr lang="ru-RU" dirty="0"/>
          </a:p>
          <a:p>
            <a:pPr algn="ctr">
              <a:spcBef>
                <a:spcPts val="0"/>
              </a:spcBef>
              <a:buNone/>
            </a:pPr>
            <a:r>
              <a:rPr lang="ru-RU" dirty="0" smtClean="0"/>
              <a:t> </a:t>
            </a:r>
            <a:r>
              <a:rPr lang="ru-RU" sz="4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Транспортная система –</a:t>
            </a:r>
          </a:p>
          <a:p>
            <a:pPr algn="ctr">
              <a:spcBef>
                <a:spcPts val="0"/>
              </a:spcBef>
              <a:buNone/>
            </a:pPr>
            <a:r>
              <a:rPr lang="ru-RU" sz="3600" b="1" dirty="0">
                <a:solidFill>
                  <a:schemeClr val="bg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совокупность всех видов транспорта, объединенных между собой транспортными узлами.</a:t>
            </a:r>
          </a:p>
          <a:p>
            <a:pPr algn="ctr">
              <a:spcBef>
                <a:spcPts val="0"/>
              </a:spcBef>
              <a:buNone/>
            </a:pPr>
            <a:endParaRPr lang="ru-RU" sz="4000" dirty="0"/>
          </a:p>
          <a:p>
            <a:pPr algn="ctr">
              <a:spcBef>
                <a:spcPts val="0"/>
              </a:spcBef>
              <a:buNone/>
            </a:pPr>
            <a:r>
              <a:rPr lang="ru-RU" sz="4000" dirty="0"/>
              <a:t>	</a:t>
            </a:r>
            <a:endParaRPr lang="ru-RU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1109045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Направления развития транспортной системы. </a:t>
            </a:r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403537" y="1417638"/>
            <a:ext cx="4855335" cy="140379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Увеличение пропускной способности транспортных путей. </a:t>
            </a:r>
            <a:endParaRPr lang="ru-RU" sz="2400" b="1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403538" y="4751120"/>
            <a:ext cx="4855335" cy="140379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Увеличение скорости передвижения.</a:t>
            </a:r>
            <a:endParaRPr lang="ru-RU" sz="2400" b="1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6727065" y="1417638"/>
            <a:ext cx="4855335" cy="140379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Увеличение вместимости и грузоподъемности транспортных средств.</a:t>
            </a:r>
            <a:endParaRPr lang="ru-RU" sz="2400" b="1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6727065" y="4751120"/>
            <a:ext cx="4855335" cy="140379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Повышение безопасности движения.</a:t>
            </a:r>
            <a:endParaRPr lang="ru-RU" sz="2400" b="1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3462271" y="3084379"/>
            <a:ext cx="4855335" cy="140379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Появление принципиально новых транспортных средств.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37284455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1179"/>
          <a:stretch/>
        </p:blipFill>
        <p:spPr>
          <a:xfrm>
            <a:off x="4565688" y="4233359"/>
            <a:ext cx="5688632" cy="2430403"/>
          </a:xfrm>
          <a:prstGeom prst="rect">
            <a:avLst/>
          </a:prstGeom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125528" y="1457400"/>
            <a:ext cx="8568952" cy="5400600"/>
          </a:xfrm>
        </p:spPr>
        <p:txBody>
          <a:bodyPr>
            <a:normAutofit/>
          </a:bodyPr>
          <a:lstStyle/>
          <a:p>
            <a:pPr marL="0" indent="0" algn="ctr">
              <a:lnSpc>
                <a:spcPct val="90000"/>
              </a:lnSpc>
              <a:spcBef>
                <a:spcPts val="0"/>
              </a:spcBef>
              <a:buNone/>
            </a:pP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поч­товая связь и телекоммуникации. </a:t>
            </a:r>
          </a:p>
          <a:p>
            <a:pPr marL="0" indent="0" algn="ctr">
              <a:lnSpc>
                <a:spcPct val="90000"/>
              </a:lnSpc>
              <a:spcBef>
                <a:spcPts val="0"/>
              </a:spcBef>
              <a:buNone/>
            </a:pPr>
            <a:r>
              <a:rPr lang="ru-RU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Основная задача:</a:t>
            </a:r>
            <a:r>
              <a:rPr lang="ru-RU" sz="2800" b="1" dirty="0">
                <a:solidFill>
                  <a:schemeClr val="bg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передача информации.</a:t>
            </a:r>
          </a:p>
          <a:p>
            <a:pPr marL="0" indent="0" algn="ctr">
              <a:lnSpc>
                <a:spcPct val="90000"/>
              </a:lnSpc>
              <a:spcBef>
                <a:spcPts val="0"/>
              </a:spcBef>
              <a:buNone/>
            </a:pPr>
            <a:r>
              <a:rPr lang="ru-RU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Старейшая отрасль </a:t>
            </a: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почтовая связь. </a:t>
            </a:r>
          </a:p>
          <a:p>
            <a:pPr marL="0" indent="0" algn="ctr">
              <a:lnSpc>
                <a:spcPct val="90000"/>
              </a:lnSpc>
              <a:spcBef>
                <a:spcPts val="0"/>
              </a:spcBef>
              <a:buNone/>
            </a:pP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Казахстан благодаря созданию опти­ко-волоконных линий включен в гигантскую мировую коммуникационную сеть. </a:t>
            </a:r>
          </a:p>
          <a:p>
            <a:pPr marL="0" indent="0" algn="ctr">
              <a:lnSpc>
                <a:spcPct val="90000"/>
              </a:lnSpc>
              <a:spcBef>
                <a:spcPts val="0"/>
              </a:spcBef>
              <a:buNone/>
            </a:pP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Растет роль спутникового телевидения, Интернета  и сотовой связи.</a:t>
            </a:r>
          </a:p>
          <a:p>
            <a:pPr marL="0" indent="0">
              <a:buNone/>
            </a:pP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765243" y="616831"/>
            <a:ext cx="177490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СВЯЗЬ - </a:t>
            </a:r>
          </a:p>
        </p:txBody>
      </p:sp>
      <p:sp>
        <p:nvSpPr>
          <p:cNvPr id="2" name="Скругленный прямоугольник 1"/>
          <p:cNvSpPr/>
          <p:nvPr/>
        </p:nvSpPr>
        <p:spPr>
          <a:xfrm>
            <a:off x="245208" y="2999413"/>
            <a:ext cx="2880320" cy="3140511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/>
              <a:t>Телекоммуникации</a:t>
            </a:r>
          </a:p>
          <a:p>
            <a:pPr algn="ctr"/>
            <a:r>
              <a:rPr lang="ru-RU" sz="2000" b="1" dirty="0" smtClean="0"/>
              <a:t>- комплекс технических средств, предназначенных для передачи информации на расстоянии. </a:t>
            </a:r>
            <a:endParaRPr lang="ru-RU" sz="2000" b="1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245208" y="616831"/>
            <a:ext cx="3026535" cy="1275009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19.09.1994 официально зарегистрирован национальный домен</a:t>
            </a:r>
            <a:r>
              <a:rPr lang="en-US" b="1" smtClean="0"/>
              <a:t> </a:t>
            </a:r>
            <a:r>
              <a:rPr lang="ru-RU" b="1" smtClean="0"/>
              <a:t>РК</a:t>
            </a:r>
            <a:r>
              <a:rPr lang="ru-RU" b="1" dirty="0" smtClean="0"/>
              <a:t>. </a:t>
            </a:r>
            <a:r>
              <a:rPr lang="kk-KZ" b="1" dirty="0" smtClean="0"/>
              <a:t>к</a:t>
            </a:r>
            <a:r>
              <a:rPr lang="en-US" b="1" dirty="0" smtClean="0"/>
              <a:t>z.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17867941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3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Тема3" id="{09751EF0-FDB7-4156-B777-E480BC861809}" vid="{C75B22CB-F7DF-4287-A05C-33B2881845D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Тема3</Template>
  <TotalTime>226</TotalTime>
  <Words>307</Words>
  <Application>Microsoft Office PowerPoint</Application>
  <PresentationFormat>Широкоэкранный</PresentationFormat>
  <Paragraphs>73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2" baseType="lpstr">
      <vt:lpstr>Arial</vt:lpstr>
      <vt:lpstr>Calibri</vt:lpstr>
      <vt:lpstr>Тема3</vt:lpstr>
      <vt:lpstr>Элементы и функции экономической инфраструктуры</vt:lpstr>
      <vt:lpstr>Презентация PowerPoint</vt:lpstr>
      <vt:lpstr>Презентация PowerPoint</vt:lpstr>
      <vt:lpstr>Презентация PowerPoint</vt:lpstr>
      <vt:lpstr>ТРАНСПОРТНЫЙ КОРИДОР- ЭТО СОВОКУПНОСТЬ МАГИСТРАЛЬНЫХ ТРАНСПОРТНЫХ КОММУНИКАЦИЙ РАЗЛИЧНЫХ ВИДОВ ТРАНСПОРТА С НЕОБХОДИМЫМИ ОБУСТРОЙСТВАМИ ОБЕСПЕЧИВАЮЩИХ ПЕРЕВОЗКИ ПАССАЖИРОВ И ГРУЗОВ МЕЖДУ РАЗЛИЧНЫМИ СТРАНАМИ НА НАПРАВЛЕНИЯХ ИХ КОНЦЕНТРАЦИИ. </vt:lpstr>
      <vt:lpstr>В РК 4международных  транспортных коридора</vt:lpstr>
      <vt:lpstr>Презентация PowerPoint</vt:lpstr>
      <vt:lpstr>Направления развития транспортной системы. 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Социальный комплекс</dc:title>
  <dc:creator>Пользователь</dc:creator>
  <cp:lastModifiedBy>Пользователь</cp:lastModifiedBy>
  <cp:revision>10</cp:revision>
  <dcterms:created xsi:type="dcterms:W3CDTF">2019-04-04T13:22:10Z</dcterms:created>
  <dcterms:modified xsi:type="dcterms:W3CDTF">2020-04-03T16:06:21Z</dcterms:modified>
</cp:coreProperties>
</file>