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9"/>
  </p:notesMasterIdLst>
  <p:sldIdLst>
    <p:sldId id="263" r:id="rId2"/>
    <p:sldId id="265" r:id="rId3"/>
    <p:sldId id="259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8" r:id="rId14"/>
    <p:sldId id="279" r:id="rId15"/>
    <p:sldId id="282" r:id="rId16"/>
    <p:sldId id="283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A362BB-9999-4454-9A49-4DAC88E1807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056132-1DDC-424F-A14D-51543A9F5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1A5BA-96CC-4A13-ABD6-F28F82269EBC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E7E8F-2BBE-4D14-901B-F0F09BCEA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46DE4-964B-40C6-BF6B-AA8AAF3C8A3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3B714-4441-44C1-91A8-89C8D9ADE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AF56E-44FF-4D18-B18C-8C75B929706D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407B4-591E-404E-AB88-C9B5CA3D6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CCE2B-74C0-4D3D-9116-6751800D5CA6}" type="datetime1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6143-7574-421C-AFBA-05FFCA311E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EC0A-E361-4D5E-A93D-CD50FFD3886D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2F08-4877-4A20-84F9-976C22F30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DB67A-4006-4B5E-A58F-4F80422C2AD4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BB2B-160F-4CEC-A99B-417BC6693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16C17-A733-4AAA-A3E6-AD10728BA76E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8F8B5-203C-4FA3-BAF5-445FB3D83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A2C00-75D8-407C-86F9-A3D40FDC574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9FA92-D9E3-4059-BF6F-A27ECB5D7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158CB-F00B-4A84-A84C-F9F1A568CF5C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3AD6B-F7EC-41E7-9736-2489FBDA9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59CE1-1EEB-4243-8ADF-3F25F0161DC2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3E192-0474-40F4-A9AB-17697CFFE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C1D3F-449D-4874-8A58-CAB919D0BEC2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8C4C7-36E4-437D-8471-50A081DCE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51979-C785-4AC6-9845-C98A500E85A4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19A45-E8A0-480D-9598-8FD4B493C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0ED96-C205-41AB-ABED-90C55501B987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2EE08A-8D9C-4844-881F-0113A9CC9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jpeg"/><Relationship Id="rId5" Type="http://schemas.openxmlformats.org/officeDocument/2006/relationships/image" Target="../media/image11.gi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Cj0413084000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8955" y="2571744"/>
            <a:ext cx="4036449" cy="354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MCj04130940000[1]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714620"/>
            <a:ext cx="3887834" cy="353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C87F7-49A6-4E31-B3C7-ACCA71252693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785794"/>
            <a:ext cx="6858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 чем </a:t>
            </a: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рассказывают </a:t>
            </a:r>
            <a:r>
              <a:rPr lang="ru-RU" sz="5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гербы и эмблемы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9"/>
          <p:cNvSpPr>
            <a:spLocks noChangeArrowheads="1"/>
          </p:cNvSpPr>
          <p:nvPr/>
        </p:nvSpPr>
        <p:spPr bwMode="auto">
          <a:xfrm>
            <a:off x="684213" y="6059510"/>
            <a:ext cx="7775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ru-RU" sz="2000" dirty="0"/>
              <a:t>(</a:t>
            </a:r>
            <a:r>
              <a:rPr lang="ru-RU" sz="2000" dirty="0">
                <a:solidFill>
                  <a:srgbClr val="FF0000"/>
                </a:solidFill>
              </a:rPr>
              <a:t>т.е. всевозможные варианты деления щита по вертикали, горизонтали; кривыми, волнистыми линиями, сегментами</a:t>
            </a:r>
            <a:r>
              <a:rPr lang="ru-RU" sz="2000" dirty="0"/>
              <a:t>)</a:t>
            </a:r>
            <a:r>
              <a:rPr lang="en-GB" sz="2000" dirty="0"/>
              <a:t> </a:t>
            </a:r>
            <a:endParaRPr lang="ru-RU" sz="2000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 rot="5400000">
            <a:off x="3069431" y="2858294"/>
            <a:ext cx="1431925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8" descr="Web-Fantasy. &amp;Dcy;&amp;icy;&amp;zcy;&amp;acy;&amp;jcy;&amp;ncy; &amp;icy; Photoshop"/>
          <p:cNvPicPr>
            <a:picLocks noChangeAspect="1" noChangeArrowheads="1"/>
          </p:cNvPicPr>
          <p:nvPr/>
        </p:nvPicPr>
        <p:blipFill>
          <a:blip r:embed="rId2" cstate="screen"/>
          <a:srcRect t="3065" b="42960"/>
          <a:stretch>
            <a:fillRect/>
          </a:stretch>
        </p:blipFill>
        <p:spPr bwMode="auto">
          <a:xfrm>
            <a:off x="684213" y="642918"/>
            <a:ext cx="76327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50"/>
          <p:cNvSpPr>
            <a:spLocks noChangeArrowheads="1"/>
          </p:cNvSpPr>
          <p:nvPr/>
        </p:nvSpPr>
        <p:spPr bwMode="auto">
          <a:xfrm>
            <a:off x="-428660" y="71414"/>
            <a:ext cx="98584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ru-RU" sz="4000" b="1" dirty="0">
                <a:solidFill>
                  <a:srgbClr val="FF0000"/>
                </a:solidFill>
              </a:rPr>
              <a:t>Почётные г</a:t>
            </a:r>
            <a:r>
              <a:rPr lang="en-GB" sz="4000" b="1" dirty="0" err="1">
                <a:solidFill>
                  <a:srgbClr val="FF0000"/>
                </a:solidFill>
              </a:rPr>
              <a:t>еральдические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FF0000"/>
                </a:solidFill>
              </a:rPr>
              <a:t> </a:t>
            </a:r>
            <a:r>
              <a:rPr lang="en-GB" sz="4000" b="1" dirty="0" err="1">
                <a:solidFill>
                  <a:srgbClr val="FF0000"/>
                </a:solidFill>
              </a:rPr>
              <a:t>фигуры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75FA9-FE0D-4CE0-A8FC-DBF08CDA62E6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7002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cs typeface="Arial" pitchFamily="34" charset="0"/>
              </a:rPr>
              <a:t>Негеральдические фигуры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9" name="Picture 8" descr="Web-Fantasy. &amp;Dcy;&amp;icy;&amp;zcy;&amp;acy;&amp;jcy;&amp;ncy; &amp;icy; Photosho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t="55939"/>
          <a:stretch>
            <a:fillRect/>
          </a:stretch>
        </p:blipFill>
        <p:spPr>
          <a:xfrm>
            <a:off x="747740" y="914395"/>
            <a:ext cx="7824788" cy="4586307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0C913-5C93-4D49-93D5-08D1E4F00EBA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0" y="586266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(человек, животные, растения, явления </a:t>
            </a:r>
            <a:r>
              <a:rPr lang="ru-RU" dirty="0" smtClean="0">
                <a:solidFill>
                  <a:srgbClr val="FF0000"/>
                </a:solidFill>
              </a:rPr>
              <a:t>природы, </a:t>
            </a:r>
            <a:r>
              <a:rPr lang="ru-RU" dirty="0">
                <a:solidFill>
                  <a:srgbClr val="FF0000"/>
                </a:solidFill>
              </a:rPr>
              <a:t>звёзды, постройки, оружие, корабли, орудия труда, фантастические животные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913563" cy="1366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Геральдические цвета</a:t>
            </a: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357188" y="1571625"/>
            <a:ext cx="500062" cy="5000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57158" y="5286391"/>
            <a:ext cx="500062" cy="500063"/>
          </a:xfrm>
          <a:prstGeom prst="star8">
            <a:avLst>
              <a:gd name="adj" fmla="val 3825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Times New Roman" pitchFamily="18" charset="0"/>
            </a:endParaRP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357188" y="3000375"/>
            <a:ext cx="500062" cy="500063"/>
          </a:xfrm>
          <a:prstGeom prst="star8">
            <a:avLst>
              <a:gd name="adj" fmla="val 3825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Times New Roman" pitchFamily="18" charset="0"/>
            </a:endParaRP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428625" y="3786188"/>
            <a:ext cx="500063" cy="500062"/>
          </a:xfrm>
          <a:prstGeom prst="star8">
            <a:avLst>
              <a:gd name="adj" fmla="val 38250"/>
            </a:avLst>
          </a:prstGeom>
          <a:solidFill>
            <a:srgbClr val="66CC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Times New Roman" pitchFamily="18" charset="0"/>
            </a:endParaRPr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357188" y="4500563"/>
            <a:ext cx="571500" cy="571500"/>
          </a:xfrm>
          <a:prstGeom prst="star8">
            <a:avLst>
              <a:gd name="adj" fmla="val 38250"/>
            </a:avLst>
          </a:prstGeom>
          <a:solidFill>
            <a:srgbClr val="CC00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Times New Roman" pitchFamily="18" charset="0"/>
            </a:endParaRPr>
          </a:p>
        </p:txBody>
      </p:sp>
      <p:pic>
        <p:nvPicPr>
          <p:cNvPr id="4114" name="Picture 18" descr="Герб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38" y="1643063"/>
            <a:ext cx="3714750" cy="4879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357313" y="1700213"/>
            <a:ext cx="4500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3399"/>
                </a:solidFill>
              </a:rPr>
              <a:t>Червлёный (тёмно-красный) -  любовь и смелость</a:t>
            </a:r>
          </a:p>
        </p:txBody>
      </p:sp>
      <p:sp>
        <p:nvSpPr>
          <p:cNvPr id="15370" name="Text Box 22"/>
          <p:cNvSpPr txBox="1">
            <a:spLocks noChangeArrowheads="1"/>
          </p:cNvSpPr>
          <p:nvPr/>
        </p:nvSpPr>
        <p:spPr bwMode="auto">
          <a:xfrm>
            <a:off x="2484438" y="306863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357313" y="2357438"/>
            <a:ext cx="3714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3399"/>
                </a:solidFill>
              </a:rPr>
              <a:t> Чёрный  - мудрость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1357313" y="3000375"/>
            <a:ext cx="3643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3399"/>
                </a:solidFill>
              </a:rPr>
              <a:t> Зелёный –символ изобилия 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1428750" y="3714750"/>
            <a:ext cx="3500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3399"/>
                </a:solidFill>
              </a:rPr>
              <a:t>Голубой – красота и величие</a:t>
            </a:r>
          </a:p>
        </p:txBody>
      </p:sp>
      <p:sp>
        <p:nvSpPr>
          <p:cNvPr id="15374" name="Text Box 27"/>
          <p:cNvSpPr txBox="1">
            <a:spLocks noChangeArrowheads="1"/>
          </p:cNvSpPr>
          <p:nvPr/>
        </p:nvSpPr>
        <p:spPr bwMode="auto">
          <a:xfrm>
            <a:off x="1692275" y="5805488"/>
            <a:ext cx="2592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75" name="Text Box 28"/>
          <p:cNvSpPr txBox="1">
            <a:spLocks noChangeArrowheads="1"/>
          </p:cNvSpPr>
          <p:nvPr/>
        </p:nvSpPr>
        <p:spPr bwMode="auto">
          <a:xfrm>
            <a:off x="1547813" y="5876925"/>
            <a:ext cx="201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428750" y="4429125"/>
            <a:ext cx="3357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>
                <a:solidFill>
                  <a:srgbClr val="003399"/>
                </a:solidFill>
              </a:rPr>
              <a:t>Пурпурный (с фиолетовым оттенком) - могущество</a:t>
            </a:r>
          </a:p>
        </p:txBody>
      </p:sp>
      <p:sp>
        <p:nvSpPr>
          <p:cNvPr id="15377" name="Text Box 30"/>
          <p:cNvSpPr txBox="1">
            <a:spLocks noChangeArrowheads="1"/>
          </p:cNvSpPr>
          <p:nvPr/>
        </p:nvSpPr>
        <p:spPr bwMode="auto">
          <a:xfrm>
            <a:off x="827088" y="5373688"/>
            <a:ext cx="403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357158" y="2285992"/>
            <a:ext cx="500062" cy="500063"/>
          </a:xfrm>
          <a:prstGeom prst="star8">
            <a:avLst>
              <a:gd name="adj" fmla="val 38250"/>
            </a:avLst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>
              <a:latin typeface="+mn-lt"/>
              <a:cs typeface="+mn-cs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>
            <a:off x="357188" y="5929313"/>
            <a:ext cx="500062" cy="500062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428750" y="5214938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99"/>
                </a:solidFill>
              </a:rPr>
              <a:t>Белый (серебро) – символ чистоты и невинности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428750" y="5929313"/>
            <a:ext cx="3643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99"/>
                </a:solidFill>
              </a:rPr>
              <a:t>Жёлтый (золото) – символ богатства, справедливости</a:t>
            </a:r>
            <a:endParaRPr lang="ru-RU"/>
          </a:p>
        </p:txBody>
      </p:sp>
      <p:sp>
        <p:nvSpPr>
          <p:cNvPr id="15382" name="Номер слайда 2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8032B9-E171-45DC-9488-47ECFB4447E4}" type="slidenum">
              <a:rPr lang="ru-RU">
                <a:solidFill>
                  <a:schemeClr val="bg1"/>
                </a:solidFill>
              </a:rPr>
              <a:pPr/>
              <a:t>12</a:t>
            </a:fld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1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9" grpId="0" animBg="1"/>
      <p:bldP spid="4110" grpId="0" animBg="1"/>
      <p:bldP spid="4111" grpId="0" animBg="1"/>
      <p:bldP spid="4112" grpId="0" animBg="1"/>
      <p:bldP spid="4113" grpId="0" animBg="1"/>
      <p:bldP spid="4117" grpId="0"/>
      <p:bldP spid="4121" grpId="0"/>
      <p:bldP spid="4125" grpId="0"/>
      <p:bldP spid="20" grpId="0" animBg="1"/>
      <p:bldP spid="21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>
          <a:xfrm>
            <a:off x="1357290" y="357166"/>
            <a:ext cx="6429375" cy="5715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yrillicGoth" pitchFamily="2" charset="0"/>
              </a:rPr>
              <a:t>Символистическое значение животных и растений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CyrillicGoth" pitchFamily="2" charset="0"/>
            </a:endParaRPr>
          </a:p>
        </p:txBody>
      </p:sp>
      <p:graphicFrame>
        <p:nvGraphicFramePr>
          <p:cNvPr id="154720" name="Group 96"/>
          <p:cNvGraphicFramePr>
            <a:graphicFrameLocks noGrp="1"/>
          </p:cNvGraphicFramePr>
          <p:nvPr>
            <p:ph sz="half" idx="1"/>
          </p:nvPr>
        </p:nvGraphicFramePr>
        <p:xfrm>
          <a:off x="571472" y="1285858"/>
          <a:ext cx="8143932" cy="5072110"/>
        </p:xfrm>
        <a:graphic>
          <a:graphicData uri="http://schemas.openxmlformats.org/drawingml/2006/table">
            <a:tbl>
              <a:tblPr/>
              <a:tblGrid>
                <a:gridCol w="2643206"/>
                <a:gridCol w="5500726"/>
              </a:tblGrid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Лев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Власть, мужество, великодушие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Леопард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Отвага, храбрость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Конь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Ловкость, стремительность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Медведь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Сила, предусмотрительность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Бык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Выносливость, ярость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Слон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Верность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Орел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Власть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Ворон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Долголетие, мудрость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Петух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Бойцовские качества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Павлин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Победа над врагом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D480924-D143-4BAE-84B5-3B7E8739A0E0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16423" name="Picture 2" descr="ATC: &amp;Gcy;&amp;iecy;&amp;rcy;&amp;bcy;&amp;ocy;&amp;vcy;&amp;ycy;&amp;iecy; &amp;fcy;&amp;icy;&amp;gcy;&amp;ucy;&amp;rcy;&amp;ycy; - &amp;Vcy;&amp;icy;&amp;kcy;&amp;icy;&amp;pcy;&amp;iecy;&amp;dcy;&amp;icy;&amp;y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406" y="71414"/>
            <a:ext cx="1500188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4" name="Picture 6" descr="&amp;Rcy;&amp;iecy;&amp;fcy;&amp;iecy;&amp;rcy;&amp;acy;&amp;tcy; &amp;Ocy;&amp;rcy;&amp;iocy;&amp;lcy; &amp;vcy; &amp;gcy;&amp;iecy;&amp;rcy;&amp;acy;&amp;lcy;&amp;softcy;&amp;dcy;&amp;icy;&amp;kcy;&amp;ie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6987"/>
            <a:ext cx="1173163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5" name="TextBox 5"/>
          <p:cNvSpPr txBox="1">
            <a:spLocks noChangeArrowheads="1"/>
          </p:cNvSpPr>
          <p:nvPr/>
        </p:nvSpPr>
        <p:spPr bwMode="auto">
          <a:xfrm>
            <a:off x="1500166" y="6357958"/>
            <a:ext cx="5929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Все эти фигуры называют негеральдическими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4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4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4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782" name="Group 110"/>
          <p:cNvGraphicFramePr>
            <a:graphicFrameLocks noGrp="1"/>
          </p:cNvGraphicFramePr>
          <p:nvPr>
            <p:ph sz="half" idx="1"/>
          </p:nvPr>
        </p:nvGraphicFramePr>
        <p:xfrm>
          <a:off x="500033" y="1428736"/>
          <a:ext cx="8215371" cy="4848353"/>
        </p:xfrm>
        <a:graphic>
          <a:graphicData uri="http://schemas.openxmlformats.org/drawingml/2006/table">
            <a:tbl>
              <a:tblPr/>
              <a:tblGrid>
                <a:gridCol w="1993481"/>
                <a:gridCol w="6221890"/>
              </a:tblGrid>
              <a:tr h="9286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Рыба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Бдительность. Изображение рыбы являлось также древним знаком христианства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Змея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Мудрость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Единорог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Чистота, невинность. Символ Иисуса Христа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Дельфин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Сила, дельфин с якорем – символ верности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Лавр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Почет и слава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Дуб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Крепость, могущество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Олива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Мудрость и мир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Пшеница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Достаток, плодородие, обновление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Лилия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Жизнь и воскресение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153BBC2-E52E-42B2-92FE-E1C017B343FC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211" y="214290"/>
            <a:ext cx="6429375" cy="10715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yrillicGoth" pitchFamily="2" charset="0"/>
                <a:cs typeface="+mn-cs"/>
              </a:rPr>
              <a:t>Символистическое значение животных и растений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7444" name="Picture 4" descr="&amp;Fcy;&amp;lcy;&amp;iocy;&amp;rcy;-&amp;dcy;&amp;iecy;-&amp;Lcy;&amp;icy;&amp;s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71414"/>
            <a:ext cx="92868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5" name="Прямоугольник 5"/>
          <p:cNvSpPr>
            <a:spLocks noChangeArrowheads="1"/>
          </p:cNvSpPr>
          <p:nvPr/>
        </p:nvSpPr>
        <p:spPr bwMode="auto">
          <a:xfrm>
            <a:off x="1142976" y="6357938"/>
            <a:ext cx="7000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Все эти фигуры называют негеральдическими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67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67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6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Ocy;&amp;kcy;&amp;tcy;&amp;yacy;&amp;bcy;&amp;rcy;&amp;softcy; 2012 &amp;Fcy;&amp;lcy;&amp;acy;&amp;gcy;&amp;icy; &amp;icy; &amp;gcy;&amp;iecy;&amp;rcy;&amp;bcy;&amp;ycy; Pag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857272"/>
            <a:ext cx="618807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858000" y="1785938"/>
            <a:ext cx="20716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Корона</a:t>
            </a: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Намет</a:t>
            </a: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Шлем</a:t>
            </a: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Щитодержатели</a:t>
            </a: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Щит</a:t>
            </a: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endParaRPr lang="ru-RU" b="1">
              <a:solidFill>
                <a:srgbClr val="00206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Девиз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3286125" y="2214563"/>
            <a:ext cx="4643438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>
            <a:off x="4286250" y="2786063"/>
            <a:ext cx="357187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357563" y="3214688"/>
            <a:ext cx="4500562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5214938" y="4143375"/>
            <a:ext cx="3214687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3429000" y="5214938"/>
            <a:ext cx="4357688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28625" y="214313"/>
            <a:ext cx="835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Из каких элементов состоит герб?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>
            <a:off x="4714875" y="6357938"/>
            <a:ext cx="3071813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3" name="Номер слайда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20F654-039E-4F79-AF0D-AE10EA87B7F4}" type="slidenum">
              <a:rPr lang="ru-RU">
                <a:solidFill>
                  <a:schemeClr val="bg1"/>
                </a:solidFill>
              </a:rPr>
              <a:pPr/>
              <a:t>15</a:t>
            </a:fld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00688" y="5357813"/>
            <a:ext cx="857250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50" y="1143000"/>
            <a:ext cx="8858250" cy="714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Эмблема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  —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условное изображение идеи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в рисунке и пластике, которому присвоен тот или другой смысл.</a:t>
            </a:r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857250" y="285750"/>
            <a:ext cx="7358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</a:rPr>
              <a:t>ЭМБЛЕМА</a:t>
            </a:r>
          </a:p>
        </p:txBody>
      </p:sp>
      <p:pic>
        <p:nvPicPr>
          <p:cNvPr id="19461" name="Picture 10" descr="&amp;Scy;&amp;ocy;&amp;vcy;&amp;rcy;&amp;iecy;&amp;mcy;&amp;iecy;&amp;ncy;&amp;ncy;&amp;ocy;&amp;iecy; &amp;ucy;&amp;pcy;&amp;rcy;&amp;acy;&amp;vcy;&amp;lcy;&amp;iecy;&amp;ncy;&amp;icy;&amp;iecy; &amp;icy; &amp;zcy;&amp;dcy;&amp;rcy;&amp;acy;&amp;vcy;&amp;ocy;&amp;ocy;&amp;khcy;&amp;rcy;&amp;acy;&amp;ncy;&amp;iecy;&amp;ncy;&amp;icy;&amp;iecy;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5411788"/>
            <a:ext cx="82073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2" descr="OnTour: 23 &amp;mcy;&amp;acy;&amp;rcy;&amp;tcy;&amp;acy; 2012, 11:00, &amp;ZHcy;&amp;Bcy;&amp;Kcy; &amp;Scy;&amp;pcy;&amp;acy;&amp;rcy;&amp;tcy;&amp;acy;&amp;kcy;-&amp;SHcy;&amp;Vcy;&amp;Scy;&amp;Mcy; vs &amp;ZHcy;&amp;Bcy;&amp;Kcy; &amp;Ucy;&amp;Gcy;&amp;Mcy;&amp;Kcy; (…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4357694"/>
            <a:ext cx="1692275" cy="201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0" descr="&amp;Fcy;&amp;acy;&amp;jcy;&amp;lcy;:Zenitpenza.gif TerritorioScuola Enhanced Wiki Alfa &amp;Rcy;&amp;acy;&amp;scy;&amp;shcy;&amp;icy;&amp;rcy;&amp;iecy;&amp;ncy;&amp;ncy;&amp;ycy;&amp;jcy; &amp;Rcy;&amp;ucy;&amp;scy;&amp;scy;&amp;kcy;&amp;ocy;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500438"/>
            <a:ext cx="2672644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4" descr="10 &amp;Ocy;&amp;kcy;&amp;tcy;&amp;yacy;&amp;bcy;&amp;rcy;&amp;yacy; 2014 - &amp;Dcy;&amp;iecy;&amp;tcy;&amp;scy;&amp;kcy;&amp;icy;&amp;jcy; &amp;scy;&amp;acy;&amp;dcy;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214313" y="2071688"/>
            <a:ext cx="48958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Номер слайда 14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0800"/>
            <a:ext cx="6096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8B9E1B-EB40-4A14-900F-45960E5B3CC1}" type="slidenum">
              <a:rPr lang="ru-RU">
                <a:solidFill>
                  <a:schemeClr val="bg1"/>
                </a:solidFill>
              </a:rPr>
              <a:pPr/>
              <a:t>16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9468" name="Picture 2" descr="http://im2-tub-ru.yandex.net/i?id=2b941dd9fd8a50ab0c78ac0b9fddc5b3-11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1571612"/>
            <a:ext cx="2133605" cy="214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Программа для рисования Tux Paint. - 28 Февраля 2014 - Blog - Hl7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9454" y="500042"/>
            <a:ext cx="2136291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43852" cy="84770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Подведение итогов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1406" y="500042"/>
            <a:ext cx="8143875" cy="2000246"/>
          </a:xfrm>
        </p:spPr>
        <p:txBody>
          <a:bodyPr/>
          <a:lstStyle/>
          <a:p>
            <a:pPr>
              <a:buFontTx/>
              <a:buNone/>
            </a:pPr>
            <a:endParaRPr lang="ru-RU" sz="1600" dirty="0" smtClean="0"/>
          </a:p>
          <a:p>
            <a:r>
              <a:rPr lang="ru-RU" sz="2400" dirty="0" smtClean="0"/>
              <a:t>С какими новыми терминами  вы познакомились ?</a:t>
            </a:r>
          </a:p>
          <a:p>
            <a:r>
              <a:rPr lang="ru-RU" sz="2400" dirty="0" smtClean="0"/>
              <a:t>Где бы вы могли применить полученные знания?</a:t>
            </a:r>
          </a:p>
          <a:p>
            <a:r>
              <a:rPr lang="ru-RU" sz="2400" dirty="0" smtClean="0"/>
              <a:t>Так о чём нам рассказывают гербы и эмблемы?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endParaRPr lang="ru-RU" sz="2400" b="1" dirty="0" smtClean="0"/>
          </a:p>
          <a:p>
            <a:pPr>
              <a:buFontTx/>
              <a:buNone/>
            </a:pPr>
            <a:endParaRPr lang="ru-RU" sz="1600" b="1" dirty="0" smtClean="0"/>
          </a:p>
        </p:txBody>
      </p:sp>
      <p:sp>
        <p:nvSpPr>
          <p:cNvPr id="22532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1A3E3C-FE88-4551-8933-F362D2147CD2}" type="slidenum">
              <a:rPr lang="ru-RU">
                <a:solidFill>
                  <a:schemeClr val="bg1"/>
                </a:solidFill>
              </a:rPr>
              <a:pPr/>
              <a:t>17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26632" name="Picture 8" descr="&amp;YAcy;&amp;gcy;&amp;ocy;&amp;dcy;&amp;ycy; &amp;gcy;&amp;ocy;&amp;dcy;&amp;zhcy;&amp;icy; &amp;ncy;&amp;acy;&amp;rcy;&amp;icy;&amp;scy;&amp;ocy;&amp;vcy;&amp;acy;&amp;tcy;&amp;softcy; &amp;scy;&amp;vcy;&amp;ocy;&amp;jcy; &amp;gcy;&amp;iecy;&amp;rcy;&amp;bcy; &amp;gcy;&amp;ocy;&amp;rcy;&amp;ocy;&amp;dcy;&amp;a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4214818"/>
            <a:ext cx="1880070" cy="23574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534" name="Picture 2" descr="http://im0-tub-ru.yandex.net/i?id=942b99538ee4844cbd2f2e96ad602b21-46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735411"/>
            <a:ext cx="2881312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4" descr="Герб семьи фото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48407" y="3833837"/>
            <a:ext cx="3024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214546" y="2348880"/>
            <a:ext cx="4143404" cy="79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Задание:</a:t>
            </a:r>
            <a:endParaRPr kumimoji="0" lang="ru-RU" sz="4400" b="0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105835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eaLnBrk="0" hangingPunct="0">
              <a:buFontTx/>
              <a:buAutoNum type="arabicPeriod"/>
              <a:defRPr/>
            </a:pPr>
            <a:r>
              <a:rPr lang="ru-RU" altLang="ja-JP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Создать </a:t>
            </a:r>
            <a:r>
              <a:rPr lang="ru-RU" altLang="ja-JP" b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проект герба для своей семьи</a:t>
            </a:r>
            <a:r>
              <a:rPr lang="ru-RU" altLang="ja-JP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. Фигуры негеральдические. </a:t>
            </a:r>
          </a:p>
          <a:p>
            <a:pPr indent="450850" eaLnBrk="0" hangingPunct="0">
              <a:buFontTx/>
              <a:buAutoNum type="arabicPeriod"/>
              <a:defRPr/>
            </a:pPr>
            <a:r>
              <a:rPr lang="ru-RU" altLang="ja-JP" b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Придумай и добавь в свой герб девиз вашей семьи.</a:t>
            </a:r>
            <a:endParaRPr lang="ru-RU" altLang="ja-JP" b="1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SWAROVSKI &amp;Rcy;&amp;ycy;&amp;tscy;&amp;acy;&amp;rcy;&amp;softcy; &amp;kcy;&amp;rcy;&amp;ucy;&amp;gcy;&amp;lcy;&amp;ocy;&amp;gcy;&amp;ocy; &amp;scy;&amp;tcy;&amp;ocy;&amp;lcy;&amp;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488" y="901116"/>
            <a:ext cx="1909792" cy="267075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3" name="Picture 14" descr="&amp;Scy;&amp;rcy;&amp;iecy;&amp;dcy;&amp;ncy;&amp;iecy;&amp;vcy;&amp;iecy;&amp;kcy;&amp;ocy;&amp;vcy;&amp;ocy;&amp;iecy; &amp;lcy;&amp;yucy;&amp;bcy;&amp;ocy;&amp;vcy;&amp;softcy; - &amp;rcy;&amp;ycy;&amp;tscy;&amp;acy;&amp;rcy;&amp;softcy; &amp;Zcy;&amp;acy;&amp;vcy;&amp;icy;&amp;shcy;&amp;acy; &amp;icy; &amp;kcy;&amp;ocy;&amp;rcy;&amp;ocy;&amp;lcy;&amp;iecy;&amp;vcy;&amp;acy; &amp;Kcy;&amp;ucy;&amp;ncy;&amp;gcy;&amp;ucy;&amp;tcy;&amp;acy; &amp;Gcy;&amp;acy;&amp;lcy;&amp;icy;…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982661"/>
            <a:ext cx="3441700" cy="2232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4" name="Picture 6" descr="&amp;scy;&amp;rcy;&amp;acy;&amp;zhcy;&amp;iecy;&amp;ncy;&amp;icy;&amp;iecy; &amp;pcy;&amp;rcy;&amp;icy; &amp;kcy;&amp;rcy;&amp;iecy;&amp;scy;&amp;icy;, &amp;vcy;&amp;ocy;&amp;icy;&amp;ncy;&amp;ycy;, &amp;rcy;&amp;ycy;&amp;tscy;&amp;acy;&amp;rcy;&amp;icy;, &amp;kcy;&amp;rcy;&amp;iecy;&amp;pcy;&amp;ocy;&amp;scy;&amp;tcy;&amp;softcy;, &amp;scy;&amp;tcy;&amp;ocy;&amp;lcy;&amp;iecy;&amp;tcy;&amp;ncy;&amp;yacy;&amp;yacy; &amp;vcy;&amp;ocy;&amp;jcy;&amp;ncy;&amp;acy;, &amp;fcy;&amp;rcy;&amp;acy;&amp;ncy;&amp;tscy;&amp;ucy;&amp;zcy;&amp;ycy;, &amp;acy;&amp;ncy;&amp;gcy;&amp;lcy;&amp;icy;&amp;chcy;&amp;acy;&amp;ncy;&amp;iecy;, &amp;fcy;&amp;ocy;&amp;tcy;&amp;ocy;, &amp;ocy;&amp;bcy;&amp;ocy;&amp;icy;, &amp;kcy;&amp;acy;&amp;rcy;&amp;tcy;&amp;icy;&amp;ncy;&amp;kcy;&amp;acy; #243985 - www.GdeFon.ru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286148"/>
            <a:ext cx="6107113" cy="3429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753C7-0544-41B7-BD72-2E7464B19DDF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5126" name="Picture 4" descr="http://im2-tub-ru.yandex.net/i?id=f12e838d711504670bb7c990f97f1cf5-09-144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928670"/>
            <a:ext cx="30734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" descr="http://im0-tub-ru.yandex.net/i?id=1663f94b49b2a00334677ea4769de3a7-41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3636986"/>
            <a:ext cx="205105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-2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  <a:cs typeface="+mn-cs"/>
              </a:rPr>
              <a:t>Посмотрите на изображения и вы увидите, что знаки, символы сопровождали человека повсюду с давних времен. Символика на щитах, одежде и доспехах несла в себе информацию о принадлежности к роду, сословию, государству 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&amp;Gcy;&amp;ocy;&amp;scy;&amp;ucy;&amp;dcy;&amp;acy;&amp;rcy;&amp;scy;&amp;tcy;&amp;vcy;&amp;iecy;&amp;ncy;&amp;ncy;&amp;ycy;&amp;iecy; &amp;scy;&amp;icy;&amp;mcy;&amp;vcy;&amp;ocy;&amp;lcy;&amp;ycy; &amp;Rcy;&amp;ocy;&amp;scy;&amp;scy;&amp;icy;&amp;icy; - &amp;gcy;&amp;iecy;&amp;rcy;&amp;bcy;, &amp;fcy;&amp;lcy;&amp;acy;&amp;gcy; &amp;icy; &amp;gcy;&amp;icy;&amp;mcy;&amp;ncy; - &amp;Kcy;&amp;acy;&amp;rcy;&amp;tcy;&amp;icy;&amp;ncy;&amp;kcy;&amp;acy; 14591/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13" y="1428750"/>
            <a:ext cx="31813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6" name="Picture 8" descr="&amp;Icy;&amp;Scy;&amp;Tcy;&amp;Ocy;&amp;Rcy;&amp;Icy;&amp;YAcy; &amp;Gcy;&amp;ocy;&amp;scy;&amp;ucy;&amp;dcy;&amp;acy;&amp;rcy;&amp;scy;&amp;tcy;&amp;vcy;&amp;iecy;&amp;ncy;&amp;ncy;&amp;ycy;&amp;iecy; &amp;scy;&amp;icy;&amp;mcy;&amp;vcy;&amp;ocy;&amp;lcy;&amp;ycy; &amp;Rcy;&amp;ocy;&amp;scy;&amp;scy;&amp;icy;&amp;icy;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38" y="1428750"/>
            <a:ext cx="26193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7188" y="214313"/>
            <a:ext cx="86439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Государственные символы Российской Федерации</a:t>
            </a:r>
          </a:p>
        </p:txBody>
      </p:sp>
      <p:pic>
        <p:nvPicPr>
          <p:cNvPr id="68618" name="Picture 10" descr="&amp;Pcy;&amp;iecy;&amp;rcy;&amp;scy;&amp;ocy;&amp;ncy;&amp;acy;&amp;lcy;&amp;softcy;&amp;ncy;&amp;ycy;&amp;jcy; &amp;scy;&amp;acy;&amp;jcy;&amp;tcy; - &amp;Rcy;&amp;ocy;&amp;scy;&amp;scy;&amp;icy;&amp;jcy;&amp;scy;&amp;kcy;&amp;acy;&amp;yacy; &amp;Fcy;&amp;iecy;&amp;dcy;&amp;iecy;&amp;rcy;&amp;acy;&amp;tscy;&amp;icy;&amp;ya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1428750"/>
            <a:ext cx="2755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0063" y="5572125"/>
            <a:ext cx="84296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ГЕРБ                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  ФЛАГ            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ГИМН</a:t>
            </a:r>
          </a:p>
        </p:txBody>
      </p:sp>
      <p:sp>
        <p:nvSpPr>
          <p:cNvPr id="7175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FE9494-A8B6-4903-BAA9-D515BC9EF85D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357188"/>
            <a:ext cx="778668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Работа со словарём:</a:t>
            </a:r>
          </a:p>
        </p:txBody>
      </p:sp>
      <p:pic>
        <p:nvPicPr>
          <p:cNvPr id="9219" name="Picture 5" descr="Cohen's Cosmos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20002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57375" y="1143000"/>
            <a:ext cx="6643688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6000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Герб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6000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Геральдика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6000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Герольды</a:t>
            </a:r>
          </a:p>
        </p:txBody>
      </p:sp>
      <p:pic>
        <p:nvPicPr>
          <p:cNvPr id="9221" name="Picture 5" descr="Cohen's Cosmos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292893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Cohen's Cosmos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385762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A4300-EF92-4444-97C4-838C08D23495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1582" y="285728"/>
            <a:ext cx="6357938" cy="500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Историческая справка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57222" y="928688"/>
            <a:ext cx="6929472" cy="5929312"/>
          </a:xfrm>
        </p:spPr>
        <p:txBody>
          <a:bodyPr rtlCol="0">
            <a:normAutofit/>
          </a:bodyPr>
          <a:lstStyle/>
          <a:p>
            <a:pPr marL="548640" indent="-411480" algn="just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	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Герб</a:t>
            </a:r>
            <a:r>
              <a:rPr lang="ru-RU" dirty="0" smtClean="0"/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(немец. – наследство) – условное изображение, являющееся символом или отличительным знаком государства, города, а в старину – рода или отдельного лица, отражающее исторические традиции владельца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 smtClean="0"/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/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		</a:t>
            </a:r>
          </a:p>
          <a:p>
            <a:pPr marL="548640" indent="-411480" algn="just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		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Первые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гербы появились в романский период Средневековья, когда строились рыцарские замки и устраивались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турниры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197" name="Picture 2" descr="&amp;Scy;&amp;pcy;&amp;ocy;&amp;scy;&amp;ocy;&amp;bcy;&amp;scy;&amp;tcy;&amp;vcy;&amp;ocy;&amp;vcy;&amp;acy;&amp;tcy;&amp;softcy; &amp;ocy;&amp;bcy;&amp;ocy;&amp;bcy;&amp;shchcy;&amp;iecy;&amp;ncy;&amp;icy;&amp;yucy; &amp;icy; &amp;zcy;&amp;acy;&amp;kcy;&amp;rcy;&amp;iecy;&amp;pcy;&amp;lcy;&amp;iecy;&amp;ncy;&amp;icy;&amp;yucy; &amp;zcy;&amp;ncy;&amp;acy;&amp;ncy;&amp;icy;&amp;jcy; &amp;ocy; &amp;scy;&amp;icy;&amp;mcy;&amp;vcy;&amp;ocy;&amp;lcy;&amp;acy;&amp;khcy; &amp;Bcy;&amp;iecy;&amp;lcy;&amp;gcy;&amp;ocy;&amp;rcy;&amp;ocy;&amp;d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643188"/>
            <a:ext cx="10652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4929188"/>
            <a:ext cx="21066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" descr="&amp;Acy;&amp;vcy;&amp;icy;&amp;acy;&amp;bcy;&amp;icy;&amp;lcy;&amp;iecy;&amp;tcy;&amp;ycy; &amp;icy;&amp;zcy; &amp;ocy;&amp;mcy;&amp;scy;&amp;kcy;&amp;acy; &amp;vcy; &amp;gcy;&amp;acy;&amp;ncy;&amp;ncy;&amp;ocy;&amp;vcy;&amp;iecy;&amp;rcy; - &amp;Lcy;&amp;ucy;&amp;chcy;&amp;shcy;&amp;icy;&amp;iecy; &amp;pcy;&amp;iecy;&amp;rcy;&amp;iecy;&amp;lcy;&amp;iecy;&amp;tcy;&amp;ycy; &amp;vcy; &amp;mcy;&amp;icy;&amp;rcy;&amp;ie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8" y="2643188"/>
            <a:ext cx="11668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&amp;gcy;&amp;iecy;&amp;rcy;&amp;bcy; &amp;Bcy;&amp;acy;&amp;ucy;&amp;scy;&amp;kcy;&amp;a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500" y="2643188"/>
            <a:ext cx="1143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0" descr="@&amp;dcy;&amp;ncy;&amp;iecy;&amp;vcy;&amp;ncy;&amp;icy;&amp;kcy;&amp;icy; - ...Devils never cry.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50038" y="357188"/>
            <a:ext cx="22177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2" descr="&amp;Bcy;&amp;ocy;&amp;tcy;&amp;acy;&amp;ncy;&amp;icy;&amp;chcy;&amp;kcy;&amp;acy;.ru &amp;Lcy;&amp;icy;&amp;lcy;&amp;icy;&amp;yacy;. &amp;TScy;&amp;vcy;&amp;iecy;&amp;tcy;&amp;ycy; &amp;vcy; &amp;lcy;&amp;iecy;&amp;gcy;&amp;iecy;&amp;ncy;&amp;dcy;&amp;acy;&amp;khcy; &amp;icy; &amp;pcy;&amp;rcy;&amp;iecy;&amp;dcy;&amp;acy;&amp;ncy;&amp;icy;&amp;khcy;. &amp;Ecy;&amp;mcy;&amp;bcy;&amp;lcy;&amp;iecy;&amp;mcy;&amp;acy; &amp;ncy;&amp;iecy;&amp;pcy;…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3" y="2643188"/>
            <a:ext cx="117475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4" descr="&amp;Rcy;&amp;ycy;&amp;tscy;&amp;acy;&amp;rcy;&amp;softcy;, Ritterruestung, &amp;Bcy;&amp;rcy;&amp;ocy;&amp;ncy;&amp;yacy; - &amp;Bcy;&amp;iecy;&amp;scy;&amp;pcy;&amp;lcy;&amp;acy;&amp;tcy;&amp;ncy;&amp;ocy;&amp;iecy; &amp;icy;&amp;zcy;&amp;ocy;&amp;bcy;&amp;rcy;&amp;acy;&amp;zhcy;&amp;iecy;&amp;ncy;&amp;icy;&amp;iecy; - 6751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43688" y="3500438"/>
            <a:ext cx="2214562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6" descr="&amp;Icy;&amp;scy;&amp;tcy;&amp;ocy;&amp;rcy;&amp;icy;&amp;yacy; - &amp;Kcy;&amp;acy;&amp;tcy;&amp;acy;&amp;lcy;&amp;ocy;&amp;gcy; &amp;scy;&amp;tcy;&amp;acy;&amp;tcy;&amp;iecy;&amp;jcy; - Sv Uk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71938" y="2643188"/>
            <a:ext cx="1177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8" descr="&amp;Rcy;&amp;ycy;&amp;tscy;&amp;acy;&amp;rcy;&amp;scy;&amp;kcy;&amp;icy;&amp;iecy; &amp;tcy;&amp;ucy;&amp;rcy;&amp;ncy;&amp;icy;&amp;rcy;&amp;ycy; - &amp;Fcy;&amp;ocy;&amp;rcy;&amp;ucy;&amp;mcy;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86050" y="5000626"/>
            <a:ext cx="2179638" cy="171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0" descr="&amp;Rcy;&amp;ycy;&amp;tscy;&amp;acy;&amp;rcy;&amp;scy;&amp;tcy;&amp;vcy;&amp;ocy;:&amp;icy;&amp;scy;&amp;tcy;&amp;ocy;&amp;kcy;&amp;icy; &amp;icy; &amp;scy;&amp;ocy;&amp;vcy;&amp;rcy;&amp;iecy;&amp;mcy;&amp;iecy;&amp;ncy;&amp;ncy;&amp;acy;&amp;yacy; &amp;rcy;&amp;iecy;&amp;acy;&amp;lcy;&amp;softcy;&amp;ncy;&amp;ocy;&amp;scy;&amp;tcy;&amp;softcy; - &amp;scy;&amp;tcy;&amp;rcy;. 1 - &amp;Mcy;&amp;icy;&amp;rcy; &amp;pcy;&amp;ucy;&amp;tcy;&amp;iecy;&amp;shcy;&amp;iecy;&amp;scy;&amp;tcy;&amp;vcy;&amp;icy;&amp;jcy;,&amp;icy;&amp;ncy;&amp;tcy;&amp;iecy;&amp;rcy;&amp;iecy;&amp;scy;&amp;ncy;&amp;ycy;&amp;khcy; &amp;scy;&amp;ocy;&amp;bcy;&amp;ycy;&amp;tcy;&amp;icy;&amp;jcy; &amp;icy; &amp;fcy;&amp;acy;&amp;kcy;&amp;tcy;&amp;ocy;&amp;vcy; - &amp;Fcy;&amp;ocy;&amp;rcy;&amp;ucy;&amp;mcy; &amp;dcy;&amp;lcy;&amp;yacy; &amp;ocy;&amp;bcy;&amp;shchcy;&amp;iecy;&amp;ncy;&amp;icy;&amp;yacy; &amp;tcy;&amp;vcy;&amp;ocy;&amp;rcy;&amp;chcy;&amp;iecy;&amp;scy;&amp;kcy;&amp;icy;&amp;khcy;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286374" y="4929188"/>
            <a:ext cx="1285889" cy="171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60350"/>
            <a:ext cx="6357938" cy="9540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i="1" dirty="0" smtClean="0">
                <a:solidFill>
                  <a:srgbClr val="003399"/>
                </a:solidFill>
                <a:latin typeface="Bookman Old Style" pitchFamily="18" charset="0"/>
              </a:rPr>
              <a:t>Символический язык гербов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571625"/>
            <a:ext cx="6715172" cy="4429125"/>
          </a:xfrm>
        </p:spPr>
        <p:txBody>
          <a:bodyPr/>
          <a:lstStyle/>
          <a:p>
            <a:pPr>
              <a:buClr>
                <a:schemeClr val="tx1"/>
              </a:buClr>
              <a:buFont typeface="Wingdings 2" pitchFamily="18" charset="2"/>
              <a:buNone/>
            </a:pPr>
            <a:r>
              <a:rPr lang="ru-RU" alt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      </a:t>
            </a:r>
            <a:r>
              <a:rPr lang="ru-RU" alt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Геральдика – </a:t>
            </a:r>
            <a:r>
              <a:rPr lang="ru-RU" altLang="ru-RU" b="1" i="1" dirty="0" smtClean="0">
                <a:solidFill>
                  <a:srgbClr val="003399"/>
                </a:solidFill>
                <a:latin typeface="Monotype Corsiva" pitchFamily="66" charset="0"/>
              </a:rPr>
              <a:t>искусство составления </a:t>
            </a:r>
            <a:r>
              <a:rPr lang="ru-RU" altLang="ru-RU" b="1" dirty="0" smtClean="0">
                <a:solidFill>
                  <a:srgbClr val="003399"/>
                </a:solidFill>
                <a:latin typeface="Monotype Corsiva" pitchFamily="66" charset="0"/>
              </a:rPr>
              <a:t>гербов.</a:t>
            </a:r>
            <a:r>
              <a:rPr lang="ru-RU" b="1" dirty="0" smtClean="0">
                <a:solidFill>
                  <a:srgbClr val="003399"/>
                </a:solidFill>
                <a:latin typeface="Monotype Corsiva" pitchFamily="66" charset="0"/>
              </a:rPr>
              <a:t> Возникновение – </a:t>
            </a:r>
            <a:r>
              <a:rPr lang="en-US" b="1" dirty="0" smtClean="0">
                <a:solidFill>
                  <a:srgbClr val="003399"/>
                </a:solidFill>
                <a:latin typeface="Monotype Corsiva" pitchFamily="66" charset="0"/>
              </a:rPr>
              <a:t>XI- XII </a:t>
            </a:r>
            <a:r>
              <a:rPr lang="ru-RU" b="1" dirty="0" smtClean="0">
                <a:solidFill>
                  <a:srgbClr val="003399"/>
                </a:solidFill>
                <a:latin typeface="Monotype Corsiva" pitchFamily="66" charset="0"/>
              </a:rPr>
              <a:t>века</a:t>
            </a:r>
            <a:endParaRPr lang="ru-RU" altLang="ru-RU" b="1" i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Clr>
                <a:schemeClr val="tx1"/>
              </a:buClr>
              <a:buFont typeface="Wingdings 2" pitchFamily="18" charset="2"/>
              <a:buNone/>
            </a:pPr>
            <a:r>
              <a:rPr lang="ru-RU" alt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      Герольд - </a:t>
            </a:r>
            <a:r>
              <a:rPr lang="ru-RU" b="1" dirty="0" smtClean="0">
                <a:solidFill>
                  <a:srgbClr val="003399"/>
                </a:solidFill>
                <a:latin typeface="Monotype Corsiva" pitchFamily="66" charset="0"/>
              </a:rPr>
              <a:t>глашатай, распорядитель на рыцарских турнирах</a:t>
            </a:r>
            <a:r>
              <a:rPr lang="ru-RU" b="1" i="1" dirty="0" smtClean="0">
                <a:solidFill>
                  <a:srgbClr val="003399"/>
                </a:solidFill>
                <a:latin typeface="Monotype Corsiva" pitchFamily="66" charset="0"/>
              </a:rPr>
              <a:t>.  Ведал составлением гербов и родословий, систематизировал знания о гербах, вырабатывал общие принципы и правила их составления  и </a:t>
            </a:r>
            <a:r>
              <a:rPr lang="ru-RU" sz="3600" b="1" i="1" dirty="0" smtClean="0">
                <a:solidFill>
                  <a:srgbClr val="003399"/>
                </a:solidFill>
                <a:latin typeface="Monotype Corsiva" pitchFamily="66" charset="0"/>
              </a:rPr>
              <a:t>распознавания</a:t>
            </a:r>
          </a:p>
          <a:p>
            <a:pPr>
              <a:buClr>
                <a:schemeClr val="tx1"/>
              </a:buClr>
              <a:buFont typeface="Wingdings 2" pitchFamily="18" charset="2"/>
              <a:buNone/>
            </a:pPr>
            <a:endParaRPr lang="ru-RU" altLang="ru-RU" sz="2400" b="1" i="1" dirty="0" smtClean="0">
              <a:solidFill>
                <a:srgbClr val="003399"/>
              </a:solidFill>
              <a:latin typeface="Monotype Corsiva" pitchFamily="66" charset="0"/>
            </a:endParaRPr>
          </a:p>
        </p:txBody>
      </p:sp>
      <p:graphicFrame>
        <p:nvGraphicFramePr>
          <p:cNvPr id="1026" name="Object 17"/>
          <p:cNvGraphicFramePr>
            <a:graphicFrameLocks noChangeAspect="1"/>
          </p:cNvGraphicFramePr>
          <p:nvPr>
            <p:ph sz="half" idx="2"/>
          </p:nvPr>
        </p:nvGraphicFramePr>
        <p:xfrm>
          <a:off x="7858125" y="214313"/>
          <a:ext cx="862013" cy="1006475"/>
        </p:xfrm>
        <a:graphic>
          <a:graphicData uri="http://schemas.openxmlformats.org/presentationml/2006/ole">
            <p:oleObj spid="_x0000_s1026" name="Image" r:id="rId3" imgW="2273016" imgH="2653968" progId="">
              <p:embed/>
            </p:oleObj>
          </a:graphicData>
        </a:graphic>
      </p:graphicFrame>
      <p:sp>
        <p:nvSpPr>
          <p:cNvPr id="1030" name="Номер слайда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67F569-8FDE-4302-ADC2-2C649EA82827}" type="slidenum">
              <a:rPr lang="ru-RU" altLang="ru-RU" smtClean="0">
                <a:solidFill>
                  <a:schemeClr val="bg1"/>
                </a:solidFill>
              </a:rPr>
              <a:pPr/>
              <a:t>6</a:t>
            </a:fld>
            <a:endParaRPr lang="ru-RU" altLang="ru-RU" smtClean="0">
              <a:solidFill>
                <a:schemeClr val="bg1"/>
              </a:solidFill>
            </a:endParaRPr>
          </a:p>
        </p:txBody>
      </p:sp>
      <p:graphicFrame>
        <p:nvGraphicFramePr>
          <p:cNvPr id="1027" name="Object 18"/>
          <p:cNvGraphicFramePr>
            <a:graphicFrameLocks noChangeAspect="1"/>
          </p:cNvGraphicFramePr>
          <p:nvPr/>
        </p:nvGraphicFramePr>
        <p:xfrm>
          <a:off x="500063" y="277813"/>
          <a:ext cx="862012" cy="1008062"/>
        </p:xfrm>
        <a:graphic>
          <a:graphicData uri="http://schemas.openxmlformats.org/presentationml/2006/ole">
            <p:oleObj spid="_x0000_s1027" name="Image" r:id="rId4" imgW="2273016" imgH="2653968" progId="">
              <p:embed/>
            </p:oleObj>
          </a:graphicData>
        </a:graphic>
      </p:graphicFrame>
      <p:pic>
        <p:nvPicPr>
          <p:cNvPr id="1031" name="Picture 5" descr="Cohen's Cosmos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8" y="14287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ohen's Cosmos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25717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7" descr="&amp;Bcy;&amp;ycy;&amp;kcy;&amp;ocy;&amp;vcy; &amp;Mcy;&amp;icy;&amp;khcy;&amp;acy;&amp;icy;&amp;lcy;, &amp;Ncy;&amp;icy;&amp;kcy;&amp;icy;&amp;tcy;&amp;icy;&amp;ncy;&amp;acy; &amp;Acy;&amp;lcy;&amp;iecy;&amp;kcy;&amp;scy;&amp;acy;&amp;ncy;&amp;dcy;&amp;rcy;&amp;acy;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3857625"/>
            <a:ext cx="21240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1" descr="&amp;Kcy;&amp;ncy;&amp;icy;&amp;gcy;&amp;acy; &amp;Gcy;&amp;iecy;&amp;rcy;&amp;acy;&amp;lcy;&amp;softcy;&amp;dcy;&amp;icy;&amp;kcy;&amp;acy; &amp;Rcy;&amp;ocy;&amp;scy;&amp;scy;&amp;icy;&amp;icy; (&amp;pcy;&amp;ocy;&amp;dcy;&amp;acy;&amp;rcy;&amp;ocy;&amp;chcy;&amp;ncy;&amp;ocy;&amp;iecy; &amp;icy;&amp;zcy;&amp;dcy;&amp;acy;&amp;ncy;&amp;icy;&amp;iecy;) - &amp;kcy;&amp;ucy;&amp;pcy;&amp;icy;&amp;tcy;&amp;softcy; &amp;kcy;&amp;ncy;&amp;icy;&amp;gcy;&amp;ucy; &amp;gcy;&amp;iecy;&amp;rcy;&amp;acy;&amp;lcy;&amp;softcy;&amp;dcy;&amp;icy;&amp;kcy;&amp;acy; &amp;rcy;&amp;ocy;&amp;scy;&amp;scy;&amp;icy;&amp;icy; (&amp;pcy;&amp;ocy;&amp;dcy;&amp;acy;&amp;rcy;&amp;ocy;&amp;chcy;&amp;ncy;&amp;ocy;&amp;iecy; &amp;icy;&amp;zcy;&amp;dcy;&amp;acy;&amp;ncy;&amp;icy;&amp;iecy;) &amp;ocy;&amp;tcy; &amp;vcy; &amp;kcy;&amp;ncy;&amp;icy;&amp;zhcy;&amp;ncy;&amp;ocy;&amp;mcy; &amp;icy;&amp;ncy;&amp;tcy;&amp;iecy;&amp;rcy;&amp;ncy;&amp;iecy;&amp;tcy; &amp;mcy;&amp;acy;&amp;gcy;&amp;acy;&amp;zcy;&amp;icy;&amp;ncy;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7246967" y="1500188"/>
            <a:ext cx="1611313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4400" y="6286500"/>
            <a:ext cx="609600" cy="457200"/>
          </a:xfrm>
        </p:spPr>
        <p:txBody>
          <a:bodyPr/>
          <a:lstStyle/>
          <a:p>
            <a:pPr>
              <a:defRPr/>
            </a:pPr>
            <a:fld id="{D7A4568B-3F91-4B38-88C3-5B420DCB0E1E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50"/>
            <a:ext cx="8429625" cy="8572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1.Формы гербов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0" y="1143000"/>
            <a:ext cx="7229475" cy="919163"/>
          </a:xfrm>
        </p:spPr>
        <p:txBody>
          <a:bodyPr rtlCol="0"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3600" b="1" dirty="0" smtClean="0"/>
              <a:t> 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Щит – основа любого герба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003300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3300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44037" name="Picture 2" descr="mshi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2071688"/>
            <a:ext cx="831215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age0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2071688"/>
            <a:ext cx="85359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571500" y="28575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 </a:t>
            </a:r>
            <a:r>
              <a:rPr lang="ru-RU" sz="4800">
                <a:latin typeface="Times New Roman" pitchFamily="18" charset="0"/>
              </a:rPr>
              <a:t>Формы западноевропейских щитов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BC3062-8B74-404E-AA91-47EFC9FC8A7C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358246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Виды полей щита</a:t>
            </a:r>
            <a:endParaRPr lang="ru-RU" sz="6600" dirty="0">
              <a:latin typeface="+mn-lt"/>
              <a:cs typeface="+mn-cs"/>
            </a:endParaRPr>
          </a:p>
        </p:txBody>
      </p:sp>
      <p:pic>
        <p:nvPicPr>
          <p:cNvPr id="3" name="Picture 4" descr="&amp;Mcy;&amp;ocy;&amp;jcy; &amp;gcy;&amp;iecy;&amp;rcy;&amp;bcy; &amp;Pcy;&amp;rcy;&amp;ocy;&amp;icy;&amp;scy;&amp;khcy;&amp;ocy;&amp;zhcy;&amp;dcy;&amp;iecy;&amp;ncy;&amp;icy;&amp;iecy; &amp;gcy;&amp;iecy;&amp;rcy;&amp;acy;&amp;lcy;&amp;softcy;&amp;dcy;&amp;icy;&amp;kcy;&amp;i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5" y="1214422"/>
            <a:ext cx="8404481" cy="535785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27B53-F6F4-4D8F-9957-2B4A6144B08D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409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Image</vt:lpstr>
      <vt:lpstr>Слайд 1</vt:lpstr>
      <vt:lpstr>Слайд 2</vt:lpstr>
      <vt:lpstr>Слайд 3</vt:lpstr>
      <vt:lpstr>Слайд 4</vt:lpstr>
      <vt:lpstr>Историческая справка</vt:lpstr>
      <vt:lpstr>Символический язык гербов</vt:lpstr>
      <vt:lpstr>1.Формы гербов </vt:lpstr>
      <vt:lpstr>Слайд 8</vt:lpstr>
      <vt:lpstr>Слайд 9</vt:lpstr>
      <vt:lpstr>Слайд 10</vt:lpstr>
      <vt:lpstr>Негеральдические фигуры  </vt:lpstr>
      <vt:lpstr>Слайд 12</vt:lpstr>
      <vt:lpstr>Символистическое значение животных и растений</vt:lpstr>
      <vt:lpstr>Слайд 14</vt:lpstr>
      <vt:lpstr>Слайд 15</vt:lpstr>
      <vt:lpstr>Слайд 16</vt:lpstr>
      <vt:lpstr>Подведение итогов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39</cp:revision>
  <dcterms:created xsi:type="dcterms:W3CDTF">2015-03-03T20:04:55Z</dcterms:created>
  <dcterms:modified xsi:type="dcterms:W3CDTF">2020-04-05T15:06:03Z</dcterms:modified>
</cp:coreProperties>
</file>