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jxer" initials="R" lastIdx="1" clrIdx="0">
    <p:extLst>
      <p:ext uri="{19B8F6BF-5375-455C-9EA6-DF929625EA0E}">
        <p15:presenceInfo xmlns:p15="http://schemas.microsoft.com/office/powerpoint/2012/main" userId="Rejx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05T16:40:47.283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0EA14-A494-4B4F-BC96-8DCA13B1EC7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67DA76-AC2D-46DE-AA6B-C2BE3421CF3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t="-3000" r="-6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6" y="206084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имен прилагательных по числам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Constantia" panose="02030602050306030303" pitchFamily="18" charset="0"/>
              </a:rPr>
              <a:t>Запишите.</a:t>
            </a:r>
          </a:p>
        </p:txBody>
      </p:sp>
      <p:pic>
        <p:nvPicPr>
          <p:cNvPr id="6" name="Picture 2" descr="C:\Users\Общее пользование\AppData\Local\Microsoft\Windows\Temporary Internet Files\Content.IE5\0XD2XPG6\MC900445024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416" t="61289" r="62624" b="9145"/>
          <a:stretch>
            <a:fillRect/>
          </a:stretch>
        </p:blipFill>
        <p:spPr bwMode="auto">
          <a:xfrm>
            <a:off x="899592" y="2276872"/>
            <a:ext cx="2808312" cy="36518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Users\Общее пользование\AppData\Local\Microsoft\Windows\Temporary Internet Files\Content.IE5\0XD2XPG6\MC90044502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5086" y="2276871"/>
            <a:ext cx="3364828" cy="36724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2204864"/>
            <a:ext cx="4014002" cy="2520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01008"/>
            <a:ext cx="1830629" cy="1149401"/>
          </a:xfrm>
          <a:prstGeom prst="rect">
            <a:avLst/>
          </a:prstGeom>
          <a:noFill/>
        </p:spPr>
      </p:pic>
      <p:pic>
        <p:nvPicPr>
          <p:cNvPr id="6" name="Picture 2" descr="C:\Program Files\Microsoft Office\MEDIA\CAGCAT10\j0212957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3325887" cy="20882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Program Files\Microsoft Office\MEDIA\CAGCAT10\j0212957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501008"/>
            <a:ext cx="1830629" cy="1149401"/>
          </a:xfrm>
          <a:prstGeom prst="rect">
            <a:avLst/>
          </a:prstGeom>
          <a:noFill/>
        </p:spPr>
      </p:pic>
      <p:pic>
        <p:nvPicPr>
          <p:cNvPr id="8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76872"/>
            <a:ext cx="1830629" cy="1149401"/>
          </a:xfrm>
          <a:prstGeom prst="rect">
            <a:avLst/>
          </a:prstGeom>
          <a:noFill/>
        </p:spPr>
      </p:pic>
      <p:pic>
        <p:nvPicPr>
          <p:cNvPr id="9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276872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780928"/>
            <a:ext cx="8229600" cy="149352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Какие части речи вы использовали при записи?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 каком числе стоит слово шар?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 слово воздушный?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На какой вопрос отвечают имена прилагательные во множественном числе?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Какие окончания имеют имена прилагательные во множественном числе?</a:t>
            </a:r>
          </a:p>
        </p:txBody>
      </p:sp>
      <p:pic>
        <p:nvPicPr>
          <p:cNvPr id="6147" name="Picture 3" descr="C:\Users\Общее пользование\AppData\Local\Microsoft\Windows\Temporary Internet Files\Content.IE5\0XD2XPG6\MC9003825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307160"/>
            <a:ext cx="2048272" cy="2048272"/>
          </a:xfrm>
          <a:prstGeom prst="rect">
            <a:avLst/>
          </a:prstGeom>
          <a:noFill/>
        </p:spPr>
      </p:pic>
      <p:pic>
        <p:nvPicPr>
          <p:cNvPr id="6" name="Picture 2" descr="C:\Users\Общее пользование\AppData\Local\Microsoft\Windows\Temporary Internet Files\Content.IE5\E7Q3BPXA\MC90043981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23122"/>
            <a:ext cx="1663080" cy="1663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085" y="414908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>
                <a:latin typeface="Constantia" panose="02030602050306030303" pitchFamily="18" charset="0"/>
              </a:rPr>
              <a:t>Запомни</a:t>
            </a:r>
            <a:br>
              <a:rPr lang="ru-RU" sz="3600" dirty="0">
                <a:latin typeface="Constantia" panose="02030602050306030303" pitchFamily="18" charset="0"/>
              </a:rPr>
            </a:br>
            <a:r>
              <a:rPr lang="ru-RU" sz="3600" dirty="0">
                <a:latin typeface="Constantia" panose="02030602050306030303" pitchFamily="18" charset="0"/>
              </a:rPr>
              <a:t>Имя прилагательное всегда стоит в том же числе, что и имя существительное, с которым оно связано по смыслу:</a:t>
            </a:r>
            <a:br>
              <a:rPr lang="ru-RU" sz="3600" dirty="0">
                <a:latin typeface="Constantia" panose="02030602050306030303" pitchFamily="18" charset="0"/>
              </a:rPr>
            </a:br>
            <a:r>
              <a:rPr lang="ru-RU" sz="3600" baseline="-25000" dirty="0" err="1">
                <a:latin typeface="Constantia" panose="02030602050306030303" pitchFamily="18" charset="0"/>
              </a:rPr>
              <a:t>ед.ч</a:t>
            </a:r>
            <a:r>
              <a:rPr lang="ru-RU" sz="3600" baseline="-25000" dirty="0">
                <a:latin typeface="Constantia" panose="02030602050306030303" pitchFamily="18" charset="0"/>
              </a:rPr>
              <a:t>.           </a:t>
            </a:r>
            <a:r>
              <a:rPr lang="ru-RU" sz="3600" baseline="-25000" dirty="0" err="1">
                <a:latin typeface="Constantia" panose="02030602050306030303" pitchFamily="18" charset="0"/>
              </a:rPr>
              <a:t>ед.ч</a:t>
            </a:r>
            <a:r>
              <a:rPr lang="ru-RU" sz="3600" baseline="-25000" dirty="0">
                <a:latin typeface="Constantia" panose="02030602050306030303" pitchFamily="18" charset="0"/>
              </a:rPr>
              <a:t>.                       </a:t>
            </a:r>
            <a:r>
              <a:rPr lang="ru-RU" sz="3600" baseline="-25000" dirty="0" err="1">
                <a:latin typeface="Constantia" panose="02030602050306030303" pitchFamily="18" charset="0"/>
              </a:rPr>
              <a:t>мн.ч</a:t>
            </a:r>
            <a:r>
              <a:rPr lang="ru-RU" sz="3600" baseline="-25000" dirty="0">
                <a:latin typeface="Constantia" panose="02030602050306030303" pitchFamily="18" charset="0"/>
              </a:rPr>
              <a:t>.         </a:t>
            </a:r>
            <a:r>
              <a:rPr lang="ru-RU" sz="3600" baseline="-25000" dirty="0" err="1">
                <a:latin typeface="Constantia" panose="02030602050306030303" pitchFamily="18" charset="0"/>
              </a:rPr>
              <a:t>мн.ч</a:t>
            </a:r>
            <a:r>
              <a:rPr lang="ru-RU" sz="3600" baseline="-25000" dirty="0">
                <a:latin typeface="Constantia" panose="02030602050306030303" pitchFamily="18" charset="0"/>
              </a:rPr>
              <a:t>.</a:t>
            </a:r>
            <a:br>
              <a:rPr lang="ru-RU" sz="3600" baseline="-25000" dirty="0">
                <a:latin typeface="Constantia" panose="02030602050306030303" pitchFamily="18" charset="0"/>
              </a:rPr>
            </a:br>
            <a:r>
              <a:rPr lang="ru-RU" sz="3600" b="1" dirty="0">
                <a:latin typeface="Constantia" panose="02030602050306030303" pitchFamily="18" charset="0"/>
              </a:rPr>
              <a:t>алая (гвоздика) – алые (гвоздики)</a:t>
            </a:r>
            <a:br>
              <a:rPr lang="ru-RU" sz="3600" b="1" dirty="0">
                <a:latin typeface="Constantia" panose="02030602050306030303" pitchFamily="18" charset="0"/>
              </a:rPr>
            </a:br>
            <a:br>
              <a:rPr lang="ru-RU" sz="3600" b="1" dirty="0">
                <a:latin typeface="Constantia" panose="02030602050306030303" pitchFamily="18" charset="0"/>
              </a:rPr>
            </a:br>
            <a:r>
              <a:rPr lang="ru-RU" sz="3600" b="1" dirty="0">
                <a:latin typeface="Constantia" panose="02030602050306030303" pitchFamily="18" charset="0"/>
              </a:rPr>
              <a:t>ИМЯ ПРИЛАГАТЕЛЬНОЕ </a:t>
            </a:r>
            <a:br>
              <a:rPr lang="ru-RU" sz="3600" b="1" dirty="0">
                <a:latin typeface="Constantia" panose="02030602050306030303" pitchFamily="18" charset="0"/>
              </a:rPr>
            </a:br>
            <a:r>
              <a:rPr lang="ru-RU" sz="3600" b="1" dirty="0">
                <a:latin typeface="Constantia" panose="02030602050306030303" pitchFamily="18" charset="0"/>
              </a:rPr>
              <a:t>ИЗМЕНЯЕТСЯ ПО ЧИСЛАМ</a:t>
            </a:r>
            <a:endParaRPr lang="ru-RU" sz="3600" dirty="0">
              <a:latin typeface="Constantia" panose="02030602050306030303" pitchFamily="18" charset="0"/>
            </a:endParaRPr>
          </a:p>
        </p:txBody>
      </p:sp>
      <p:pic>
        <p:nvPicPr>
          <p:cNvPr id="7170" name="Picture 2" descr="C:\Users\Общее пользование\AppData\Local\Microsoft\Windows\Temporary Internet Files\Content.IE5\E7Q3BPXA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899181"/>
            <a:ext cx="1827886" cy="1506017"/>
          </a:xfrm>
          <a:prstGeom prst="rect">
            <a:avLst/>
          </a:prstGeom>
          <a:noFill/>
        </p:spPr>
      </p:pic>
      <p:pic>
        <p:nvPicPr>
          <p:cNvPr id="4" name="Picture 2" descr="C:\Users\Общее пользование\AppData\Local\Microsoft\Windows\Temporary Internet Files\Content.IE5\E7Q3BPXA\MC900440424[1].wmf">
            <a:extLst>
              <a:ext uri="{FF2B5EF4-FFF2-40B4-BE49-F238E27FC236}">
                <a16:creationId xmlns:a16="http://schemas.microsoft.com/office/drawing/2014/main" id="{96B3E852-2127-4FCB-9A91-B85907249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941168"/>
            <a:ext cx="1827886" cy="1506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3284984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Constantia" panose="02030602050306030303" pitchFamily="18" charset="0"/>
              </a:rPr>
              <a:t>Имена прилагательные во </a:t>
            </a:r>
            <a:r>
              <a:rPr lang="ru-RU" sz="4000" b="1" dirty="0">
                <a:latin typeface="Constantia" panose="02030602050306030303" pitchFamily="18" charset="0"/>
              </a:rPr>
              <a:t>множественном</a:t>
            </a:r>
            <a:r>
              <a:rPr lang="ru-RU" sz="4000" dirty="0">
                <a:latin typeface="Constantia" panose="02030602050306030303" pitchFamily="18" charset="0"/>
              </a:rPr>
              <a:t> числе отвечают на вопрос </a:t>
            </a:r>
            <a:r>
              <a:rPr lang="ru-RU" sz="4000" b="1" dirty="0">
                <a:latin typeface="Constantia" panose="02030602050306030303" pitchFamily="18" charset="0"/>
              </a:rPr>
              <a:t>какие?</a:t>
            </a:r>
            <a:r>
              <a:rPr lang="ru-RU" sz="4000" dirty="0">
                <a:latin typeface="Constantia" panose="02030602050306030303" pitchFamily="18" charset="0"/>
              </a:rPr>
              <a:t> и имеют окончания </a:t>
            </a:r>
            <a:r>
              <a:rPr lang="ru-RU" sz="4000" b="1" dirty="0">
                <a:latin typeface="Constantia" panose="02030602050306030303" pitchFamily="18" charset="0"/>
              </a:rPr>
              <a:t>–</a:t>
            </a:r>
            <a:r>
              <a:rPr lang="ru-RU" sz="4000" b="1" dirty="0" err="1">
                <a:latin typeface="Constantia" panose="02030602050306030303" pitchFamily="18" charset="0"/>
              </a:rPr>
              <a:t>ие</a:t>
            </a:r>
            <a:r>
              <a:rPr lang="ru-RU" sz="4000" b="1" dirty="0">
                <a:latin typeface="Constantia" panose="02030602050306030303" pitchFamily="18" charset="0"/>
              </a:rPr>
              <a:t>, -</a:t>
            </a:r>
            <a:r>
              <a:rPr lang="ru-RU" sz="4000" b="1" dirty="0" err="1">
                <a:latin typeface="Constantia" panose="02030602050306030303" pitchFamily="18" charset="0"/>
              </a:rPr>
              <a:t>ые</a:t>
            </a:r>
            <a:r>
              <a:rPr lang="ru-RU" sz="4000" b="1" dirty="0">
                <a:latin typeface="Constantia" panose="02030602050306030303" pitchFamily="18" charset="0"/>
              </a:rPr>
              <a:t>:</a:t>
            </a:r>
            <a:br>
              <a:rPr lang="ru-RU" sz="4000" b="1" dirty="0">
                <a:latin typeface="Constantia" panose="02030602050306030303" pitchFamily="18" charset="0"/>
              </a:rPr>
            </a:br>
            <a:r>
              <a:rPr lang="ru-RU" sz="4000" dirty="0">
                <a:latin typeface="Constantia" panose="02030602050306030303" pitchFamily="18" charset="0"/>
              </a:rPr>
              <a:t>высок</a:t>
            </a:r>
            <a:r>
              <a:rPr lang="ru-RU" sz="4000" b="1" dirty="0">
                <a:latin typeface="Constantia" panose="02030602050306030303" pitchFamily="18" charset="0"/>
              </a:rPr>
              <a:t>ие </a:t>
            </a:r>
            <a:r>
              <a:rPr lang="ru-RU" sz="4000" dirty="0">
                <a:latin typeface="Constantia" panose="02030602050306030303" pitchFamily="18" charset="0"/>
              </a:rPr>
              <a:t>(деревья), стройн</a:t>
            </a:r>
            <a:r>
              <a:rPr lang="ru-RU" sz="4000" b="1" dirty="0">
                <a:latin typeface="Constantia" panose="02030602050306030303" pitchFamily="18" charset="0"/>
              </a:rPr>
              <a:t>ые </a:t>
            </a:r>
            <a:r>
              <a:rPr lang="ru-RU" sz="4000" dirty="0">
                <a:latin typeface="Constantia" panose="02030602050306030303" pitchFamily="18" charset="0"/>
              </a:rPr>
              <a:t>(сосны)</a:t>
            </a:r>
            <a:endParaRPr lang="ru-RU" sz="4000" b="1" dirty="0">
              <a:latin typeface="Constantia" panose="02030602050306030303" pitchFamily="18" charset="0"/>
            </a:endParaRPr>
          </a:p>
        </p:txBody>
      </p:sp>
      <p:pic>
        <p:nvPicPr>
          <p:cNvPr id="8194" name="Picture 2" descr="C:\Users\Общее пользование\AppData\Local\Microsoft\Windows\Temporary Internet Files\Content.IE5\0XD2XPG6\MC9000890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9944" y="5013176"/>
            <a:ext cx="1804111" cy="954634"/>
          </a:xfrm>
          <a:prstGeom prst="rect">
            <a:avLst/>
          </a:prstGeom>
          <a:noFill/>
        </p:spPr>
      </p:pic>
      <p:pic>
        <p:nvPicPr>
          <p:cNvPr id="4" name="Picture 2" descr="C:\Users\Общее пользование\AppData\Local\Microsoft\Windows\Temporary Internet Files\Content.IE5\0XD2XPG6\MC900089004[1].wmf">
            <a:extLst>
              <a:ext uri="{FF2B5EF4-FFF2-40B4-BE49-F238E27FC236}">
                <a16:creationId xmlns:a16="http://schemas.microsoft.com/office/drawing/2014/main" id="{CD65223B-7CB4-44D3-BAC0-5D61C16CA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013176"/>
            <a:ext cx="1804111" cy="954634"/>
          </a:xfrm>
          <a:prstGeom prst="rect">
            <a:avLst/>
          </a:prstGeom>
          <a:noFill/>
        </p:spPr>
      </p:pic>
      <p:pic>
        <p:nvPicPr>
          <p:cNvPr id="5" name="Picture 2" descr="C:\Users\Общее пользование\AppData\Local\Microsoft\Windows\Temporary Internet Files\Content.IE5\0XD2XPG6\MC900089004[1].wmf">
            <a:extLst>
              <a:ext uri="{FF2B5EF4-FFF2-40B4-BE49-F238E27FC236}">
                <a16:creationId xmlns:a16="http://schemas.microsoft.com/office/drawing/2014/main" id="{CFEF5E45-5608-4E4D-982B-8F02BD430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576" y="5013176"/>
            <a:ext cx="1804111" cy="954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131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Поток</vt:lpstr>
      <vt:lpstr>Изменение имен прилагательных по числам</vt:lpstr>
      <vt:lpstr>Запишите.</vt:lpstr>
      <vt:lpstr>Презентация PowerPoint</vt:lpstr>
      <vt:lpstr>Презентация PowerPoint</vt:lpstr>
      <vt:lpstr>Презентация PowerPoint</vt:lpstr>
      <vt:lpstr>Запомни Имя прилагательное всегда стоит в том же числе, что и имя существительное, с которым оно связано по смыслу: ед.ч.           ед.ч.                       мн.ч.         мн.ч. алая (гвоздика) – алые (гвоздики)  ИМЯ ПРИЛАГАТЕЛЬНОЕ  ИЗМЕНЯЕТСЯ ПО ЧИСЛАМ</vt:lpstr>
      <vt:lpstr>Имена прилагательные во множественном числе отвечают на вопрос какие? и имеют окончания –ие, -ые: высокие (деревья), стройные (сосны)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Общее пользование</dc:creator>
  <cp:lastModifiedBy>Rejxer</cp:lastModifiedBy>
  <cp:revision>8</cp:revision>
  <dcterms:created xsi:type="dcterms:W3CDTF">2012-03-27T18:05:17Z</dcterms:created>
  <dcterms:modified xsi:type="dcterms:W3CDTF">2020-04-05T07:44:01Z</dcterms:modified>
</cp:coreProperties>
</file>