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56" r:id="rId6"/>
    <p:sldId id="257" r:id="rId7"/>
    <p:sldId id="259" r:id="rId8"/>
    <p:sldId id="258" r:id="rId9"/>
    <p:sldId id="266" r:id="rId10"/>
    <p:sldId id="267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6E70C30-52CA-4A7E-8C24-0CB5CBA539B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D279AF-3F73-4D78-AE8F-34FA22C0C0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Число имен   прилагательных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 класс «Школа России»)</a:t>
            </a:r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574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76672"/>
            <a:ext cx="5588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Давайте подведем итоги: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484784"/>
            <a:ext cx="66527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r>
              <a:rPr lang="ru-RU" sz="2800" dirty="0" smtClean="0"/>
              <a:t>. Что такое имя прилагательное? </a:t>
            </a:r>
            <a:endParaRPr lang="ru-RU" sz="2800" dirty="0"/>
          </a:p>
          <a:p>
            <a:r>
              <a:rPr lang="ru-RU" sz="2800" dirty="0" smtClean="0"/>
              <a:t>2. Как определить род и число у имен </a:t>
            </a:r>
          </a:p>
          <a:p>
            <a:r>
              <a:rPr lang="ru-RU" sz="2800" dirty="0" smtClean="0"/>
              <a:t>прилагательных?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231560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Давайте закрепим и выполним упражнение из учебника письменно</a:t>
            </a:r>
          </a:p>
          <a:p>
            <a:r>
              <a:rPr lang="ru-RU" sz="3200" dirty="0" smtClean="0"/>
              <a:t> в тетрадях для актированных дней. Результат скинешь в группу. </a:t>
            </a:r>
          </a:p>
          <a:p>
            <a:r>
              <a:rPr lang="ru-RU" sz="3200" dirty="0" smtClean="0"/>
              <a:t>А я проверю и поставлю отметку в журнал.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3462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82809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 / З :</a:t>
            </a:r>
          </a:p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выучить правила на стр. 78 и 79; 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упр140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овторить словарные слова 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19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1322615">
            <a:off x="312283" y="357694"/>
            <a:ext cx="8352928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</a:t>
            </a:r>
            <a:br>
              <a:rPr lang="ru-RU" sz="11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11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УРОК!</a:t>
            </a:r>
            <a:endParaRPr lang="ru-RU" sz="115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2906038" cy="271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68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regular"/>
              </a:rPr>
              <a:t>Рассмотрите картинки. Прочитайте и сравните словосочетания: детская игрушка – детские игрушки, новый дом – новые дома; вкусное яблоко – вкусные яблоки. Как изменяются имена существительные? Можно ли утверждать, что имена прилагательные тоже изменяются по числам? Узнаем на уроке.</a:t>
            </a:r>
            <a:endParaRPr lang="ru-RU" dirty="0"/>
          </a:p>
        </p:txBody>
      </p:sp>
      <p:pic>
        <p:nvPicPr>
          <p:cNvPr id="1026" name="Picture 2" descr="https://resh.edu.ru/uploads/lesson_extract/4399/20190730105505/OEBPS/objects/m_russ_3_68_1/5cebf098916c29881880122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7"/>
            <a:ext cx="4929994" cy="483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7048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D1D1B"/>
                </a:solidFill>
                <a:latin typeface="robotolight"/>
              </a:rPr>
              <a:t>Цели и задачи</a:t>
            </a:r>
          </a:p>
          <a:p>
            <a:endParaRPr lang="ru-RU" sz="3600" b="1" dirty="0" smtClean="0">
              <a:solidFill>
                <a:srgbClr val="000000"/>
              </a:solidFill>
              <a:latin typeface="robotobold"/>
            </a:endParaRPr>
          </a:p>
          <a:p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Цель</a:t>
            </a:r>
            <a:r>
              <a:rPr lang="ru-RU" sz="3600" b="1" dirty="0">
                <a:solidFill>
                  <a:srgbClr val="000000"/>
                </a:solidFill>
                <a:latin typeface="robotobold"/>
              </a:rPr>
              <a:t>: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D1D1B"/>
                </a:solidFill>
                <a:latin typeface="robotoregular"/>
              </a:rPr>
              <a:t>познакомиться с понятием «число имени прилагательного».</a:t>
            </a:r>
          </a:p>
          <a:p>
            <a:endParaRPr lang="ru-RU" sz="3600" b="1" dirty="0" smtClean="0">
              <a:solidFill>
                <a:srgbClr val="000000"/>
              </a:solidFill>
              <a:latin typeface="robotobold"/>
            </a:endParaRPr>
          </a:p>
          <a:p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Задачи</a:t>
            </a:r>
            <a:r>
              <a:rPr lang="ru-RU" sz="3600" b="1" dirty="0">
                <a:solidFill>
                  <a:srgbClr val="000000"/>
                </a:solidFill>
                <a:latin typeface="robotobold"/>
              </a:rPr>
              <a:t>: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D1D1B"/>
                </a:solidFill>
                <a:latin typeface="robotoregular"/>
              </a:rPr>
              <a:t>определять число имён прилагательных;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D1D1B"/>
                </a:solidFill>
                <a:latin typeface="robotoregular"/>
              </a:rPr>
              <a:t>научиться изменять имена прилагательные по числам.</a:t>
            </a:r>
            <a:endParaRPr lang="ru-RU" sz="3600" b="0" i="0" dirty="0">
              <a:solidFill>
                <a:srgbClr val="1D1D1B"/>
              </a:solidFill>
              <a:effectLst/>
              <a:latin typeface="roboto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3302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D1D1B"/>
                </a:solidFill>
                <a:latin typeface="robotolight"/>
              </a:rPr>
              <a:t>Узнаем, научимся, сможем</a:t>
            </a:r>
          </a:p>
          <a:p>
            <a:r>
              <a:rPr lang="ru-RU" sz="3600" b="1" dirty="0">
                <a:solidFill>
                  <a:srgbClr val="000000"/>
                </a:solidFill>
                <a:latin typeface="robotobold"/>
              </a:rPr>
              <a:t>На </a:t>
            </a:r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уроке</a:t>
            </a:r>
            <a:r>
              <a:rPr lang="ru-RU" sz="3600" dirty="0" smtClean="0">
                <a:solidFill>
                  <a:srgbClr val="1D1D1B"/>
                </a:solidFill>
                <a:latin typeface="robotoregular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мы </a:t>
            </a:r>
            <a:r>
              <a:rPr lang="ru-RU" sz="3600" b="1" dirty="0">
                <a:solidFill>
                  <a:srgbClr val="000000"/>
                </a:solidFill>
                <a:latin typeface="robotobold"/>
              </a:rPr>
              <a:t>узнаем: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robotoregular"/>
              </a:rPr>
              <a:t>что значит «число </a:t>
            </a:r>
            <a:r>
              <a:rPr lang="ru-RU" sz="3600" dirty="0" smtClean="0">
                <a:solidFill>
                  <a:srgbClr val="000000"/>
                </a:solidFill>
                <a:latin typeface="robotoregular"/>
              </a:rPr>
              <a:t>имён прилагательных</a:t>
            </a:r>
            <a:r>
              <a:rPr lang="ru-RU" sz="3600" dirty="0">
                <a:solidFill>
                  <a:srgbClr val="000000"/>
                </a:solidFill>
                <a:latin typeface="robotoregular"/>
              </a:rPr>
              <a:t>»;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endParaRPr lang="ru-RU" sz="3600" b="1" dirty="0" smtClean="0">
              <a:solidFill>
                <a:srgbClr val="000000"/>
              </a:solidFill>
              <a:latin typeface="robotobold"/>
            </a:endParaRPr>
          </a:p>
          <a:p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мы </a:t>
            </a:r>
            <a:r>
              <a:rPr lang="ru-RU" sz="3600" b="1" dirty="0">
                <a:solidFill>
                  <a:srgbClr val="000000"/>
                </a:solidFill>
                <a:latin typeface="robotobold"/>
              </a:rPr>
              <a:t>научимся: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robotoregular"/>
              </a:rPr>
              <a:t>изменять число прилагательных;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endParaRPr lang="ru-RU" sz="3600" b="1" dirty="0" smtClean="0">
              <a:solidFill>
                <a:srgbClr val="000000"/>
              </a:solidFill>
              <a:latin typeface="robotobold"/>
            </a:endParaRPr>
          </a:p>
          <a:p>
            <a:r>
              <a:rPr lang="ru-RU" sz="3600" b="1" dirty="0" smtClean="0">
                <a:solidFill>
                  <a:srgbClr val="000000"/>
                </a:solidFill>
                <a:latin typeface="robotobold"/>
              </a:rPr>
              <a:t>мы </a:t>
            </a:r>
            <a:r>
              <a:rPr lang="ru-RU" sz="3600" b="1" dirty="0">
                <a:solidFill>
                  <a:srgbClr val="000000"/>
                </a:solidFill>
                <a:latin typeface="robotobold"/>
              </a:rPr>
              <a:t>сможем:</a:t>
            </a:r>
            <a:endParaRPr lang="ru-RU" sz="3600" dirty="0">
              <a:solidFill>
                <a:srgbClr val="1D1D1B"/>
              </a:solidFill>
              <a:latin typeface="robotoregular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robotoregular"/>
              </a:rPr>
              <a:t>различать число прилагательных.</a:t>
            </a:r>
            <a:endParaRPr lang="ru-RU" sz="3600" b="0" i="0" dirty="0">
              <a:solidFill>
                <a:srgbClr val="1D1D1B"/>
              </a:solidFill>
              <a:effectLst/>
              <a:latin typeface="roboto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308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973" y="-850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имя прилагательное?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973" y="488564"/>
            <a:ext cx="8005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Это часть речи.      2. Член предложения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870" y="1000739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обозначает имя прилагательное?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973" y="1517036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1.Признак предмета.  2. Предмет.  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Действие предмета.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69" y="249608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какие вопросы отвечает?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69" y="293451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1.Какой? Какая? Какое? Какие? Чей? Чья?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Кто? Что?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делает? Что сделает?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75" y="4404007"/>
            <a:ext cx="8820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какой частью речи связано по смыслу  в предложении?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1989" y="5405596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именем существительным.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глаголом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04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303" y="476672"/>
            <a:ext cx="88569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Крепкая, настоящая…; наливное, сладкое…; увлекательное, интересное…; солнечный,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сный…; высотное, каменное…; широкая, глубокая…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389426"/>
              </p:ext>
            </p:extLst>
          </p:nvPr>
        </p:nvGraphicFramePr>
        <p:xfrm>
          <a:off x="870382" y="2636912"/>
          <a:ext cx="7950090" cy="24844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2745"/>
                <a:gridCol w="3396155"/>
                <a:gridCol w="2161190"/>
              </a:tblGrid>
              <a:tr h="692912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ж. р.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м. р.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ср. р.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291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какой?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какое?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86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- 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ая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яя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-ой 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ий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ый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ое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-ее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1412776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Пушистый, весёлые, красная, спелое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8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2016224" cy="274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432756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оздушный шар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45" y="496821"/>
            <a:ext cx="2548579" cy="335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10186" y="443275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воздушные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шары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425036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е</a:t>
            </a:r>
            <a:r>
              <a:rPr lang="ru-RU" b="1" dirty="0" smtClean="0"/>
              <a:t>д. ч.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54898" y="42635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е</a:t>
            </a:r>
            <a:r>
              <a:rPr lang="ru-RU" b="1" dirty="0" smtClean="0"/>
              <a:t>д. ч.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42766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мн.ч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7475" y="425263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м</a:t>
            </a:r>
            <a:r>
              <a:rPr lang="ru-RU" b="1" dirty="0" err="1" smtClean="0"/>
              <a:t>н.ч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5301208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Имена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рилагательные стоят в том же числе, что и имена существительные.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1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48680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Как могут изменяться имена прилагательные?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185122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Имена прилагательные могут изменяться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числам.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823529"/>
              </p:ext>
            </p:extLst>
          </p:nvPr>
        </p:nvGraphicFramePr>
        <p:xfrm>
          <a:off x="2483768" y="3501008"/>
          <a:ext cx="3456384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мн. ч.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какие?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ие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-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83768" y="558924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 78  упр.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136 (устно)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10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662499"/>
            <a:ext cx="8784976" cy="50167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Прочитайте словосочетания. Подчеркните имена прилагательные во множественном числе.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262626"/>
              </a:solidFill>
              <a:effectLst/>
              <a:latin typeface="robotoregular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Интересное кино, внимательные ученики,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болтливая девочка, оранжевые апельсины,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кислые лимоны, белые облака, старый пёс,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прозрачные окна, громкая музыка, летняя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погода, новое пальто, мягкие подушки,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robotoregular"/>
              </a:rPr>
              <a:t>прозрачный лёд.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401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294</TotalTime>
  <Words>418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Century Gothic</vt:lpstr>
      <vt:lpstr>Courier New</vt:lpstr>
      <vt:lpstr>Palatino Linotype</vt:lpstr>
      <vt:lpstr>robotobold</vt:lpstr>
      <vt:lpstr>robotolight</vt:lpstr>
      <vt:lpstr>robotoregular</vt:lpstr>
      <vt:lpstr>Times New Roman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16</cp:revision>
  <dcterms:created xsi:type="dcterms:W3CDTF">2015-03-05T18:12:59Z</dcterms:created>
  <dcterms:modified xsi:type="dcterms:W3CDTF">2020-04-05T12:32:15Z</dcterms:modified>
</cp:coreProperties>
</file>