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8" r:id="rId3"/>
    <p:sldId id="261" r:id="rId4"/>
    <p:sldId id="277" r:id="rId5"/>
    <p:sldId id="264" r:id="rId6"/>
    <p:sldId id="269" r:id="rId7"/>
    <p:sldId id="265" r:id="rId8"/>
    <p:sldId id="276" r:id="rId9"/>
    <p:sldId id="278" r:id="rId10"/>
    <p:sldId id="279" r:id="rId11"/>
    <p:sldId id="280" r:id="rId12"/>
    <p:sldId id="281" r:id="rId13"/>
    <p:sldId id="283" r:id="rId14"/>
    <p:sldId id="284" r:id="rId15"/>
    <p:sldId id="282" r:id="rId16"/>
    <p:sldId id="266" r:id="rId17"/>
    <p:sldId id="270" r:id="rId18"/>
    <p:sldId id="285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544" autoAdjust="0"/>
    <p:restoredTop sz="94717" autoAdjust="0"/>
  </p:normalViewPr>
  <p:slideViewPr>
    <p:cSldViewPr>
      <p:cViewPr varScale="1">
        <p:scale>
          <a:sx n="77" d="100"/>
          <a:sy n="77" d="100"/>
        </p:scale>
        <p:origin x="1164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9A332-8009-455D-AE5A-E77E77BB4491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9A3E6-DFED-46DB-8671-F033FA5052D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9A332-8009-455D-AE5A-E77E77BB4491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9A3E6-DFED-46DB-8671-F033FA5052D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9A332-8009-455D-AE5A-E77E77BB4491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9A3E6-DFED-46DB-8671-F033FA5052D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9A332-8009-455D-AE5A-E77E77BB4491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9A3E6-DFED-46DB-8671-F033FA5052D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9A332-8009-455D-AE5A-E77E77BB4491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9A3E6-DFED-46DB-8671-F033FA5052D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9A332-8009-455D-AE5A-E77E77BB4491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9A3E6-DFED-46DB-8671-F033FA5052D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9A332-8009-455D-AE5A-E77E77BB4491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9A3E6-DFED-46DB-8671-F033FA5052D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9A332-8009-455D-AE5A-E77E77BB4491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9A3E6-DFED-46DB-8671-F033FA5052D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9A332-8009-455D-AE5A-E77E77BB4491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9A3E6-DFED-46DB-8671-F033FA5052D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9A332-8009-455D-AE5A-E77E77BB4491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9A3E6-DFED-46DB-8671-F033FA5052D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9A332-8009-455D-AE5A-E77E77BB4491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9A3E6-DFED-46DB-8671-F033FA5052D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29A332-8009-455D-AE5A-E77E77BB4491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69A3E6-DFED-46DB-8671-F033FA5052D1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8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403648" y="1124744"/>
            <a:ext cx="5832648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endParaRPr lang="ru-RU" sz="4000" b="1" dirty="0" smtClean="0">
              <a:solidFill>
                <a:srgbClr val="C00000"/>
              </a:solidFill>
              <a:latin typeface="Monotype Corsiva" pitchFamily="66" charset="0"/>
            </a:endParaRPr>
          </a:p>
          <a:p>
            <a:pPr algn="ctr">
              <a:buNone/>
            </a:pPr>
            <a:r>
              <a:rPr lang="ru-RU" sz="4000" b="1" dirty="0" smtClean="0">
                <a:solidFill>
                  <a:srgbClr val="C00000"/>
                </a:solidFill>
                <a:latin typeface="Monotype Corsiva" pitchFamily="66" charset="0"/>
              </a:rPr>
              <a:t>«Развитие </a:t>
            </a:r>
            <a:r>
              <a:rPr lang="ru-RU" sz="4000" b="1" dirty="0" smtClean="0">
                <a:solidFill>
                  <a:srgbClr val="C00000"/>
                </a:solidFill>
                <a:latin typeface="Monotype Corsiva" pitchFamily="66" charset="0"/>
              </a:rPr>
              <a:t>интереса к чтению у детей старшего дошкольного возраста»</a:t>
            </a:r>
          </a:p>
          <a:p>
            <a:pPr algn="ctr">
              <a:buNone/>
            </a:pPr>
            <a:r>
              <a:rPr lang="ru-RU" sz="3200" b="1" i="1" dirty="0" smtClean="0">
                <a:solidFill>
                  <a:srgbClr val="C00000"/>
                </a:solidFill>
              </a:rPr>
              <a:t> </a:t>
            </a:r>
            <a:endParaRPr lang="ru-RU" sz="3200" b="1" dirty="0" smtClean="0">
              <a:solidFill>
                <a:srgbClr val="C00000"/>
              </a:solidFill>
            </a:endParaRPr>
          </a:p>
          <a:p>
            <a:pPr algn="ctr">
              <a:buNone/>
            </a:pPr>
            <a:r>
              <a:rPr lang="ru-RU" sz="2000" b="1" i="1" dirty="0" smtClean="0"/>
              <a:t>Подготовила</a:t>
            </a:r>
            <a:endParaRPr lang="ru-RU" sz="2000" b="1" dirty="0" smtClean="0"/>
          </a:p>
          <a:p>
            <a:pPr algn="ctr">
              <a:buNone/>
            </a:pPr>
            <a:r>
              <a:rPr lang="ru-RU" sz="2000" b="1" dirty="0" smtClean="0"/>
              <a:t>Воспитатель МАДОУ «Детский сад» №25 г. Кызыла</a:t>
            </a:r>
          </a:p>
          <a:p>
            <a:pPr algn="ctr">
              <a:buNone/>
            </a:pPr>
            <a:r>
              <a:rPr lang="ru-RU" sz="2000" b="1" dirty="0" err="1" smtClean="0"/>
              <a:t>Ондар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Чойгана</a:t>
            </a:r>
            <a:r>
              <a:rPr lang="ru-RU" sz="2000" b="1" dirty="0" smtClean="0"/>
              <a:t> Викторовна</a:t>
            </a:r>
            <a:endParaRPr lang="ru-RU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99392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726720" y="1556792"/>
            <a:ext cx="626469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907704" y="58847"/>
            <a:ext cx="6083712" cy="45166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675"/>
              </a:spcAft>
            </a:pPr>
            <a:endParaRPr lang="ru-RU" sz="1200" dirty="0" smtClean="0">
              <a:solidFill>
                <a:srgbClr val="333333"/>
              </a:solidFill>
              <a:latin typeface="Times New Roman"/>
              <a:ea typeface="Times New Roman"/>
            </a:endParaRPr>
          </a:p>
          <a:p>
            <a:pPr algn="just">
              <a:lnSpc>
                <a:spcPct val="150000"/>
              </a:lnSpc>
              <a:spcAft>
                <a:spcPts val="675"/>
              </a:spcAft>
            </a:pPr>
            <a:endParaRPr lang="ru-RU" sz="1200" dirty="0">
              <a:solidFill>
                <a:srgbClr val="333333"/>
              </a:solidFill>
              <a:latin typeface="Times New Roman"/>
              <a:ea typeface="Times New Roman"/>
            </a:endParaRPr>
          </a:p>
          <a:p>
            <a:pPr algn="just">
              <a:lnSpc>
                <a:spcPct val="150000"/>
              </a:lnSpc>
              <a:spcAft>
                <a:spcPts val="675"/>
              </a:spcAft>
            </a:pPr>
            <a:endParaRPr lang="ru-RU" sz="1200" dirty="0" smtClean="0">
              <a:solidFill>
                <a:srgbClr val="333333"/>
              </a:solidFill>
              <a:latin typeface="Times New Roman"/>
              <a:ea typeface="Times New Roman"/>
            </a:endParaRPr>
          </a:p>
          <a:p>
            <a:pPr algn="just">
              <a:spcAft>
                <a:spcPts val="675"/>
              </a:spcAft>
            </a:pPr>
            <a:r>
              <a:rPr lang="ru-RU" sz="1600" dirty="0" smtClean="0">
                <a:solidFill>
                  <a:srgbClr val="7030A0"/>
                </a:solidFill>
                <a:latin typeface="Times New Roman"/>
                <a:ea typeface="Times New Roman"/>
              </a:rPr>
              <a:t>             </a:t>
            </a:r>
            <a:r>
              <a:rPr lang="ru-RU" dirty="0" smtClean="0">
                <a:solidFill>
                  <a:srgbClr val="7030A0"/>
                </a:solidFill>
                <a:latin typeface="Times New Roman"/>
                <a:ea typeface="Times New Roman"/>
              </a:rPr>
              <a:t>Книжный </a:t>
            </a:r>
            <a:r>
              <a:rPr lang="ru-RU" dirty="0">
                <a:solidFill>
                  <a:srgbClr val="7030A0"/>
                </a:solidFill>
                <a:latin typeface="Times New Roman"/>
                <a:ea typeface="Times New Roman"/>
              </a:rPr>
              <a:t>уголок является, необходим элементом предметно-развивающей среды в групповой комнате - особое, специально выделенное и оформленное место, где ребёнок самостоятельно, по своему вкусу выбирает книгу и спокойно рассматривает её, "перечитывает". Своеобразие этой работы определяется тем, что он видит книгу не в руках педагога, а остаётся с ней один на один. Он внимательно и сосредоточено рассматривает иллюстрации, вспоминает содержание, многократно возвращается к взволновавшим его эпизодам. Здесь происходит личностное общение ребёнка с произведением искусства - книгой и иллюстрациями.</a:t>
            </a:r>
            <a:endParaRPr lang="ru-RU" dirty="0">
              <a:solidFill>
                <a:srgbClr val="7030A0"/>
              </a:solidFill>
              <a:effectLst/>
              <a:latin typeface="Times New Roman"/>
              <a:ea typeface="Times New Roman"/>
            </a:endParaRPr>
          </a:p>
        </p:txBody>
      </p:sp>
      <p:pic>
        <p:nvPicPr>
          <p:cNvPr id="7" name="Рисунок 6" descr="C:\Users\Admin\Desktop\Без названия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4693448"/>
            <a:ext cx="4536504" cy="206515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80786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547664" y="-356651"/>
            <a:ext cx="6264696" cy="67095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pPr algn="just"/>
            <a:endParaRPr lang="ru-RU" sz="1600" dirty="0" smtClean="0"/>
          </a:p>
          <a:p>
            <a:pPr algn="just"/>
            <a:r>
              <a:rPr lang="ru-RU" b="1" dirty="0" smtClean="0">
                <a:solidFill>
                  <a:schemeClr val="tx2"/>
                </a:solidFill>
              </a:rPr>
              <a:t>Основная </a:t>
            </a:r>
            <a:r>
              <a:rPr lang="ru-RU" b="1" dirty="0">
                <a:solidFill>
                  <a:schemeClr val="tx2"/>
                </a:solidFill>
              </a:rPr>
              <a:t>цель занятий и заданий – сформировать у детей старшего дошкольного возраста интерес к чтению. Из вышеуказанной цели вытекают следующие задачи: </a:t>
            </a:r>
            <a:r>
              <a:rPr lang="ru-RU" b="1" dirty="0">
                <a:solidFill>
                  <a:schemeClr val="tx2"/>
                </a:solidFill>
                <a:sym typeface="Symbol"/>
              </a:rPr>
              <a:t></a:t>
            </a:r>
            <a:r>
              <a:rPr lang="ru-RU" b="1" dirty="0">
                <a:solidFill>
                  <a:schemeClr val="tx2"/>
                </a:solidFill>
              </a:rPr>
              <a:t> воспитание разностороннего читателя путем знакомства с высокими образцами литературы и расширения читательских интересов дошкольников; </a:t>
            </a:r>
            <a:r>
              <a:rPr lang="ru-RU" b="1" dirty="0">
                <a:solidFill>
                  <a:schemeClr val="tx2"/>
                </a:solidFill>
                <a:sym typeface="Symbol"/>
              </a:rPr>
              <a:t></a:t>
            </a:r>
            <a:r>
              <a:rPr lang="ru-RU" b="1" dirty="0">
                <a:solidFill>
                  <a:schemeClr val="tx2"/>
                </a:solidFill>
              </a:rPr>
              <a:t> воспитание разборчивого читателя путем формирования готовности к рациональному выбору книг; </a:t>
            </a:r>
            <a:r>
              <a:rPr lang="ru-RU" b="1" dirty="0">
                <a:solidFill>
                  <a:schemeClr val="tx2"/>
                </a:solidFill>
                <a:sym typeface="Symbol"/>
              </a:rPr>
              <a:t></a:t>
            </a:r>
            <a:r>
              <a:rPr lang="ru-RU" b="1" dirty="0">
                <a:solidFill>
                  <a:schemeClr val="tx2"/>
                </a:solidFill>
              </a:rPr>
              <a:t> воспитание заинтересованного и вдумчивого читателя путем формирования готовности к полноценному восприятию прочитанного; </a:t>
            </a:r>
            <a:r>
              <a:rPr lang="ru-RU" b="1" dirty="0">
                <a:solidFill>
                  <a:schemeClr val="tx2"/>
                </a:solidFill>
                <a:sym typeface="Symbol"/>
              </a:rPr>
              <a:t></a:t>
            </a:r>
            <a:r>
              <a:rPr lang="ru-RU" b="1" dirty="0">
                <a:solidFill>
                  <a:schemeClr val="tx2"/>
                </a:solidFill>
              </a:rPr>
              <a:t> воспитание творческого читателя, мыслящего критически путем формирования готовности к адекватной оценке прочитанного; </a:t>
            </a:r>
            <a:r>
              <a:rPr lang="ru-RU" b="1" dirty="0">
                <a:solidFill>
                  <a:schemeClr val="tx2"/>
                </a:solidFill>
                <a:sym typeface="Symbol"/>
              </a:rPr>
              <a:t></a:t>
            </a:r>
            <a:r>
              <a:rPr lang="ru-RU" b="1" dirty="0">
                <a:solidFill>
                  <a:schemeClr val="tx2"/>
                </a:solidFill>
              </a:rPr>
              <a:t> воспитание любви и бережливости в отношении к книгам. Рекомендуемый комплекс направлен на развитие интереса к чтению старших дошкольников, предполагает проведение с детьми еженедельных НОД и занятий в форме кружка. Продолжительность одного такого НОД и занятия: не менее 20 и не более 30 минут. Время проведения – после обеда</a:t>
            </a:r>
            <a:r>
              <a:rPr lang="ru-RU" dirty="0">
                <a:solidFill>
                  <a:schemeClr val="tx2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928684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99392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835696" y="1700808"/>
            <a:ext cx="522007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старшей группе</a:t>
            </a:r>
            <a:r>
              <a:rPr lang="ru-RU" sz="24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при восприятии содержания литературных произведений, детей учим замечать выразительные </a:t>
            </a:r>
            <a:r>
              <a:rPr lang="ru-RU" sz="24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средства для самостоятельной художественно-речевой и театрально- игровой деятельности создана развивающая среда.</a:t>
            </a:r>
            <a:endParaRPr lang="ru-RU" sz="2400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8005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99392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761296" y="897038"/>
            <a:ext cx="3816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Театрально- игровая деятельность</a:t>
            </a:r>
            <a:endParaRPr lang="ru-RU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 descr="http://zvezdy-obrazovaniya.ru/rabota/3093-4a880dbb7ac4ae668769918a94886ab7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1724448"/>
            <a:ext cx="4629200" cy="3574062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/>
          <p:cNvSpPr txBox="1"/>
          <p:nvPr/>
        </p:nvSpPr>
        <p:spPr>
          <a:xfrm>
            <a:off x="4752020" y="1266370"/>
            <a:ext cx="32403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Игры драматизации </a:t>
            </a:r>
            <a:endParaRPr lang="ru-RU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08" y="1724448"/>
            <a:ext cx="4197152" cy="35767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60387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36970"/>
            <a:ext cx="9144000" cy="6858000"/>
          </a:xfrm>
          <a:prstGeom prst="rect">
            <a:avLst/>
          </a:prstGeom>
          <a:noFill/>
        </p:spPr>
      </p:pic>
      <p:pic>
        <p:nvPicPr>
          <p:cNvPr id="5" name="Рисунок 4" descr="http://zvezdy-obrazovaniya.ru/rabota/3093-7cab48f19aa227e6276c4d3165c15b56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417638"/>
            <a:ext cx="3744087" cy="2227386"/>
          </a:xfrm>
          <a:prstGeom prst="rect">
            <a:avLst/>
          </a:prstGeom>
          <a:noFill/>
          <a:ln>
            <a:noFill/>
          </a:ln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488639"/>
            <a:ext cx="3891995" cy="56762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3683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99392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547664" y="1720840"/>
            <a:ext cx="698477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Книга должна как можно раньше войти в мир ребенка, обогащать его мир, делать его интересным, полным необычных открытий. Всё последующее знакомство с огромным литературным наследием будет опираться на тот фундамент, который закладывается в дошкольном возрасте. В процессе общения с книгой ребёнок познаёт прошлое, настоящее, будущее мира. А главное – учится думать, анализировать, развиваться творчески, формируется нравственная и культурная основа его личности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098" name="Picture 2" descr="C:\Users\Admin\Desktop\Без названия (1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4149080"/>
            <a:ext cx="4536504" cy="2609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19144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286000" y="2136339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indent="449263" algn="just" fontAlgn="base">
              <a:spcBef>
                <a:spcPct val="0"/>
              </a:spcBef>
              <a:spcAft>
                <a:spcPct val="0"/>
              </a:spcAft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619672" y="889844"/>
            <a:ext cx="662473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		ЗАКЛЮЧЕНИЕ:</a:t>
            </a:r>
          </a:p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Сопровождая человека с самых первых лет его жизни, художественная литература оказывает большое влияние на развитие и обогащение речи ребенка: она воспитывает воображение, дает прекрасные образцы русского литературного языка. Слушая знакомую сказку, стихотворение, ребенок переживает, волнуется вместе с героями. Так он учится понимать литературные произведения и посредством этого формируется как личность.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5052"/>
            <a:ext cx="9144000" cy="68580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1979712" y="1513091"/>
            <a:ext cx="6624736" cy="4580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ВЫВОДЫ: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267744" y="1971165"/>
            <a:ext cx="545435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Таким образом, для </a:t>
            </a:r>
            <a:r>
              <a:rPr lang="ru-RU" sz="2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развития интереса к чтению </a:t>
            </a:r>
            <a:r>
              <a:rPr lang="ru-RU" sz="2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необходимо создать благоприятную речевую среду и осуществлять целенаправленное формирование конкретных речевых умений, обогащать жизненный литературный опыт </a:t>
            </a:r>
            <a:r>
              <a:rPr lang="ru-RU" sz="2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детей.</a:t>
            </a:r>
            <a:endParaRPr lang="ru-RU" sz="24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36" name="Picture 12" descr="http://900igr.net/up/datas/224570/017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9357" y="0"/>
            <a:ext cx="9183357" cy="6957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80825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8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286000" y="1213265"/>
            <a:ext cx="4572000" cy="4150367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endParaRPr lang="ru-RU" b="1" dirty="0" smtClean="0">
              <a:solidFill>
                <a:schemeClr val="accent2">
                  <a:lumMod val="75000"/>
                </a:schemeClr>
              </a:solidFill>
              <a:latin typeface="Times New Roman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Times New Roman"/>
                <a:ea typeface="Calibri"/>
                <a:cs typeface="Times New Roman"/>
              </a:rPr>
              <a:t>«</a:t>
            </a:r>
            <a:r>
              <a:rPr lang="ru-RU" sz="2000" b="1" dirty="0">
                <a:solidFill>
                  <a:schemeClr val="accent2">
                    <a:lumMod val="75000"/>
                  </a:schemeClr>
                </a:solidFill>
                <a:latin typeface="Times New Roman"/>
                <a:ea typeface="Calibri"/>
                <a:cs typeface="Times New Roman"/>
              </a:rPr>
              <a:t>Если детство у ребенка не воспитана </a:t>
            </a: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Times New Roman"/>
                <a:ea typeface="Calibri"/>
                <a:cs typeface="Times New Roman"/>
              </a:rPr>
              <a:t>любовь </a:t>
            </a:r>
            <a:r>
              <a:rPr lang="ru-RU" sz="2000" b="1" dirty="0">
                <a:solidFill>
                  <a:schemeClr val="accent2">
                    <a:lumMod val="75000"/>
                  </a:schemeClr>
                </a:solidFill>
                <a:latin typeface="Times New Roman"/>
                <a:ea typeface="Calibri"/>
                <a:cs typeface="Times New Roman"/>
              </a:rPr>
              <a:t>к книге, если чтение не стало его духовной </a:t>
            </a: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Times New Roman"/>
                <a:ea typeface="Calibri"/>
                <a:cs typeface="Times New Roman"/>
              </a:rPr>
              <a:t>потребностью </a:t>
            </a:r>
            <a:r>
              <a:rPr lang="ru-RU" sz="2000" b="1" dirty="0">
                <a:solidFill>
                  <a:schemeClr val="accent2">
                    <a:lumMod val="75000"/>
                  </a:schemeClr>
                </a:solidFill>
                <a:latin typeface="Times New Roman"/>
                <a:ea typeface="Calibri"/>
                <a:cs typeface="Times New Roman"/>
              </a:rPr>
              <a:t>на всю жизнь- в годы отрочества душа </a:t>
            </a: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Times New Roman"/>
                <a:ea typeface="Calibri"/>
                <a:cs typeface="Times New Roman"/>
              </a:rPr>
              <a:t>подростка </a:t>
            </a:r>
            <a:r>
              <a:rPr lang="ru-RU" sz="2000" b="1" dirty="0">
                <a:solidFill>
                  <a:schemeClr val="accent2">
                    <a:lumMod val="75000"/>
                  </a:schemeClr>
                </a:solidFill>
                <a:latin typeface="Times New Roman"/>
                <a:ea typeface="Calibri"/>
                <a:cs typeface="Times New Roman"/>
              </a:rPr>
              <a:t>будет  пустой, на свет божий выползает</a:t>
            </a: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Times New Roman"/>
                <a:ea typeface="Calibri"/>
                <a:cs typeface="Times New Roman"/>
              </a:rPr>
              <a:t>,  </a:t>
            </a:r>
            <a:r>
              <a:rPr lang="ru-RU" sz="2000" b="1" dirty="0">
                <a:solidFill>
                  <a:schemeClr val="accent2">
                    <a:lumMod val="75000"/>
                  </a:schemeClr>
                </a:solidFill>
                <a:latin typeface="Times New Roman"/>
                <a:ea typeface="Calibri"/>
                <a:cs typeface="Times New Roman"/>
              </a:rPr>
              <a:t>как будто неизвестно откуда взявшиеся плохое</a:t>
            </a: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Times New Roman"/>
                <a:ea typeface="Calibri"/>
                <a:cs typeface="Times New Roman"/>
              </a:rPr>
              <a:t>»</a:t>
            </a:r>
            <a:endParaRPr lang="ru-RU" sz="2000" b="1" dirty="0" smtClean="0">
              <a:solidFill>
                <a:schemeClr val="accent2">
                  <a:lumMod val="75000"/>
                </a:schemeClr>
              </a:solidFill>
              <a:ea typeface="Calibri"/>
              <a:cs typeface="Times New Roman"/>
            </a:endParaRPr>
          </a:p>
          <a:p>
            <a:pPr algn="r">
              <a:lnSpc>
                <a:spcPct val="150000"/>
              </a:lnSpc>
              <a:spcAft>
                <a:spcPts val="1000"/>
              </a:spcAft>
            </a:pP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Times New Roman"/>
                <a:ea typeface="Calibri"/>
                <a:cs typeface="Times New Roman"/>
              </a:rPr>
              <a:t>                      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Times New Roman"/>
                <a:ea typeface="Calibri"/>
                <a:cs typeface="Times New Roman"/>
              </a:rPr>
              <a:t>                                                                                                                         </a:t>
            </a:r>
            <a:r>
              <a:rPr lang="ru-RU" b="1" dirty="0" err="1" smtClean="0">
                <a:solidFill>
                  <a:schemeClr val="accent2">
                    <a:lumMod val="75000"/>
                  </a:schemeClr>
                </a:solidFill>
                <a:latin typeface="Times New Roman"/>
                <a:ea typeface="Calibri"/>
                <a:cs typeface="Times New Roman"/>
              </a:rPr>
              <a:t>В.А.Сухомлинский</a:t>
            </a:r>
            <a:endParaRPr lang="ru-RU" sz="1600" b="1" dirty="0">
              <a:solidFill>
                <a:schemeClr val="accent2">
                  <a:lumMod val="75000"/>
                </a:schemeClr>
              </a:solidFill>
              <a:ea typeface="Calibri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8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979712" y="1700809"/>
            <a:ext cx="5328592" cy="5062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endParaRPr lang="ru-RU" sz="20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475656" y="836713"/>
            <a:ext cx="6264696" cy="44319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>
              <a:latin typeface="Monotype Corsiva" pitchFamily="66" charset="0"/>
            </a:endParaRPr>
          </a:p>
          <a:p>
            <a:pPr algn="just"/>
            <a:r>
              <a:rPr lang="ru-RU" sz="2400" dirty="0">
                <a:solidFill>
                  <a:srgbClr val="002060"/>
                </a:solidFill>
                <a:latin typeface="Monotype Corsiva" pitchFamily="66" charset="0"/>
              </a:rPr>
              <a:t>П</a:t>
            </a:r>
            <a:r>
              <a:rPr lang="ru-RU" sz="2400" dirty="0" smtClean="0">
                <a:solidFill>
                  <a:srgbClr val="002060"/>
                </a:solidFill>
                <a:latin typeface="Monotype Corsiva" pitchFamily="66" charset="0"/>
              </a:rPr>
              <a:t>риобщая </a:t>
            </a:r>
            <a:r>
              <a:rPr lang="ru-RU" sz="2400" dirty="0">
                <a:solidFill>
                  <a:srgbClr val="002060"/>
                </a:solidFill>
                <a:latin typeface="Monotype Corsiva" pitchFamily="66" charset="0"/>
              </a:rPr>
              <a:t>ребенка к чтению, мы не только открываем ему путь к одному из важнейших источников информации, книга наполняет внутренний мир человека, развивает ум, побуждает к самосознанию, воспитывает жизнестойкость</a:t>
            </a:r>
            <a:r>
              <a:rPr lang="ru-RU" sz="2400" dirty="0" smtClean="0">
                <a:solidFill>
                  <a:srgbClr val="002060"/>
                </a:solidFill>
                <a:latin typeface="Monotype Corsiva" pitchFamily="66" charset="0"/>
              </a:rPr>
              <a:t>.</a:t>
            </a:r>
            <a:r>
              <a:rPr lang="ru-RU" sz="2400" dirty="0">
                <a:solidFill>
                  <a:srgbClr val="002060"/>
                </a:solidFill>
                <a:latin typeface="Monotype Corsiva" pitchFamily="66" charset="0"/>
              </a:rPr>
              <a:t> Интерес к книге зарождается именно в дошкольном детстве, потому что чувства дошкольника отличаются собой эмоциональностью. Чем раньше появляются интерес к чтению, тем глубже формируются читатель, творческая личность, человек с высоким </a:t>
            </a:r>
            <a:r>
              <a:rPr lang="ru-RU" sz="2400" dirty="0" smtClean="0">
                <a:solidFill>
                  <a:srgbClr val="002060"/>
                </a:solidFill>
                <a:latin typeface="Monotype Corsiva" pitchFamily="66" charset="0"/>
              </a:rPr>
              <a:t>интеллектом.</a:t>
            </a:r>
            <a:endParaRPr lang="ru-RU" sz="2400" dirty="0">
              <a:solidFill>
                <a:srgbClr val="00206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99492" y="-243408"/>
            <a:ext cx="9468544" cy="7101408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763688" y="1124744"/>
            <a:ext cx="640871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Чтение </a:t>
            </a:r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обогащает не только интеллект, словарный состав, но и заставляет думать, осмыслять, формирует образы, позволяет фантазировать, развивает личность многосторонне и гармонично. Это должны осознавать, в первую очередь, взрослые, родители и педагоги, которые занимаются воспитанием ребенка, и привить ему любовь к художественной литературе.</a:t>
            </a:r>
          </a:p>
        </p:txBody>
      </p:sp>
    </p:spTree>
    <p:extLst>
      <p:ext uri="{BB962C8B-B14F-4D97-AF65-F5344CB8AC3E}">
        <p14:creationId xmlns:p14="http://schemas.microsoft.com/office/powerpoint/2010/main" val="3078894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8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979712" y="1700808"/>
            <a:ext cx="532859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endParaRPr lang="ru-RU" sz="20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339752" y="2136339"/>
            <a:ext cx="5040560" cy="5062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endParaRPr lang="ru-RU" sz="2000" b="1" dirty="0" smtClean="0">
              <a:solidFill>
                <a:srgbClr val="7030A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547664" y="1196752"/>
            <a:ext cx="6336704" cy="41447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1000"/>
              </a:spcAft>
            </a:pPr>
            <a:r>
              <a:rPr lang="ru-RU" sz="1400" dirty="0">
                <a:solidFill>
                  <a:schemeClr val="accent4"/>
                </a:solidFill>
                <a:latin typeface="TruthCYR Black" panose="02000503060000020004" pitchFamily="50" charset="-52"/>
                <a:ea typeface="Calibri" panose="020F0502020204030204" pitchFamily="34" charset="0"/>
                <a:cs typeface="Times New Roman" panose="02020603050405020304" pitchFamily="18" charset="0"/>
              </a:rPr>
              <a:t>Отсутствие у современного ребенка положительного примера, которому он бы мог следовать, а также среды, побуждающей естественное развитие тяги к книге и художественному слову. Это обусловливает необходимость планирования  и проведения специальной работы, направленной на формирование у детей интереса к книге и чтению, как в дошкольном учреждении, так и в семье. Пробуждающийся интерес к книге и чтению со временем угасает, если потребность к чтению остается вовремя не удовлетворенной, если у взрослых не находится свободного времени на общение с ребенком и чтение книг. </a:t>
            </a:r>
          </a:p>
          <a:p>
            <a:pPr lvl="0" indent="449263" algn="just" fontAlgn="base">
              <a:spcBef>
                <a:spcPct val="0"/>
              </a:spcBef>
              <a:spcAft>
                <a:spcPct val="0"/>
              </a:spcAft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1691680" y="1268760"/>
            <a:ext cx="648072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рассказах дети познают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endParaRPr lang="en-US" sz="24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лаконичность </a:t>
            </a:r>
            <a:r>
              <a:rPr lang="ru-RU" sz="2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точность </a:t>
            </a:r>
            <a:r>
              <a:rPr lang="ru-RU" sz="2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слова; </a:t>
            </a:r>
            <a:endParaRPr lang="en-US" sz="2400" b="1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стихах улавливают музыкальность, напевность, ритмичность русской речи; </a:t>
            </a:r>
            <a:endParaRPr lang="en-US" sz="2400" b="1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народные </a:t>
            </a:r>
            <a:r>
              <a:rPr lang="ru-RU" sz="2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сказки раскрывают перед </a:t>
            </a:r>
            <a:r>
              <a:rPr lang="ru-RU" sz="2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ними</a:t>
            </a:r>
            <a:endParaRPr lang="en-US" sz="2400" b="1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меткость и выразительность языка, показывают, как богата родная речь живыми образными выражениями, сравнениями</a:t>
            </a:r>
            <a:r>
              <a:rPr lang="ru-RU" sz="2400" dirty="0"/>
              <a:t>.</a:t>
            </a:r>
          </a:p>
          <a:p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2" name="Прямоугольник 11"/>
          <p:cNvSpPr/>
          <p:nvPr/>
        </p:nvSpPr>
        <p:spPr>
          <a:xfrm>
            <a:off x="2195736" y="1600200"/>
            <a:ext cx="619268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Регулярное </a:t>
            </a:r>
            <a:r>
              <a:rPr lang="ru-RU" sz="2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чтение с дошкольником художественной литературы является залогом того</a:t>
            </a:r>
            <a:r>
              <a:rPr lang="ru-RU" sz="2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ребенок будет иметь большой словарный запас</a:t>
            </a:r>
            <a:r>
              <a:rPr lang="ru-RU" sz="2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грамотно строить предложения, </a:t>
            </a:r>
            <a:endParaRPr lang="ru-RU" sz="2400" b="1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выразительно </a:t>
            </a:r>
            <a:r>
              <a:rPr lang="ru-RU" sz="2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2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красиво</a:t>
            </a:r>
            <a:r>
              <a:rPr lang="en-US" sz="2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говорить</a:t>
            </a:r>
            <a:endParaRPr lang="ru-RU" sz="24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99392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339752" y="1028343"/>
            <a:ext cx="554461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263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rgbClr val="7030A0"/>
                </a:solidFill>
                <a:latin typeface="Sitka Small" panose="02000505000000020004" pitchFamily="2" charset="0"/>
                <a:cs typeface="Times New Roman" panose="02020603050405020304" pitchFamily="18" charset="0"/>
              </a:rPr>
              <a:t>Обращение к книге играет </a:t>
            </a:r>
            <a:r>
              <a:rPr lang="ru-RU" sz="2400" b="1" dirty="0" smtClean="0">
                <a:solidFill>
                  <a:srgbClr val="7030A0"/>
                </a:solidFill>
                <a:latin typeface="Sitka Small" panose="02000505000000020004" pitchFamily="2" charset="0"/>
                <a:cs typeface="Times New Roman" panose="02020603050405020304" pitchFamily="18" charset="0"/>
              </a:rPr>
              <a:t>очень важную </a:t>
            </a:r>
            <a:r>
              <a:rPr lang="ru-RU" sz="2400" b="1" dirty="0">
                <a:solidFill>
                  <a:srgbClr val="7030A0"/>
                </a:solidFill>
                <a:latin typeface="Sitka Small" panose="02000505000000020004" pitchFamily="2" charset="0"/>
                <a:cs typeface="Times New Roman" panose="02020603050405020304" pitchFamily="18" charset="0"/>
              </a:rPr>
              <a:t>роль в психофизиологическом развитии дошкольника: </a:t>
            </a:r>
            <a:r>
              <a:rPr lang="ru-RU" sz="2400" b="1" dirty="0" smtClean="0">
                <a:solidFill>
                  <a:srgbClr val="7030A0"/>
                </a:solidFill>
                <a:latin typeface="Sitka Small" panose="02000505000000020004" pitchFamily="2" charset="0"/>
                <a:cs typeface="Times New Roman" panose="02020603050405020304" pitchFamily="18" charset="0"/>
              </a:rPr>
              <a:t>развиваются:</a:t>
            </a: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ru-RU" sz="2400" b="1" dirty="0" smtClean="0">
                <a:solidFill>
                  <a:srgbClr val="7030A0"/>
                </a:solidFill>
                <a:latin typeface="Sitka Small" panose="02000505000000020004" pitchFamily="2" charset="0"/>
                <a:cs typeface="Times New Roman" panose="02020603050405020304" pitchFamily="18" charset="0"/>
              </a:rPr>
              <a:t> </a:t>
            </a:r>
            <a:r>
              <a:rPr lang="ru-RU" sz="2400" b="1" dirty="0">
                <a:solidFill>
                  <a:srgbClr val="7030A0"/>
                </a:solidFill>
                <a:latin typeface="Sitka Small" panose="02000505000000020004" pitchFamily="2" charset="0"/>
                <a:cs typeface="Times New Roman" panose="02020603050405020304" pitchFamily="18" charset="0"/>
              </a:rPr>
              <a:t>фонематический слух</a:t>
            </a:r>
            <a:r>
              <a:rPr lang="ru-RU" sz="2400" b="1" dirty="0" smtClean="0">
                <a:solidFill>
                  <a:srgbClr val="7030A0"/>
                </a:solidFill>
                <a:latin typeface="Sitka Small" panose="02000505000000020004" pitchFamily="2" charset="0"/>
                <a:cs typeface="Times New Roman" panose="02020603050405020304" pitchFamily="18" charset="0"/>
              </a:rPr>
              <a:t>,</a:t>
            </a: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ru-RU" sz="2400" b="1" dirty="0" smtClean="0">
                <a:solidFill>
                  <a:srgbClr val="7030A0"/>
                </a:solidFill>
                <a:latin typeface="Sitka Small" panose="02000505000000020004" pitchFamily="2" charset="0"/>
                <a:cs typeface="Times New Roman" panose="02020603050405020304" pitchFamily="18" charset="0"/>
              </a:rPr>
              <a:t> </a:t>
            </a:r>
            <a:r>
              <a:rPr lang="ru-RU" sz="2400" b="1" dirty="0">
                <a:solidFill>
                  <a:srgbClr val="7030A0"/>
                </a:solidFill>
                <a:latin typeface="Sitka Small" panose="02000505000000020004" pitchFamily="2" charset="0"/>
                <a:cs typeface="Times New Roman" panose="02020603050405020304" pitchFamily="18" charset="0"/>
              </a:rPr>
              <a:t>память, </a:t>
            </a:r>
            <a:endParaRPr lang="ru-RU" sz="2400" b="1" dirty="0" smtClean="0">
              <a:solidFill>
                <a:srgbClr val="7030A0"/>
              </a:solidFill>
              <a:latin typeface="Sitka Small" panose="02000505000000020004" pitchFamily="2" charset="0"/>
              <a:cs typeface="Times New Roman" panose="02020603050405020304" pitchFamily="18" charset="0"/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ru-RU" sz="2400" b="1" dirty="0" smtClean="0">
                <a:solidFill>
                  <a:srgbClr val="7030A0"/>
                </a:solidFill>
                <a:latin typeface="Sitka Small" panose="02000505000000020004" pitchFamily="2" charset="0"/>
                <a:cs typeface="Times New Roman" panose="02020603050405020304" pitchFamily="18" charset="0"/>
              </a:rPr>
              <a:t>внимание</a:t>
            </a:r>
            <a:r>
              <a:rPr lang="ru-RU" sz="2400" b="1" dirty="0">
                <a:solidFill>
                  <a:srgbClr val="7030A0"/>
                </a:solidFill>
                <a:latin typeface="Sitka Small" panose="02000505000000020004" pitchFamily="2" charset="0"/>
                <a:cs typeface="Times New Roman" panose="02020603050405020304" pitchFamily="18" charset="0"/>
              </a:rPr>
              <a:t>, </a:t>
            </a:r>
            <a:endParaRPr lang="ru-RU" sz="2400" b="1" dirty="0" smtClean="0">
              <a:solidFill>
                <a:srgbClr val="7030A0"/>
              </a:solidFill>
              <a:latin typeface="Sitka Small" panose="02000505000000020004" pitchFamily="2" charset="0"/>
              <a:cs typeface="Times New Roman" panose="02020603050405020304" pitchFamily="18" charset="0"/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ru-RU" sz="2400" b="1" dirty="0" smtClean="0">
                <a:solidFill>
                  <a:srgbClr val="7030A0"/>
                </a:solidFill>
                <a:latin typeface="Sitka Small" panose="02000505000000020004" pitchFamily="2" charset="0"/>
                <a:cs typeface="Times New Roman" panose="02020603050405020304" pitchFamily="18" charset="0"/>
              </a:rPr>
              <a:t>воображение</a:t>
            </a:r>
            <a:r>
              <a:rPr lang="ru-RU" sz="2400" b="1" dirty="0">
                <a:solidFill>
                  <a:srgbClr val="7030A0"/>
                </a:solidFill>
                <a:latin typeface="Sitka Small" panose="02000505000000020004" pitchFamily="2" charset="0"/>
                <a:cs typeface="Times New Roman" panose="02020603050405020304" pitchFamily="18" charset="0"/>
              </a:rPr>
              <a:t>. </a:t>
            </a:r>
          </a:p>
          <a:p>
            <a:pPr lvl="0" indent="449263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48" y="-13697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283413" y="1787144"/>
            <a:ext cx="331236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</a:t>
            </a:r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интереса и потребности в чтении (восприятии) книг,    начинаем со знакомства детей с книжным уголком. 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4079951" cy="67586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95360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423</TotalTime>
  <Words>712</Words>
  <Application>Microsoft Office PowerPoint</Application>
  <PresentationFormat>Экран (4:3)</PresentationFormat>
  <Paragraphs>47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6" baseType="lpstr">
      <vt:lpstr>Arial</vt:lpstr>
      <vt:lpstr>Calibri</vt:lpstr>
      <vt:lpstr>Monotype Corsiva</vt:lpstr>
      <vt:lpstr>Sitka Small</vt:lpstr>
      <vt:lpstr>Symbol</vt:lpstr>
      <vt:lpstr>Times New Roman</vt:lpstr>
      <vt:lpstr>TruthCYR Black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RePack by SPecialiST</dc:creator>
  <cp:lastModifiedBy>1097437</cp:lastModifiedBy>
  <cp:revision>42</cp:revision>
  <dcterms:created xsi:type="dcterms:W3CDTF">2018-10-23T10:27:35Z</dcterms:created>
  <dcterms:modified xsi:type="dcterms:W3CDTF">2020-04-05T20:03:19Z</dcterms:modified>
</cp:coreProperties>
</file>