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00" r:id="rId2"/>
    <p:sldId id="259" r:id="rId3"/>
    <p:sldId id="281" r:id="rId4"/>
    <p:sldId id="286" r:id="rId5"/>
    <p:sldId id="297" r:id="rId6"/>
    <p:sldId id="288" r:id="rId7"/>
    <p:sldId id="29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FFCC99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582" autoAdjust="0"/>
    <p:restoredTop sz="94613" autoAdjust="0"/>
  </p:normalViewPr>
  <p:slideViewPr>
    <p:cSldViewPr>
      <p:cViewPr>
        <p:scale>
          <a:sx n="70" d="100"/>
          <a:sy n="70" d="100"/>
        </p:scale>
        <p:origin x="-12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1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0213-F2C2-402E-AB9F-C703EB97B01D}" type="datetimeFigureOut">
              <a:rPr lang="ru-RU" smtClean="0"/>
              <a:pPr/>
              <a:t>05.04.2020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692A-E730-4E79-BE38-38520B8DEDA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0213-F2C2-402E-AB9F-C703EB97B01D}" type="datetimeFigureOut">
              <a:rPr lang="ru-RU" smtClean="0"/>
              <a:pPr/>
              <a:t>05.04.2020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692A-E730-4E79-BE38-38520B8DEDA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0213-F2C2-402E-AB9F-C703EB97B01D}" type="datetimeFigureOut">
              <a:rPr lang="ru-RU" smtClean="0"/>
              <a:pPr/>
              <a:t>05.04.2020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692A-E730-4E79-BE38-38520B8DEDA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0213-F2C2-402E-AB9F-C703EB97B01D}" type="datetimeFigureOut">
              <a:rPr lang="ru-RU" smtClean="0"/>
              <a:pPr/>
              <a:t>05.04.2020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692A-E730-4E79-BE38-38520B8DEDA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0213-F2C2-402E-AB9F-C703EB97B01D}" type="datetimeFigureOut">
              <a:rPr lang="ru-RU" smtClean="0"/>
              <a:pPr/>
              <a:t>05.04.2020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692A-E730-4E79-BE38-38520B8DEDA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0213-F2C2-402E-AB9F-C703EB97B01D}" type="datetimeFigureOut">
              <a:rPr lang="ru-RU" smtClean="0"/>
              <a:pPr/>
              <a:t>05.04.2020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692A-E730-4E79-BE38-38520B8DEDA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0213-F2C2-402E-AB9F-C703EB97B01D}" type="datetimeFigureOut">
              <a:rPr lang="ru-RU" smtClean="0"/>
              <a:pPr/>
              <a:t>05.04.2020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692A-E730-4E79-BE38-38520B8DEDA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0213-F2C2-402E-AB9F-C703EB97B01D}" type="datetimeFigureOut">
              <a:rPr lang="ru-RU" smtClean="0"/>
              <a:pPr/>
              <a:t>05.04.2020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692A-E730-4E79-BE38-38520B8DEDA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0213-F2C2-402E-AB9F-C703EB97B01D}" type="datetimeFigureOut">
              <a:rPr lang="ru-RU" smtClean="0"/>
              <a:pPr/>
              <a:t>05.04.2020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692A-E730-4E79-BE38-38520B8DEDA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0213-F2C2-402E-AB9F-C703EB97B01D}" type="datetimeFigureOut">
              <a:rPr lang="ru-RU" smtClean="0"/>
              <a:pPr/>
              <a:t>05.04.2020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692A-E730-4E79-BE38-38520B8DEDA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0213-F2C2-402E-AB9F-C703EB97B01D}" type="datetimeFigureOut">
              <a:rPr lang="ru-RU" smtClean="0"/>
              <a:pPr/>
              <a:t>05.04.2020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B4F692A-E730-4E79-BE38-38520B8DEDA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7E60213-F2C2-402E-AB9F-C703EB97B01D}" type="datetimeFigureOut">
              <a:rPr lang="ru-RU" smtClean="0"/>
              <a:pPr/>
              <a:t>05.04.2020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B4F692A-E730-4E79-BE38-38520B8DEDA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221089" y="3717032"/>
            <a:ext cx="857256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ДЕНЬ  	ЗНАНИЙ</a:t>
            </a: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  <a:cs typeface="Arial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8423920" cy="305366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9552" y="5229200"/>
            <a:ext cx="815354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Подготовила Логинова С. Н.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г. 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Барнаул 2019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58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412776"/>
            <a:ext cx="82809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 smtClean="0"/>
              <a:t>	</a:t>
            </a:r>
            <a:r>
              <a:rPr lang="ru-RU" sz="2400" dirty="0" smtClean="0">
                <a:solidFill>
                  <a:srgbClr val="000066"/>
                </a:solidFill>
                <a:latin typeface="Georgia" panose="02040502050405020303" pitchFamily="18" charset="0"/>
              </a:rPr>
              <a:t>В </a:t>
            </a:r>
            <a:r>
              <a:rPr lang="ru-RU" sz="2400" dirty="0">
                <a:solidFill>
                  <a:srgbClr val="000066"/>
                </a:solidFill>
                <a:latin typeface="Georgia" panose="02040502050405020303" pitchFamily="18" charset="0"/>
              </a:rPr>
              <a:t>первый день осени школы распахивают двери для миллионов учеников. Это не просто день окончания каникул, а самый настоящий праздник, именуемый Днем Знаний. </a:t>
            </a:r>
            <a:endParaRPr lang="ru-RU" sz="2400" dirty="0" smtClean="0">
              <a:solidFill>
                <a:srgbClr val="000066"/>
              </a:solidFill>
              <a:latin typeface="Georgia" panose="02040502050405020303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84418"/>
            <a:ext cx="82296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1 </a:t>
            </a:r>
            <a:r>
              <a:rPr lang="ru-RU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	СЕНТЯБРЯ</a:t>
            </a:r>
            <a:endParaRPr lang="ru-RU" sz="40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ДЕНЬ  	ЗНАНИЙ</a:t>
            </a:r>
            <a:endParaRPr lang="ru-RU" sz="40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  <a:cs typeface="Arial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3645024"/>
            <a:ext cx="2590805" cy="2974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59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1152128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2200" b="1" dirty="0" smtClean="0">
                <a:solidFill>
                  <a:srgbClr val="000066"/>
                </a:solidFill>
                <a:latin typeface="Georgia" panose="02040502050405020303" pitchFamily="18" charset="0"/>
              </a:rPr>
              <a:t>Австралия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200" dirty="0">
                <a:solidFill>
                  <a:srgbClr val="000066"/>
                </a:solidFill>
                <a:latin typeface="Georgia" panose="02040502050405020303" pitchFamily="18" charset="0"/>
              </a:rPr>
              <a:t> </a:t>
            </a:r>
            <a:r>
              <a:rPr lang="ru-RU" sz="2200" dirty="0" smtClean="0">
                <a:solidFill>
                  <a:srgbClr val="000066"/>
                </a:solidFill>
                <a:latin typeface="Georgia" panose="02040502050405020303" pitchFamily="18" charset="0"/>
              </a:rPr>
              <a:t> </a:t>
            </a:r>
            <a:r>
              <a:rPr lang="ru-RU" sz="2200" dirty="0">
                <a:solidFill>
                  <a:srgbClr val="000066"/>
                </a:solidFill>
                <a:latin typeface="Georgia" panose="02040502050405020303" pitchFamily="18" charset="0"/>
              </a:rPr>
              <a:t>У</a:t>
            </a:r>
            <a:r>
              <a:rPr lang="ru-RU" sz="2200" dirty="0" smtClean="0">
                <a:solidFill>
                  <a:srgbClr val="000066"/>
                </a:solidFill>
                <a:latin typeface="Georgia" panose="02040502050405020303" pitchFamily="18" charset="0"/>
              </a:rPr>
              <a:t>чебный </a:t>
            </a:r>
            <a:r>
              <a:rPr lang="ru-RU" sz="2200" dirty="0">
                <a:solidFill>
                  <a:srgbClr val="000066"/>
                </a:solidFill>
                <a:latin typeface="Georgia" panose="02040502050405020303" pitchFamily="18" charset="0"/>
              </a:rPr>
              <a:t>год </a:t>
            </a:r>
            <a:r>
              <a:rPr lang="ru-RU" sz="2200" dirty="0" smtClean="0">
                <a:solidFill>
                  <a:srgbClr val="000066"/>
                </a:solidFill>
                <a:latin typeface="Georgia" panose="02040502050405020303" pitchFamily="18" charset="0"/>
              </a:rPr>
              <a:t>начинается– </a:t>
            </a:r>
            <a:r>
              <a:rPr lang="ru-RU" sz="2200" dirty="0">
                <a:solidFill>
                  <a:srgbClr val="000066"/>
                </a:solidFill>
                <a:latin typeface="Georgia" panose="02040502050405020303" pitchFamily="18" charset="0"/>
              </a:rPr>
              <a:t>1 февраля.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0" t="7584" r="12395" b="11326"/>
          <a:stretch/>
        </p:blipFill>
        <p:spPr>
          <a:xfrm>
            <a:off x="5148064" y="1340768"/>
            <a:ext cx="3727138" cy="2143930"/>
          </a:xfrm>
          <a:prstGeom prst="rect">
            <a:avLst/>
          </a:prstGeom>
        </p:spPr>
      </p:pic>
      <p:pic>
        <p:nvPicPr>
          <p:cNvPr id="23554" name="Picture 2" descr="https://static.tildacdn.com/tild3939-3965-4630-b833-366662363330/ph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429000"/>
            <a:ext cx="4789130" cy="28803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020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01815" y="188640"/>
            <a:ext cx="39403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ВИКТОРИНА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2769" y="1272246"/>
            <a:ext cx="83424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>
                <a:solidFill>
                  <a:srgbClr val="000066"/>
                </a:solidFill>
                <a:latin typeface="Georgia" panose="02040502050405020303" pitchFamily="18" charset="0"/>
              </a:rPr>
              <a:t>В 1790 году французский механик и живописец Н. Конте изобрёл </a:t>
            </a:r>
            <a:r>
              <a:rPr lang="ru-RU" sz="2400" dirty="0" smtClean="0">
                <a:solidFill>
                  <a:srgbClr val="000066"/>
                </a:solidFill>
                <a:latin typeface="Georgia" panose="02040502050405020303" pitchFamily="18" charset="0"/>
              </a:rPr>
              <a:t> то</a:t>
            </a:r>
            <a:r>
              <a:rPr lang="ru-RU" sz="2400" dirty="0">
                <a:solidFill>
                  <a:srgbClr val="000066"/>
                </a:solidFill>
                <a:latin typeface="Georgia" panose="02040502050405020303" pitchFamily="18" charset="0"/>
              </a:rPr>
              <a:t>, чем </a:t>
            </a:r>
            <a:r>
              <a:rPr lang="ru-RU" sz="2400" dirty="0" smtClean="0">
                <a:solidFill>
                  <a:srgbClr val="000066"/>
                </a:solidFill>
                <a:latin typeface="Georgia" panose="02040502050405020303" pitchFamily="18" charset="0"/>
              </a:rPr>
              <a:t>пользуются  и сейчас все школьники.</a:t>
            </a:r>
            <a:endParaRPr lang="ru-RU" sz="2400" dirty="0">
              <a:solidFill>
                <a:srgbClr val="000066"/>
              </a:solidFill>
              <a:latin typeface="Georgia" panose="02040502050405020303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7389" y="2472575"/>
            <a:ext cx="81369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i="1" dirty="0" smtClean="0">
                <a:solidFill>
                  <a:srgbClr val="000066"/>
                </a:solidFill>
                <a:latin typeface="Georgia" panose="02040502050405020303" pitchFamily="18" charset="0"/>
              </a:rPr>
              <a:t>Пенал.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i="1" dirty="0" smtClean="0">
                <a:solidFill>
                  <a:srgbClr val="000066"/>
                </a:solidFill>
                <a:latin typeface="Georgia" panose="02040502050405020303" pitchFamily="18" charset="0"/>
              </a:rPr>
              <a:t>Деревянный  карандаш.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i="1" dirty="0" smtClean="0">
                <a:solidFill>
                  <a:srgbClr val="000066"/>
                </a:solidFill>
                <a:latin typeface="Georgia" panose="02040502050405020303" pitchFamily="18" charset="0"/>
              </a:rPr>
              <a:t>Ластик.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i="1" dirty="0" smtClean="0">
                <a:solidFill>
                  <a:srgbClr val="000066"/>
                </a:solidFill>
                <a:latin typeface="Georgia" panose="02040502050405020303" pitchFamily="18" charset="0"/>
              </a:rPr>
              <a:t>Жевательную резинку.</a:t>
            </a:r>
            <a:endParaRPr lang="ru-RU" sz="2400" i="1" dirty="0">
              <a:solidFill>
                <a:srgbClr val="000066"/>
              </a:solidFill>
              <a:latin typeface="Georgia" panose="02040502050405020303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292570"/>
            <a:ext cx="3489176" cy="3489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487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01815" y="188640"/>
            <a:ext cx="39403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ВИКТОРИНА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484784"/>
            <a:ext cx="85030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dirty="0" smtClean="0">
                <a:solidFill>
                  <a:srgbClr val="000066"/>
                </a:solidFill>
                <a:latin typeface="Georgia" panose="02040502050405020303" pitchFamily="18" charset="0"/>
              </a:rPr>
              <a:t>Кто </a:t>
            </a:r>
            <a:r>
              <a:rPr lang="ru-RU" sz="2400" dirty="0">
                <a:solidFill>
                  <a:srgbClr val="000066"/>
                </a:solidFill>
                <a:latin typeface="Georgia" panose="02040502050405020303" pitchFamily="18" charset="0"/>
              </a:rPr>
              <a:t>является автором слов: </a:t>
            </a:r>
            <a:endParaRPr lang="ru-RU" sz="2400" dirty="0" smtClean="0">
              <a:solidFill>
                <a:srgbClr val="000066"/>
              </a:solidFill>
              <a:latin typeface="Georgia" panose="02040502050405020303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400" dirty="0" smtClean="0">
                <a:solidFill>
                  <a:srgbClr val="000066"/>
                </a:solidFill>
                <a:latin typeface="Georgia" panose="02040502050405020303" pitchFamily="18" charset="0"/>
              </a:rPr>
              <a:t>«</a:t>
            </a:r>
            <a:r>
              <a:rPr lang="ru-RU" sz="2400" dirty="0">
                <a:solidFill>
                  <a:srgbClr val="000066"/>
                </a:solidFill>
                <a:latin typeface="Georgia" panose="02040502050405020303" pitchFamily="18" charset="0"/>
              </a:rPr>
              <a:t>Мы все учились понемногу чему-нибудь  </a:t>
            </a:r>
            <a:r>
              <a:rPr lang="ru-RU" sz="2400" dirty="0" smtClean="0">
                <a:solidFill>
                  <a:srgbClr val="000066"/>
                </a:solidFill>
                <a:latin typeface="Georgia" panose="02040502050405020303" pitchFamily="18" charset="0"/>
              </a:rPr>
              <a:t>и </a:t>
            </a:r>
            <a:r>
              <a:rPr lang="ru-RU" sz="2400" dirty="0">
                <a:solidFill>
                  <a:srgbClr val="000066"/>
                </a:solidFill>
                <a:latin typeface="Georgia" panose="02040502050405020303" pitchFamily="18" charset="0"/>
              </a:rPr>
              <a:t>как-нибудь»?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3356992"/>
            <a:ext cx="6624736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ru-RU" sz="2400" i="1" dirty="0" smtClean="0">
                <a:solidFill>
                  <a:srgbClr val="000066"/>
                </a:solidFill>
                <a:latin typeface="Georgia" panose="02040502050405020303" pitchFamily="18" charset="0"/>
              </a:rPr>
              <a:t>Пушкин </a:t>
            </a:r>
            <a:r>
              <a:rPr lang="ru-RU" sz="2400" i="1" dirty="0">
                <a:solidFill>
                  <a:srgbClr val="000066"/>
                </a:solidFill>
                <a:latin typeface="Georgia" panose="02040502050405020303" pitchFamily="18" charset="0"/>
              </a:rPr>
              <a:t>А.С. </a:t>
            </a:r>
            <a:endParaRPr lang="ru-RU" sz="2400" i="1" dirty="0" smtClean="0">
              <a:solidFill>
                <a:srgbClr val="000066"/>
              </a:solidFill>
              <a:latin typeface="Georgia" panose="02040502050405020303" pitchFamily="18" charset="0"/>
            </a:endParaRP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ru-RU" sz="2400" i="1" dirty="0" smtClean="0">
                <a:solidFill>
                  <a:srgbClr val="000066"/>
                </a:solidFill>
                <a:latin typeface="Georgia" panose="02040502050405020303" pitchFamily="18" charset="0"/>
              </a:rPr>
              <a:t>Лермонтов М.Ю.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ru-RU" sz="2400" i="1" dirty="0" smtClean="0">
                <a:solidFill>
                  <a:srgbClr val="000066"/>
                </a:solidFill>
                <a:latin typeface="Georgia" panose="02040502050405020303" pitchFamily="18" charset="0"/>
              </a:rPr>
              <a:t>Некрасов </a:t>
            </a:r>
            <a:r>
              <a:rPr lang="ru-RU" sz="2400" i="1" dirty="0">
                <a:solidFill>
                  <a:srgbClr val="000066"/>
                </a:solidFill>
                <a:latin typeface="Georgia" panose="02040502050405020303" pitchFamily="18" charset="0"/>
              </a:rPr>
              <a:t>Н.А. </a:t>
            </a:r>
            <a:endParaRPr lang="ru-RU" sz="2400" i="1" dirty="0" smtClean="0">
              <a:solidFill>
                <a:srgbClr val="000066"/>
              </a:solidFill>
              <a:latin typeface="Georgia" panose="02040502050405020303" pitchFamily="18" charset="0"/>
            </a:endParaRP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ru-RU" sz="2400" i="1" dirty="0" smtClean="0">
                <a:solidFill>
                  <a:srgbClr val="000066"/>
                </a:solidFill>
                <a:latin typeface="Georgia" panose="02040502050405020303" pitchFamily="18" charset="0"/>
              </a:rPr>
              <a:t>Крылов </a:t>
            </a:r>
            <a:r>
              <a:rPr lang="ru-RU" sz="2400" i="1" dirty="0">
                <a:solidFill>
                  <a:srgbClr val="000066"/>
                </a:solidFill>
                <a:latin typeface="Georgia" panose="02040502050405020303" pitchFamily="18" charset="0"/>
              </a:rPr>
              <a:t>И.А.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292080" y="2587978"/>
            <a:ext cx="3597578" cy="427002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3933055"/>
            <a:ext cx="5040560" cy="2246769"/>
          </a:xfrm>
          <a:prstGeom prst="rect">
            <a:avLst/>
          </a:prstGeom>
          <a:solidFill>
            <a:schemeClr val="bg1">
              <a:alpha val="96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Georgia" panose="02040502050405020303" pitchFamily="18" charset="0"/>
              </a:rPr>
              <a:t>Цитата </a:t>
            </a:r>
            <a:r>
              <a:rPr lang="ru-RU" sz="2000" dirty="0">
                <a:latin typeface="Georgia" panose="02040502050405020303" pitchFamily="18" charset="0"/>
              </a:rPr>
              <a:t>из романа «Евгений Онегин» </a:t>
            </a:r>
            <a:br>
              <a:rPr lang="ru-RU" sz="2000" dirty="0">
                <a:latin typeface="Georgia" panose="02040502050405020303" pitchFamily="18" charset="0"/>
              </a:rPr>
            </a:br>
            <a:r>
              <a:rPr lang="ru-RU" sz="2000" dirty="0">
                <a:latin typeface="Georgia" panose="02040502050405020303" pitchFamily="18" charset="0"/>
              </a:rPr>
              <a:t/>
            </a:r>
            <a:br>
              <a:rPr lang="ru-RU" sz="2000" dirty="0">
                <a:latin typeface="Georgia" panose="02040502050405020303" pitchFamily="18" charset="0"/>
              </a:rPr>
            </a:br>
            <a:r>
              <a:rPr lang="ru-RU" sz="2000" dirty="0">
                <a:latin typeface="Georgia" panose="02040502050405020303" pitchFamily="18" charset="0"/>
              </a:rPr>
              <a:t/>
            </a:r>
            <a:br>
              <a:rPr lang="ru-RU" sz="2000" dirty="0">
                <a:latin typeface="Georgia" panose="02040502050405020303" pitchFamily="18" charset="0"/>
              </a:rPr>
            </a:br>
            <a:r>
              <a:rPr lang="ru-RU" sz="2000" dirty="0">
                <a:latin typeface="Georgia" panose="02040502050405020303" pitchFamily="18" charset="0"/>
              </a:rPr>
              <a:t>Мы все учились понемногу </a:t>
            </a:r>
            <a:br>
              <a:rPr lang="ru-RU" sz="2000" dirty="0">
                <a:latin typeface="Georgia" panose="02040502050405020303" pitchFamily="18" charset="0"/>
              </a:rPr>
            </a:br>
            <a:r>
              <a:rPr lang="ru-RU" sz="2000" dirty="0">
                <a:latin typeface="Georgia" panose="02040502050405020303" pitchFamily="18" charset="0"/>
              </a:rPr>
              <a:t>Чему-нибудь и как-нибудь, </a:t>
            </a:r>
            <a:br>
              <a:rPr lang="ru-RU" sz="2000" dirty="0">
                <a:latin typeface="Georgia" panose="02040502050405020303" pitchFamily="18" charset="0"/>
              </a:rPr>
            </a:br>
            <a:r>
              <a:rPr lang="ru-RU" sz="2000" dirty="0">
                <a:latin typeface="Georgia" panose="02040502050405020303" pitchFamily="18" charset="0"/>
              </a:rPr>
              <a:t>Так воспитаньем, слава богу, </a:t>
            </a:r>
            <a:br>
              <a:rPr lang="ru-RU" sz="2000" dirty="0">
                <a:latin typeface="Georgia" panose="02040502050405020303" pitchFamily="18" charset="0"/>
              </a:rPr>
            </a:br>
            <a:r>
              <a:rPr lang="ru-RU" sz="2000" dirty="0">
                <a:latin typeface="Georgia" panose="02040502050405020303" pitchFamily="18" charset="0"/>
              </a:rPr>
              <a:t>У нас немудрено блеснуть. </a:t>
            </a:r>
          </a:p>
        </p:txBody>
      </p:sp>
    </p:spTree>
    <p:extLst>
      <p:ext uri="{BB962C8B-B14F-4D97-AF65-F5344CB8AC3E}">
        <p14:creationId xmlns:p14="http://schemas.microsoft.com/office/powerpoint/2010/main" val="1867123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ru-RU" sz="2400" dirty="0">
                <a:solidFill>
                  <a:srgbClr val="000066"/>
                </a:solidFill>
                <a:latin typeface="Georgia" panose="02040502050405020303" pitchFamily="18" charset="0"/>
              </a:rPr>
              <a:t>Назовите фамилию английского промышленника 18-го века, в честь которого названа бумага для черчения и рисования</a:t>
            </a:r>
            <a:r>
              <a:rPr lang="ru-RU" sz="2400" dirty="0" smtClean="0">
                <a:solidFill>
                  <a:srgbClr val="000066"/>
                </a:solidFill>
                <a:latin typeface="Georgia" panose="02040502050405020303" pitchFamily="18" charset="0"/>
              </a:rPr>
              <a:t>.</a:t>
            </a:r>
          </a:p>
          <a:p>
            <a:pPr marL="0" lvl="0" indent="0">
              <a:buNone/>
            </a:pPr>
            <a:r>
              <a:rPr lang="ru-RU" sz="2400" dirty="0">
                <a:solidFill>
                  <a:srgbClr val="000066"/>
                </a:solidFill>
                <a:latin typeface="Georgia" panose="02040502050405020303" pitchFamily="18" charset="0"/>
              </a:rPr>
              <a:t/>
            </a:r>
            <a:br>
              <a:rPr lang="ru-RU" sz="2400" dirty="0">
                <a:solidFill>
                  <a:srgbClr val="000066"/>
                </a:solidFill>
                <a:latin typeface="Georgia" panose="02040502050405020303" pitchFamily="18" charset="0"/>
              </a:rPr>
            </a:br>
            <a:r>
              <a:rPr lang="ru-RU" sz="2400" dirty="0" smtClean="0">
                <a:solidFill>
                  <a:srgbClr val="000066"/>
                </a:solidFill>
                <a:latin typeface="Georgia" panose="02040502050405020303" pitchFamily="18" charset="0"/>
              </a:rPr>
              <a:t>Что   бывает    трудовой</a:t>
            </a:r>
            <a:r>
              <a:rPr lang="ru-RU" sz="2400" dirty="0">
                <a:solidFill>
                  <a:srgbClr val="000066"/>
                </a:solidFill>
                <a:latin typeface="Georgia" panose="02040502050405020303" pitchFamily="18" charset="0"/>
              </a:rPr>
              <a:t>, </a:t>
            </a:r>
            <a:r>
              <a:rPr lang="ru-RU" sz="2400" dirty="0" smtClean="0">
                <a:solidFill>
                  <a:srgbClr val="000066"/>
                </a:solidFill>
                <a:latin typeface="Georgia" panose="02040502050405020303" pitchFamily="18" charset="0"/>
              </a:rPr>
              <a:t>  финансовой</a:t>
            </a:r>
            <a:r>
              <a:rPr lang="ru-RU" sz="2400" dirty="0">
                <a:solidFill>
                  <a:srgbClr val="000066"/>
                </a:solidFill>
                <a:latin typeface="Georgia" panose="02040502050405020303" pitchFamily="18" charset="0"/>
              </a:rPr>
              <a:t>, </a:t>
            </a:r>
            <a:r>
              <a:rPr lang="ru-RU" sz="2400" dirty="0" smtClean="0">
                <a:solidFill>
                  <a:srgbClr val="000066"/>
                </a:solidFill>
                <a:latin typeface="Georgia" panose="02040502050405020303" pitchFamily="18" charset="0"/>
              </a:rPr>
              <a:t>  воинской    и </a:t>
            </a:r>
            <a:r>
              <a:rPr lang="ru-RU" sz="2400" dirty="0">
                <a:solidFill>
                  <a:srgbClr val="000066"/>
                </a:solidFill>
                <a:latin typeface="Georgia" panose="02040502050405020303" pitchFamily="18" charset="0"/>
              </a:rPr>
              <a:t>школьной? </a:t>
            </a:r>
            <a:br>
              <a:rPr lang="ru-RU" sz="2400" dirty="0">
                <a:solidFill>
                  <a:srgbClr val="000066"/>
                </a:solidFill>
                <a:latin typeface="Georgia" panose="02040502050405020303" pitchFamily="18" charset="0"/>
              </a:rPr>
            </a:br>
            <a:endParaRPr lang="ru-RU" sz="2400" dirty="0" smtClean="0">
              <a:solidFill>
                <a:srgbClr val="000066"/>
              </a:solidFill>
              <a:latin typeface="Georgia" panose="02040502050405020303" pitchFamily="18" charset="0"/>
            </a:endParaRPr>
          </a:p>
          <a:p>
            <a:pPr marL="0" lvl="0" indent="0">
              <a:buNone/>
            </a:pPr>
            <a:r>
              <a:rPr lang="ru-RU" sz="2400" dirty="0" smtClean="0">
                <a:solidFill>
                  <a:srgbClr val="000066"/>
                </a:solidFill>
                <a:latin typeface="Georgia" panose="02040502050405020303" pitchFamily="18" charset="0"/>
              </a:rPr>
              <a:t>Что на уроках еле-еле ползёт, </a:t>
            </a:r>
          </a:p>
          <a:p>
            <a:pPr marL="0" lvl="0" indent="0">
              <a:buNone/>
            </a:pPr>
            <a:r>
              <a:rPr lang="ru-RU" sz="2400" dirty="0" smtClean="0">
                <a:solidFill>
                  <a:srgbClr val="000066"/>
                </a:solidFill>
                <a:latin typeface="Georgia" panose="02040502050405020303" pitchFamily="18" charset="0"/>
              </a:rPr>
              <a:t>а на переменках летит стрелою?</a:t>
            </a:r>
            <a:br>
              <a:rPr lang="ru-RU" sz="2400" dirty="0" smtClean="0">
                <a:solidFill>
                  <a:srgbClr val="000066"/>
                </a:solidFill>
                <a:latin typeface="Georgia" panose="02040502050405020303" pitchFamily="18" charset="0"/>
              </a:rPr>
            </a:br>
            <a:r>
              <a:rPr lang="ru-RU" sz="2400" dirty="0">
                <a:solidFill>
                  <a:srgbClr val="000066"/>
                </a:solidFill>
                <a:latin typeface="Georgia" panose="02040502050405020303" pitchFamily="18" charset="0"/>
              </a:rPr>
              <a:t> </a:t>
            </a:r>
            <a:endParaRPr lang="ru-RU" sz="2400" dirty="0" smtClean="0">
              <a:solidFill>
                <a:srgbClr val="000066"/>
              </a:solidFill>
              <a:latin typeface="Georgia" panose="02040502050405020303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01815" y="188640"/>
            <a:ext cx="39403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ВИКТОРИНА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63888" y="2492896"/>
            <a:ext cx="16225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ru-RU" sz="2800" b="1" dirty="0">
                <a:solidFill>
                  <a:srgbClr val="C00000"/>
                </a:solidFill>
                <a:latin typeface="Georgia" panose="02040502050405020303" pitchFamily="18" charset="0"/>
              </a:rPr>
              <a:t>Ватман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053332" y="3651173"/>
            <a:ext cx="26436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>
                <a:solidFill>
                  <a:srgbClr val="C00000"/>
                </a:solidFill>
                <a:latin typeface="Georgia" panose="02040502050405020303" pitchFamily="18" charset="0"/>
              </a:rPr>
              <a:t>Дисциплина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864116" y="5373216"/>
            <a:ext cx="14157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>
                <a:solidFill>
                  <a:srgbClr val="C00000"/>
                </a:solidFill>
                <a:latin typeface="Georgia" panose="02040502050405020303" pitchFamily="18" charset="0"/>
              </a:rPr>
              <a:t>Время</a:t>
            </a:r>
          </a:p>
        </p:txBody>
      </p:sp>
    </p:spTree>
    <p:extLst>
      <p:ext uri="{BB962C8B-B14F-4D97-AF65-F5344CB8AC3E}">
        <p14:creationId xmlns:p14="http://schemas.microsoft.com/office/powerpoint/2010/main" val="1003047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800"/>
            <a:ext cx="4114800" cy="452596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ru-RU" sz="2400" dirty="0" smtClean="0">
              <a:solidFill>
                <a:srgbClr val="000066"/>
              </a:solidFill>
              <a:latin typeface="Georgia" panose="02040502050405020303" pitchFamily="18" charset="0"/>
            </a:endParaRPr>
          </a:p>
          <a:p>
            <a:pPr marL="0" lvl="0" indent="0">
              <a:buNone/>
            </a:pPr>
            <a:r>
              <a:rPr lang="ru-RU" sz="2400" dirty="0">
                <a:solidFill>
                  <a:srgbClr val="000066"/>
                </a:solidFill>
                <a:latin typeface="Georgia" panose="02040502050405020303" pitchFamily="18" charset="0"/>
              </a:rPr>
              <a:t>Какая школьная отметка «проживает» в Третьяковской картинной галерее?</a:t>
            </a:r>
            <a:br>
              <a:rPr lang="ru-RU" sz="2400" dirty="0">
                <a:solidFill>
                  <a:srgbClr val="000066"/>
                </a:solidFill>
                <a:latin typeface="Georgia" panose="02040502050405020303" pitchFamily="18" charset="0"/>
              </a:rPr>
            </a:br>
            <a:endParaRPr lang="ru-RU" sz="2400" i="1" dirty="0" smtClean="0">
              <a:solidFill>
                <a:srgbClr val="000066"/>
              </a:solidFill>
              <a:latin typeface="Georgia" panose="02040502050405020303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01815" y="188640"/>
            <a:ext cx="39403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ВИКТОРИНА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3" y="4437112"/>
            <a:ext cx="410445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srgbClr val="00B050"/>
                </a:solidFill>
                <a:latin typeface="Georgia" panose="02040502050405020303" pitchFamily="18" charset="0"/>
              </a:rPr>
              <a:t>Двойка. </a:t>
            </a:r>
          </a:p>
          <a:p>
            <a:pPr lvl="0"/>
            <a:r>
              <a:rPr lang="ru-RU" sz="2000" b="1" dirty="0" smtClean="0">
                <a:solidFill>
                  <a:srgbClr val="00B050"/>
                </a:solidFill>
                <a:latin typeface="Georgia" panose="02040502050405020303" pitchFamily="18" charset="0"/>
              </a:rPr>
              <a:t>Имеется </a:t>
            </a:r>
            <a:r>
              <a:rPr lang="ru-RU" sz="2000" b="1" dirty="0">
                <a:solidFill>
                  <a:srgbClr val="00B050"/>
                </a:solidFill>
                <a:latin typeface="Georgia" panose="02040502050405020303" pitchFamily="18" charset="0"/>
              </a:rPr>
              <a:t>в виду картина </a:t>
            </a:r>
          </a:p>
          <a:p>
            <a:pPr lvl="0"/>
            <a:r>
              <a:rPr lang="ru-RU" sz="2000" b="1" dirty="0">
                <a:solidFill>
                  <a:srgbClr val="00B050"/>
                </a:solidFill>
                <a:latin typeface="Georgia" panose="02040502050405020303" pitchFamily="18" charset="0"/>
              </a:rPr>
              <a:t>Ф.П. Решетникова </a:t>
            </a:r>
            <a:r>
              <a:rPr lang="ru-RU" sz="2000" b="1" dirty="0" smtClean="0">
                <a:solidFill>
                  <a:srgbClr val="00B050"/>
                </a:solidFill>
                <a:latin typeface="Georgia" panose="02040502050405020303" pitchFamily="18" charset="0"/>
              </a:rPr>
              <a:t>«Опять двойка».</a:t>
            </a:r>
            <a:endParaRPr lang="ru-RU" sz="2000" dirty="0">
              <a:solidFill>
                <a:srgbClr val="00B05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5665" y="1628800"/>
            <a:ext cx="4576607" cy="5102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005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5757</TotalTime>
  <Words>114</Words>
  <Application>Microsoft Office PowerPoint</Application>
  <PresentationFormat>Экран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Презентация PowerPoint</vt:lpstr>
      <vt:lpstr>1  СЕНТЯБРЯ ДЕНЬ   ЗНАНИЙ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3</cp:lastModifiedBy>
  <cp:revision>109</cp:revision>
  <dcterms:created xsi:type="dcterms:W3CDTF">2014-07-18T16:23:18Z</dcterms:created>
  <dcterms:modified xsi:type="dcterms:W3CDTF">2020-04-05T01:44:29Z</dcterms:modified>
</cp:coreProperties>
</file>