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52" r:id="rId1"/>
  </p:sldMasterIdLst>
  <p:notesMasterIdLst>
    <p:notesMasterId r:id="rId27"/>
  </p:notesMasterIdLst>
  <p:sldIdLst>
    <p:sldId id="256" r:id="rId2"/>
    <p:sldId id="302" r:id="rId3"/>
    <p:sldId id="303" r:id="rId4"/>
    <p:sldId id="277" r:id="rId5"/>
    <p:sldId id="315" r:id="rId6"/>
    <p:sldId id="305" r:id="rId7"/>
    <p:sldId id="306" r:id="rId8"/>
    <p:sldId id="291" r:id="rId9"/>
    <p:sldId id="295" r:id="rId10"/>
    <p:sldId id="296" r:id="rId11"/>
    <p:sldId id="319" r:id="rId12"/>
    <p:sldId id="321" r:id="rId13"/>
    <p:sldId id="322" r:id="rId14"/>
    <p:sldId id="323" r:id="rId15"/>
    <p:sldId id="324" r:id="rId16"/>
    <p:sldId id="325" r:id="rId17"/>
    <p:sldId id="326" r:id="rId18"/>
    <p:sldId id="327" r:id="rId19"/>
    <p:sldId id="328" r:id="rId20"/>
    <p:sldId id="330" r:id="rId21"/>
    <p:sldId id="331" r:id="rId22"/>
    <p:sldId id="332" r:id="rId23"/>
    <p:sldId id="333" r:id="rId24"/>
    <p:sldId id="334" r:id="rId25"/>
    <p:sldId id="338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66"/>
    <a:srgbClr val="FFFF66"/>
    <a:srgbClr val="FFFF99"/>
    <a:srgbClr val="006666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74" autoAdjust="0"/>
    <p:restoredTop sz="94660" autoAdjust="0"/>
  </p:normalViewPr>
  <p:slideViewPr>
    <p:cSldViewPr>
      <p:cViewPr varScale="1">
        <p:scale>
          <a:sx n="90" d="100"/>
          <a:sy n="90" d="100"/>
        </p:scale>
        <p:origin x="-124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CD5153-FA6D-4CB6-92A9-E377D4AD00FB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240B27-8DF4-4842-9893-DE75A4A9EA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422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A93CC-3EDF-4380-B302-2D4AE654E2C7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151F1-E173-44FB-BB29-0561287F5469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878D2-D46E-4091-9253-E8C55578D05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pic>
        <p:nvPicPr>
          <p:cNvPr id="7" name="Picture 20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40825" cy="4927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9C652-E02A-4FD2-95FB-0AF76E7D8F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028F7-F23F-42F8-AEC1-91E41D9802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A06DA-CB9C-4D57-BB26-D983FDB6DB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A51543C-D337-4DB3-8A19-73DF22708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amond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1BA9B-1DB1-4737-829B-982BBE03D0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5CB76-EE51-4764-83E5-5F447DDDE8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5DBF9-10BB-4D87-B434-C8134F972F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12FEC-DB75-4B46-9944-E4B27F3893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E68CF-327C-45B2-AA53-D107E25217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86B0-4224-426A-B057-BD133B3188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5F9CF2B-336D-489C-B5A4-A5ABCA37B10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18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8125"/>
            <a:ext cx="9144000" cy="736600"/>
          </a:xfrm>
          <a:prstGeom prst="rect">
            <a:avLst/>
          </a:prstGeom>
          <a:noFill/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ransition spd="slow">
    <p:diamond/>
  </p:transition>
  <p:timing>
    <p:tnLst>
      <p:par>
        <p:cTn id="1" dur="indefinite" restart="never" nodeType="tmRoot"/>
      </p:par>
    </p:tnLst>
  </p:timing>
  <p:hf sldNum="0" hdr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upload.wikimedia.org/wikipedia/commons/1/1f/Cath2russia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g1.liveinternet.ru/images/foto/b/3/483/1272483/f_1545275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hyperlink" Target="http://img-fotki.yandex.ru/get/3303/serg-sergeew.5/0_1ec50_5f57967f_XL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cs586.vkontakte.ru/u363172/61923339/x_ebbeff35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ru.wikipedia.org/wiki/%D0%A4%D0%B0%D0%B9%D0%BB:Suvorov_Alex_V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upload.wikimedia.org/wikipedia/commons/1/16/AdmFFUshakoffByBazhanoff-e.jpg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g-fotki.yandex.ru/get/17/wilderweine.8/0_c5ee_75809e32_X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Файл:Cath2russi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0"/>
            <a:ext cx="4111625" cy="5445125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5733256"/>
            <a:ext cx="9144000" cy="762000"/>
          </a:xfrm>
          <a:effectLst>
            <a:outerShdw dist="71842" dir="18900000" algn="ctr" rotWithShape="0">
              <a:srgbClr val="006666">
                <a:alpha val="50000"/>
              </a:srgbClr>
            </a:outerShdw>
          </a:effectLst>
        </p:spPr>
        <p:txBody>
          <a:bodyPr>
            <a:noAutofit/>
          </a:bodyPr>
          <a:lstStyle/>
          <a:p>
            <a:r>
              <a:rPr lang="ru-RU" sz="6000" dirty="0">
                <a:solidFill>
                  <a:srgbClr val="FFFF66"/>
                </a:solidFill>
                <a:latin typeface="Monotype Corsiva" pitchFamily="66" charset="0"/>
              </a:rPr>
              <a:t>Екатерина  Великая</a:t>
            </a:r>
            <a:endParaRPr lang="en-US" sz="6000" dirty="0">
              <a:solidFill>
                <a:srgbClr val="FFFF66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>
                <a:solidFill>
                  <a:srgbClr val="FFFF00"/>
                </a:solidFill>
              </a:rPr>
              <a:t>Санкт-Петербург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idx="1"/>
          </p:nvPr>
        </p:nvSpPr>
        <p:spPr>
          <a:xfrm>
            <a:off x="0" y="1196975"/>
            <a:ext cx="3851920" cy="5248275"/>
          </a:xfrm>
        </p:spPr>
        <p:txBody>
          <a:bodyPr/>
          <a:lstStyle/>
          <a:p>
            <a:r>
              <a:rPr lang="ru-RU" sz="2400" b="0" i="1" dirty="0">
                <a:solidFill>
                  <a:srgbClr val="000066"/>
                </a:solidFill>
              </a:rPr>
              <a:t>Нева  оделась  в  каменные  набережные</a:t>
            </a:r>
          </a:p>
          <a:p>
            <a:r>
              <a:rPr lang="ru-RU" sz="2400" b="0" i="1" dirty="0">
                <a:solidFill>
                  <a:srgbClr val="000066"/>
                </a:solidFill>
              </a:rPr>
              <a:t>Появились  каменные  и  чугунные  мосты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www.themegallery.com</a:t>
            </a: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Company Logo</a:t>
            </a:r>
          </a:p>
        </p:txBody>
      </p:sp>
      <p:pic>
        <p:nvPicPr>
          <p:cNvPr id="107532" name="Picture 12" descr="Картинка 17 из 43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052736"/>
            <a:ext cx="2973326" cy="2232025"/>
          </a:xfrm>
          <a:prstGeom prst="rect">
            <a:avLst/>
          </a:prstGeom>
          <a:noFill/>
        </p:spPr>
      </p:pic>
      <p:pic>
        <p:nvPicPr>
          <p:cNvPr id="107534" name="Picture 14" descr="Картинка 67 из 43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772816"/>
            <a:ext cx="3054192" cy="2016224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861048"/>
            <a:ext cx="5576908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2"/>
          <p:cNvSpPr>
            <a:spLocks noChangeArrowheads="1"/>
          </p:cNvSpPr>
          <p:nvPr/>
        </p:nvSpPr>
        <p:spPr bwMode="auto">
          <a:xfrm>
            <a:off x="1547664" y="6488668"/>
            <a:ext cx="54726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alibri" pitchFamily="34" charset="0"/>
              </a:rPr>
              <a:t>Вид на </a:t>
            </a:r>
            <a:r>
              <a:rPr lang="ru-RU" b="1" dirty="0">
                <a:latin typeface="Calibri" pitchFamily="34" charset="0"/>
              </a:rPr>
              <a:t>на Неву с моста им. Лейтенанта Шмидта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7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7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3" grpId="0" uiExpand="1" build="p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5357826"/>
            <a:ext cx="87868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Набережная, на которой стоит Зимний дворец, называется </a:t>
            </a:r>
            <a:r>
              <a:rPr lang="ru-RU" sz="2400" b="1" dirty="0"/>
              <a:t>Дворцовой</a:t>
            </a:r>
            <a:r>
              <a:rPr lang="ru-RU" sz="2400" dirty="0"/>
              <a:t>. Это огромное нарядное здание построено архитектором </a:t>
            </a:r>
            <a:r>
              <a:rPr lang="ru-RU" sz="2400" b="1" dirty="0" err="1"/>
              <a:t>Франческо</a:t>
            </a:r>
            <a:r>
              <a:rPr lang="ru-RU" sz="2400" b="1" dirty="0"/>
              <a:t> </a:t>
            </a:r>
            <a:r>
              <a:rPr lang="ru-RU" sz="2400" b="1" dirty="0" err="1"/>
              <a:t>Бартоломео</a:t>
            </a:r>
            <a:r>
              <a:rPr lang="ru-RU" sz="2400" b="1" dirty="0"/>
              <a:t> </a:t>
            </a:r>
            <a:r>
              <a:rPr lang="ru-RU" sz="2400" b="1" dirty="0" smtClean="0"/>
              <a:t>Растрелли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4" name="Рисунок 3" descr="http://cs586.vkontakte.ru/u363172/61923339/x_ebbeff35.jpg">
            <a:hlinkClick r:id="rId3" tgtFrame="_blank"/>
          </p:cNvPr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425" y="1988839"/>
            <a:ext cx="5703727" cy="2967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319088"/>
            <a:ext cx="838200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sng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Санкт-Петербург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926032"/>
            <a:ext cx="87868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 середине  XVIII  века  на  берегу  Невы  возводится  великолепный  Зимний  дворец</a:t>
            </a:r>
          </a:p>
        </p:txBody>
      </p:sp>
      <p:sp>
        <p:nvSpPr>
          <p:cNvPr id="6" name="Вертикальный свиток 5"/>
          <p:cNvSpPr/>
          <p:nvPr/>
        </p:nvSpPr>
        <p:spPr>
          <a:xfrm>
            <a:off x="5940152" y="1960200"/>
            <a:ext cx="3213452" cy="2996537"/>
          </a:xfrm>
          <a:prstGeom prst="vertic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332432" y="2276872"/>
            <a:ext cx="242889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Воскресное утро. Осенний пейзаж.</a:t>
            </a:r>
          </a:p>
          <a:p>
            <a:pPr algn="ctr"/>
            <a:r>
              <a:rPr lang="ru-RU" sz="1600" dirty="0"/>
              <a:t>А небо – прозрачно и чисто.</a:t>
            </a:r>
          </a:p>
          <a:p>
            <a:pPr algn="ctr"/>
            <a:r>
              <a:rPr lang="ru-RU" sz="1600" dirty="0"/>
              <a:t>Сегодня мы с другом идем в Эрмитаж!</a:t>
            </a:r>
          </a:p>
          <a:p>
            <a:pPr algn="ctr"/>
            <a:r>
              <a:rPr lang="ru-RU" sz="1600" dirty="0" smtClean="0"/>
              <a:t>А </a:t>
            </a:r>
            <a:r>
              <a:rPr lang="ru-RU" sz="1600" dirty="0"/>
              <a:t>вот перед нами и Зимний дворец!</a:t>
            </a:r>
          </a:p>
          <a:p>
            <a:pPr algn="ctr"/>
            <a:r>
              <a:rPr lang="ru-RU" sz="1600" dirty="0"/>
              <a:t>Огромный зеленый фигурный ларец</a:t>
            </a:r>
            <a:r>
              <a:rPr lang="ru-RU" sz="1600" dirty="0" smtClean="0"/>
              <a:t>!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252765154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862" y="1412776"/>
            <a:ext cx="6120680" cy="4027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Прямоугольник 2"/>
          <p:cNvSpPr>
            <a:spLocks noChangeArrowheads="1"/>
          </p:cNvSpPr>
          <p:nvPr/>
        </p:nvSpPr>
        <p:spPr bwMode="auto">
          <a:xfrm>
            <a:off x="1691680" y="5949280"/>
            <a:ext cx="58610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dirty="0">
                <a:latin typeface="Calibri" pitchFamily="34" charset="0"/>
                <a:cs typeface="Arial" charset="0"/>
              </a:rPr>
              <a:t>Эрмитаж, парадная лестница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319088"/>
            <a:ext cx="838200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sng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Санкт-Петербург</a:t>
            </a:r>
          </a:p>
        </p:txBody>
      </p:sp>
    </p:spTree>
    <p:extLst>
      <p:ext uri="{BB962C8B-B14F-4D97-AF65-F5344CB8AC3E}">
        <p14:creationId xmlns:p14="http://schemas.microsoft.com/office/powerpoint/2010/main" val="3144819578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2"/>
          <p:cNvSpPr>
            <a:spLocks noChangeArrowheads="1"/>
          </p:cNvSpPr>
          <p:nvPr/>
        </p:nvSpPr>
        <p:spPr bwMode="auto">
          <a:xfrm>
            <a:off x="539552" y="980728"/>
            <a:ext cx="8358187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dirty="0">
                <a:latin typeface="Calibri" pitchFamily="34" charset="0"/>
              </a:rPr>
              <a:t>В соответствии с указом императрицы Екатерины II были открыты различные учебные заведения: кадетский корпус и институт благородных девиц. </a:t>
            </a:r>
          </a:p>
        </p:txBody>
      </p:sp>
      <p:sp>
        <p:nvSpPr>
          <p:cNvPr id="14339" name="Прямоугольник 3"/>
          <p:cNvSpPr>
            <a:spLocks noChangeArrowheads="1"/>
          </p:cNvSpPr>
          <p:nvPr/>
        </p:nvSpPr>
        <p:spPr bwMode="auto">
          <a:xfrm>
            <a:off x="642938" y="5934075"/>
            <a:ext cx="80724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i="1">
                <a:latin typeface="Calibri" pitchFamily="34" charset="0"/>
              </a:rPr>
              <a:t>Институт благородных девиц был создан при Воскресенском Смольном новодевичьем монастыре. Архитектор Ф.Б. Растрелли.</a:t>
            </a:r>
            <a:endParaRPr lang="ru-RU">
              <a:latin typeface="Calibri" pitchFamily="34" charset="0"/>
            </a:endParaRP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420888"/>
            <a:ext cx="4587404" cy="34409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319088"/>
            <a:ext cx="838200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sng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Санкт-Петербург</a:t>
            </a:r>
          </a:p>
        </p:txBody>
      </p:sp>
    </p:spTree>
    <p:extLst>
      <p:ext uri="{BB962C8B-B14F-4D97-AF65-F5344CB8AC3E}">
        <p14:creationId xmlns:p14="http://schemas.microsoft.com/office/powerpoint/2010/main" val="2407414326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980728"/>
            <a:ext cx="66602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tx1">
                    <a:lumMod val="75000"/>
                  </a:schemeClr>
                </a:solidFill>
              </a:rPr>
              <a:t>В 1785 году Екатерина II издает </a:t>
            </a:r>
            <a:endParaRPr lang="ru-RU" sz="2800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tx1">
                    <a:lumMod val="75000"/>
                  </a:schemeClr>
                </a:solidFill>
              </a:rPr>
              <a:t>«</a:t>
            </a:r>
            <a:r>
              <a:rPr lang="ru-RU" sz="2800" b="1" dirty="0">
                <a:solidFill>
                  <a:schemeClr val="tx1">
                    <a:lumMod val="75000"/>
                  </a:schemeClr>
                </a:solidFill>
              </a:rPr>
              <a:t>Жалованную грамоту дворянству»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27984" y="2420888"/>
            <a:ext cx="4105026" cy="34163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/>
              <a:t>1) дворяне освобождались от телесных наказаний, налога, обязательной службы;</a:t>
            </a:r>
          </a:p>
          <a:p>
            <a:r>
              <a:rPr lang="ru-RU" sz="2400" dirty="0"/>
              <a:t>2) подтверждалось право собственности на землю и крепостных крестьян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5" name="Рисунок 4" descr="http://www.noble.kiev.ua/wp-content/uploads/2010/06/gr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060848"/>
            <a:ext cx="3672408" cy="417646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7200" y="319088"/>
            <a:ext cx="838200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sng" strike="noStrike" kern="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Жизнь  дворянства </a:t>
            </a:r>
            <a:endParaRPr kumimoji="0" lang="ru-RU" sz="3200" b="1" i="1" u="sng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69076275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>
                <a:solidFill>
                  <a:srgbClr val="FFFF00"/>
                </a:solidFill>
              </a:rPr>
              <a:t>Жизнь  дворянства 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>
                <a:solidFill>
                  <a:srgbClr val="000066"/>
                </a:solidFill>
              </a:rPr>
              <a:t>Многие  дворяне  переселились  в  свои усадьбы.</a:t>
            </a:r>
          </a:p>
          <a:p>
            <a:r>
              <a:rPr lang="ru-RU">
                <a:solidFill>
                  <a:srgbClr val="000066"/>
                </a:solidFill>
              </a:rPr>
              <a:t>Дворяне  владели  крепостными крестьянами.</a:t>
            </a:r>
          </a:p>
          <a:p>
            <a:r>
              <a:rPr lang="ru-RU">
                <a:solidFill>
                  <a:srgbClr val="000066"/>
                </a:solidFill>
              </a:rPr>
              <a:t>Многие  крестьяне,  не  выдерживая  такой  жизни,  бежали.</a:t>
            </a:r>
          </a:p>
          <a:p>
            <a:r>
              <a:rPr lang="ru-RU">
                <a:solidFill>
                  <a:srgbClr val="000066"/>
                </a:solidFill>
              </a:rPr>
              <a:t>Емельян  Пугачёв  поднял  восстание,  потерпевшее  разгром.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Company Logo</a:t>
            </a:r>
          </a:p>
        </p:txBody>
      </p:sp>
    </p:spTree>
    <p:extLst>
      <p:ext uri="{BB962C8B-B14F-4D97-AF65-F5344CB8AC3E}">
        <p14:creationId xmlns:p14="http://schemas.microsoft.com/office/powerpoint/2010/main" val="589352218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16016" y="1268760"/>
            <a:ext cx="417646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Екатерина царствовала 34 года. Все это время наполнено громкими победами русских и мудрыми распоряжениями императрицы. Поэтому история дала ей имя Великой. В ее честь в Петербурге поставлен памятник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3" name="Рисунок 2" descr="http://eti.ru/uploads/posts/old/thumbs/1214314395_piter_07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52736"/>
            <a:ext cx="3956450" cy="53760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319088"/>
            <a:ext cx="838200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sng" strike="noStrike" kern="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Санкт-Петербург</a:t>
            </a:r>
            <a:endParaRPr kumimoji="0" lang="ru-RU" sz="3200" b="1" i="1" u="sng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402717567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u="sng">
                <a:solidFill>
                  <a:srgbClr val="FFFF00"/>
                </a:solidFill>
              </a:rPr>
              <a:t>Мнение  современников</a:t>
            </a:r>
            <a:endParaRPr lang="en-US" b="1" i="1" u="sng">
              <a:solidFill>
                <a:srgbClr val="FFFF00"/>
              </a:solidFill>
            </a:endParaRPr>
          </a:p>
        </p:txBody>
      </p:sp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>
          <a:xfrm>
            <a:off x="619125" y="1535113"/>
            <a:ext cx="7824788" cy="48529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b="0">
                <a:solidFill>
                  <a:schemeClr val="tx2"/>
                </a:solidFill>
              </a:rPr>
              <a:t>По  мнению  современников, правление Екатерины II характеризовалась постоянным развитием. </a:t>
            </a:r>
          </a:p>
          <a:p>
            <a:pPr>
              <a:lnSpc>
                <a:spcPct val="80000"/>
              </a:lnSpc>
            </a:pPr>
            <a:r>
              <a:rPr lang="ru-RU" sz="2400" b="0">
                <a:solidFill>
                  <a:schemeClr val="tx2"/>
                </a:solidFill>
              </a:rPr>
              <a:t>Территория Российского государства существенно возросла за счёт присоединения плодородных южных земель — Крыма, Причерноморья  и др. </a:t>
            </a:r>
          </a:p>
          <a:p>
            <a:pPr>
              <a:lnSpc>
                <a:spcPct val="80000"/>
              </a:lnSpc>
            </a:pPr>
            <a:r>
              <a:rPr lang="ru-RU" sz="2400" b="0">
                <a:solidFill>
                  <a:schemeClr val="tx2"/>
                </a:solidFill>
              </a:rPr>
              <a:t>Россия стала самой населённой европейской страной (на неё приходилось 1/5 населения Европы). </a:t>
            </a:r>
          </a:p>
          <a:p>
            <a:pPr>
              <a:lnSpc>
                <a:spcPct val="80000"/>
              </a:lnSpc>
            </a:pPr>
            <a:r>
              <a:rPr lang="ru-RU" sz="2400" b="0">
                <a:solidFill>
                  <a:schemeClr val="tx2"/>
                </a:solidFill>
              </a:rPr>
              <a:t>Екатерина II образовала 29 новых губерний и построила около 144 городов. </a:t>
            </a:r>
            <a:endParaRPr lang="en-US" sz="2400" b="0">
              <a:solidFill>
                <a:schemeClr val="tx2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Company Logo</a:t>
            </a:r>
          </a:p>
        </p:txBody>
      </p:sp>
    </p:spTree>
    <p:extLst>
      <p:ext uri="{BB962C8B-B14F-4D97-AF65-F5344CB8AC3E}">
        <p14:creationId xmlns:p14="http://schemas.microsoft.com/office/powerpoint/2010/main" val="2997919717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4363663" cy="4800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Прямоугольник 4"/>
          <p:cNvSpPr>
            <a:spLocks noChangeArrowheads="1"/>
          </p:cNvSpPr>
          <p:nvPr/>
        </p:nvSpPr>
        <p:spPr bwMode="auto">
          <a:xfrm>
            <a:off x="1115616" y="6021288"/>
            <a:ext cx="30178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>
                <a:latin typeface="Calibri" pitchFamily="34" charset="0"/>
                <a:cs typeface="Arial" charset="0"/>
              </a:rPr>
              <a:t>А.В.Суворов и Ф.Ф.Ушаков</a:t>
            </a:r>
          </a:p>
        </p:txBody>
      </p:sp>
      <p:sp>
        <p:nvSpPr>
          <p:cNvPr id="15364" name="TextBox 6"/>
          <p:cNvSpPr txBox="1">
            <a:spLocks noChangeArrowheads="1"/>
          </p:cNvSpPr>
          <p:nvPr/>
        </p:nvSpPr>
        <p:spPr bwMode="auto">
          <a:xfrm>
            <a:off x="5076056" y="1052736"/>
            <a:ext cx="3710757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Calibri" pitchFamily="34" charset="0"/>
                <a:cs typeface="Arial" charset="0"/>
              </a:rPr>
              <a:t>В период царствования Екатерины </a:t>
            </a:r>
            <a:r>
              <a:rPr lang="en-US" sz="2800" dirty="0">
                <a:latin typeface="Calibri" pitchFamily="34" charset="0"/>
                <a:cs typeface="Arial" charset="0"/>
              </a:rPr>
              <a:t>II</a:t>
            </a:r>
            <a:r>
              <a:rPr lang="ru-RU" sz="2800" dirty="0">
                <a:latin typeface="Calibri" pitchFamily="34" charset="0"/>
                <a:cs typeface="Arial" charset="0"/>
              </a:rPr>
              <a:t> </a:t>
            </a:r>
          </a:p>
          <a:p>
            <a:pPr algn="ctr"/>
            <a:r>
              <a:rPr lang="ru-RU" sz="2800" dirty="0">
                <a:latin typeface="Calibri" pitchFamily="34" charset="0"/>
                <a:cs typeface="Arial" charset="0"/>
              </a:rPr>
              <a:t>Россия вела продолжительные войны, в первую очередь за выход к Чёрному морю.</a:t>
            </a:r>
          </a:p>
          <a:p>
            <a:pPr algn="ctr"/>
            <a:r>
              <a:rPr lang="ru-RU" sz="2800" dirty="0">
                <a:latin typeface="Calibri" pitchFamily="34" charset="0"/>
                <a:cs typeface="Arial" charset="0"/>
              </a:rPr>
              <a:t>В этой войне русскими войсками руководили </a:t>
            </a:r>
          </a:p>
          <a:p>
            <a:pPr algn="ctr"/>
            <a:r>
              <a:rPr lang="ru-RU" sz="2800" dirty="0">
                <a:latin typeface="Calibri" pitchFamily="34" charset="0"/>
                <a:cs typeface="Arial" charset="0"/>
              </a:rPr>
              <a:t>А. С. Суворов и</a:t>
            </a:r>
          </a:p>
          <a:p>
            <a:pPr algn="ctr"/>
            <a:r>
              <a:rPr lang="ru-RU" sz="2800" dirty="0">
                <a:latin typeface="Calibri" pitchFamily="34" charset="0"/>
                <a:cs typeface="Arial" charset="0"/>
              </a:rPr>
              <a:t> Ф. Ф. Ушаков.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319088"/>
            <a:ext cx="914400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sng" strike="noStrike" kern="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Великие  люди  эпохи</a:t>
            </a:r>
            <a:endParaRPr kumimoji="0" lang="ru-RU" sz="3200" b="1" i="1" u="sng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786354079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19088"/>
            <a:ext cx="9144000" cy="563562"/>
          </a:xfrm>
        </p:spPr>
        <p:txBody>
          <a:bodyPr>
            <a:normAutofit fontScale="90000"/>
          </a:bodyPr>
          <a:lstStyle/>
          <a:p>
            <a:r>
              <a:rPr lang="ru-RU" b="1" i="1" u="sng" dirty="0">
                <a:solidFill>
                  <a:srgbClr val="FFFF00"/>
                </a:solidFill>
              </a:rPr>
              <a:t>Великие  люди  эпохи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idx="1"/>
          </p:nvPr>
        </p:nvSpPr>
        <p:spPr>
          <a:xfrm>
            <a:off x="0" y="908720"/>
            <a:ext cx="5508625" cy="1417712"/>
          </a:xfrm>
        </p:spPr>
        <p:txBody>
          <a:bodyPr>
            <a:normAutofit lnSpcReduction="10000"/>
          </a:bodyPr>
          <a:lstStyle/>
          <a:p>
            <a:pPr algn="ctr">
              <a:buFont typeface="Wingdings" pitchFamily="2" charset="2"/>
              <a:buNone/>
            </a:pPr>
            <a:r>
              <a:rPr lang="ru-RU" b="0" dirty="0">
                <a:solidFill>
                  <a:schemeClr val="tx2"/>
                </a:solidFill>
              </a:rPr>
              <a:t>Генералиссимус</a:t>
            </a:r>
            <a:r>
              <a:rPr lang="ru-RU" dirty="0">
                <a:solidFill>
                  <a:schemeClr val="tx2"/>
                </a:solidFill>
              </a:rPr>
              <a:t>  Александр  Васильевич  </a:t>
            </a:r>
          </a:p>
          <a:p>
            <a:pPr algn="ctr">
              <a:buFont typeface="Wingdings" pitchFamily="2" charset="2"/>
              <a:buNone/>
            </a:pPr>
            <a:r>
              <a:rPr lang="ru-RU" dirty="0">
                <a:solidFill>
                  <a:schemeClr val="tx2"/>
                </a:solidFill>
              </a:rPr>
              <a:t>   Суворов</a:t>
            </a:r>
          </a:p>
          <a:p>
            <a:pPr algn="ctr">
              <a:buFont typeface="Wingdings" pitchFamily="2" charset="2"/>
              <a:buNone/>
            </a:pPr>
            <a:endParaRPr lang="ru-RU" dirty="0">
              <a:solidFill>
                <a:schemeClr val="tx2"/>
              </a:solidFill>
            </a:endParaRPr>
          </a:p>
          <a:p>
            <a:pPr algn="ctr">
              <a:buFont typeface="Wingdings" pitchFamily="2" charset="2"/>
              <a:buNone/>
            </a:pPr>
            <a:endParaRPr lang="ru-RU" dirty="0">
              <a:solidFill>
                <a:schemeClr val="tx2"/>
              </a:solidFill>
            </a:endParaRPr>
          </a:p>
          <a:p>
            <a:pPr algn="ctr">
              <a:buFont typeface="Wingdings" pitchFamily="2" charset="2"/>
              <a:buNone/>
            </a:pPr>
            <a:endParaRPr lang="ru-RU" dirty="0">
              <a:solidFill>
                <a:schemeClr val="tx2"/>
              </a:solidFill>
            </a:endParaRPr>
          </a:p>
          <a:p>
            <a:pPr algn="ctr">
              <a:buFont typeface="Wingdings" pitchFamily="2" charset="2"/>
              <a:buNone/>
            </a:pPr>
            <a:endParaRPr lang="ru-RU" dirty="0">
              <a:solidFill>
                <a:schemeClr val="tx2"/>
              </a:solidFill>
            </a:endParaRPr>
          </a:p>
          <a:p>
            <a:pPr algn="ctr">
              <a:buFont typeface="Wingdings" pitchFamily="2" charset="2"/>
              <a:buNone/>
            </a:pPr>
            <a:endParaRPr lang="ru-RU" dirty="0">
              <a:solidFill>
                <a:schemeClr val="tx2"/>
              </a:solidFill>
            </a:endParaRPr>
          </a:p>
          <a:p>
            <a:pPr algn="ctr">
              <a:buFont typeface="Wingdings" pitchFamily="2" charset="2"/>
              <a:buNone/>
            </a:pP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www.themegallery.com</a:t>
            </a: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Company Logo</a:t>
            </a:r>
          </a:p>
        </p:txBody>
      </p:sp>
      <p:pic>
        <p:nvPicPr>
          <p:cNvPr id="101381" name="Picture 5" descr="Suvorov Alex V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1484313"/>
            <a:ext cx="3571875" cy="460851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79512" y="2348880"/>
            <a:ext cx="525608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</a:t>
            </a:r>
            <a:r>
              <a:rPr lang="ru-RU" dirty="0" smtClean="0"/>
              <a:t> </a:t>
            </a:r>
            <a:r>
              <a:rPr lang="ru-RU" dirty="0"/>
              <a:t>15 лет Александр Суворов поступил в военную школу. Десять лет он прослужил простым солдатом, а в 1754 году был произведен в офицеры. Суворов изнутри знал солдатскую службу, поэтому всегда в первую очередь заботился о солдатах. Они платили ему за это любовью и уважением. С именем Суворова связаны многие победы русской армии. Прямой и честный характер Суворова не позволял ему склонять голову даже перед императорами. В 1799 году Суворов стал генералиссимусом – это наивысшее воинское звание в русской армии. Умер Суворов в 1800 году, похоронили его в Александро-Невской Лавре.</a:t>
            </a:r>
          </a:p>
        </p:txBody>
      </p:sp>
    </p:spTree>
    <p:extLst>
      <p:ext uri="{BB962C8B-B14F-4D97-AF65-F5344CB8AC3E}">
        <p14:creationId xmlns:p14="http://schemas.microsoft.com/office/powerpoint/2010/main" val="2962693631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13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142852"/>
            <a:ext cx="80724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ГРАФИЧЕСКИЙ ДИКТАНТ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980728"/>
            <a:ext cx="914400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sz="1700" b="1" i="1" dirty="0">
                <a:solidFill>
                  <a:srgbClr val="FF0000"/>
                </a:solidFill>
              </a:rPr>
              <a:t>Если высказывание верное, </a:t>
            </a:r>
            <a:r>
              <a:rPr lang="ru-RU" sz="1700" b="1" i="1" dirty="0" smtClean="0">
                <a:solidFill>
                  <a:srgbClr val="FF0000"/>
                </a:solidFill>
              </a:rPr>
              <a:t>то ставьте «+», если </a:t>
            </a:r>
            <a:r>
              <a:rPr lang="ru-RU" sz="1700" b="1" i="1" dirty="0">
                <a:solidFill>
                  <a:srgbClr val="FF0000"/>
                </a:solidFill>
              </a:rPr>
              <a:t>неверное, то </a:t>
            </a:r>
            <a:r>
              <a:rPr lang="ru-RU" sz="1700" b="1" i="1" dirty="0" smtClean="0">
                <a:solidFill>
                  <a:srgbClr val="FF0000"/>
                </a:solidFill>
              </a:rPr>
              <a:t>«–».</a:t>
            </a:r>
            <a:endParaRPr lang="ru-RU" sz="17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1556792"/>
            <a:ext cx="835824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/>
              <a:t>1. М. В. Ломоносов родился в 1711 году в Москве.</a:t>
            </a:r>
          </a:p>
          <a:p>
            <a:r>
              <a:rPr lang="ru-RU" sz="2600" dirty="0"/>
              <a:t>2. Отец М. Ломоносова был рыбаком.</a:t>
            </a:r>
          </a:p>
          <a:p>
            <a:r>
              <a:rPr lang="ru-RU" sz="2600" dirty="0"/>
              <a:t>3. В 11–12 лет он стал учить грамоту.</a:t>
            </a:r>
          </a:p>
          <a:p>
            <a:r>
              <a:rPr lang="ru-RU" sz="2600" dirty="0"/>
              <a:t>4. Его первым учителем был дьячок местной церкви.</a:t>
            </a:r>
          </a:p>
          <a:p>
            <a:r>
              <a:rPr lang="ru-RU" sz="2600" dirty="0"/>
              <a:t>5. М. Ломоносов в 15 лет решил отправиться в Москву.</a:t>
            </a:r>
          </a:p>
          <a:p>
            <a:r>
              <a:rPr lang="ru-RU" sz="2600" dirty="0"/>
              <a:t>6. В это время английский язык был международным языком науки.</a:t>
            </a:r>
          </a:p>
          <a:p>
            <a:r>
              <a:rPr lang="ru-RU" sz="2600" dirty="0"/>
              <a:t>7. За отличную учебу Ломоносов был отправлен в Петербург, а потом в Англию.</a:t>
            </a:r>
          </a:p>
          <a:p>
            <a:r>
              <a:rPr lang="ru-RU" sz="2600" dirty="0"/>
              <a:t>8. По возвращении на родину М. Ломоносов начал работать в Петербургской академии наук</a:t>
            </a:r>
            <a:r>
              <a:rPr lang="ru-RU" sz="2600" dirty="0" smtClean="0"/>
              <a:t>.</a:t>
            </a:r>
            <a:endParaRPr lang="ru-RU" sz="2600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348880"/>
            <a:ext cx="6432451" cy="3798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1928813" y="6072188"/>
            <a:ext cx="5715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Calibri" pitchFamily="34" charset="0"/>
              </a:rPr>
              <a:t>Взятие Измаила.</a:t>
            </a:r>
          </a:p>
        </p:txBody>
      </p:sp>
      <p:sp>
        <p:nvSpPr>
          <p:cNvPr id="17412" name="Прямоугольник 3"/>
          <p:cNvSpPr>
            <a:spLocks noChangeArrowheads="1"/>
          </p:cNvSpPr>
          <p:nvPr/>
        </p:nvSpPr>
        <p:spPr bwMode="auto">
          <a:xfrm>
            <a:off x="611560" y="980728"/>
            <a:ext cx="821531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dirty="0">
                <a:latin typeface="Calibri" pitchFamily="34" charset="0"/>
              </a:rPr>
              <a:t>Во время русско-турецких войн 2-й половины XVIII в. одержал ряд крупных побед, взял штурмом крепость Измаил (1790)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85786" y="357166"/>
            <a:ext cx="7286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FF00"/>
                </a:solidFill>
                <a:latin typeface="Monotype Corsiva" pitchFamily="66" charset="0"/>
              </a:rPr>
              <a:t>Александр Васильевич Суворов</a:t>
            </a:r>
            <a:endParaRPr lang="ru-RU" sz="32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5875336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861444"/>
            <a:ext cx="4266605" cy="301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Прямоугольник 2"/>
          <p:cNvSpPr>
            <a:spLocks noChangeArrowheads="1"/>
          </p:cNvSpPr>
          <p:nvPr/>
        </p:nvSpPr>
        <p:spPr bwMode="auto">
          <a:xfrm>
            <a:off x="571500" y="5786438"/>
            <a:ext cx="78581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>
                <a:latin typeface="Calibri" pitchFamily="34" charset="0"/>
              </a:rPr>
              <a:t>«Штурм Измаила 11(22) декабря 1790 года». В основу рисунка легли натурные зарисовки, сделанные художником во время боя.</a:t>
            </a:r>
          </a:p>
        </p:txBody>
      </p:sp>
      <p:sp>
        <p:nvSpPr>
          <p:cNvPr id="18436" name="Прямоугольник 3"/>
          <p:cNvSpPr>
            <a:spLocks noChangeArrowheads="1"/>
          </p:cNvSpPr>
          <p:nvPr/>
        </p:nvSpPr>
        <p:spPr bwMode="auto">
          <a:xfrm>
            <a:off x="0" y="980728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Calibri" pitchFamily="34" charset="0"/>
              </a:rPr>
              <a:t>Умелое руководство Суворова и его соратников, отвага солдат и офицеров решили успех боя, продолжавшегося 9 часов. Турки оборонялись упорно, но Измаил был взят армией, уступавшей по численности гарнизону крепости. Случай чрезвычайно редкий в истории военного искусства.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85786" y="357166"/>
            <a:ext cx="7286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FF00"/>
                </a:solidFill>
                <a:latin typeface="Monotype Corsiva" pitchFamily="66" charset="0"/>
              </a:rPr>
              <a:t>Александр Васильевич Суворов</a:t>
            </a:r>
            <a:endParaRPr lang="ru-RU" sz="32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461231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988840"/>
            <a:ext cx="6876628" cy="38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Прямоугольник 2"/>
          <p:cNvSpPr>
            <a:spLocks noChangeArrowheads="1"/>
          </p:cNvSpPr>
          <p:nvPr/>
        </p:nvSpPr>
        <p:spPr bwMode="auto">
          <a:xfrm>
            <a:off x="714375" y="5786438"/>
            <a:ext cx="75723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Calibri" pitchFamily="34" charset="0"/>
              </a:rPr>
              <a:t>Сдача Измаила. </a:t>
            </a:r>
          </a:p>
          <a:p>
            <a:pPr algn="ctr"/>
            <a:r>
              <a:rPr lang="ru-RU" sz="2400">
                <a:latin typeface="Calibri" pitchFamily="34" charset="0"/>
              </a:rPr>
              <a:t>Поднесение турками А.В. Суворову ключей от крепости.</a:t>
            </a:r>
          </a:p>
        </p:txBody>
      </p:sp>
      <p:sp>
        <p:nvSpPr>
          <p:cNvPr id="19460" name="Прямоугольник 3"/>
          <p:cNvSpPr>
            <a:spLocks noChangeArrowheads="1"/>
          </p:cNvSpPr>
          <p:nvPr/>
        </p:nvSpPr>
        <p:spPr bwMode="auto">
          <a:xfrm>
            <a:off x="467544" y="980728"/>
            <a:ext cx="8001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dirty="0">
                <a:latin typeface="Calibri" pitchFamily="34" charset="0"/>
              </a:rPr>
              <a:t>Взятие Измаила способствовало быстрому и успешному окончанию войны с Турцией (1791).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85786" y="357166"/>
            <a:ext cx="7286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FF00"/>
                </a:solidFill>
                <a:latin typeface="Monotype Corsiva" pitchFamily="66" charset="0"/>
              </a:rPr>
              <a:t>Александр Васильевич Суворов</a:t>
            </a:r>
            <a:endParaRPr lang="ru-RU" sz="32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549936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3519668" cy="4769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Прямоугольник 2"/>
          <p:cNvSpPr>
            <a:spLocks noChangeArrowheads="1"/>
          </p:cNvSpPr>
          <p:nvPr/>
        </p:nvSpPr>
        <p:spPr bwMode="auto">
          <a:xfrm>
            <a:off x="285750" y="5929313"/>
            <a:ext cx="4214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Calibri" pitchFamily="34" charset="0"/>
              </a:rPr>
              <a:t>В. Суриков. «</a:t>
            </a:r>
            <a:r>
              <a:rPr lang="ru-RU" sz="2000" b="1">
                <a:latin typeface="Calibri" pitchFamily="34" charset="0"/>
              </a:rPr>
              <a:t>Переход Суворова</a:t>
            </a:r>
            <a:r>
              <a:rPr lang="ru-RU" sz="2000">
                <a:latin typeface="Calibri" pitchFamily="34" charset="0"/>
              </a:rPr>
              <a:t> </a:t>
            </a:r>
            <a:r>
              <a:rPr lang="ru-RU" sz="2000" b="1">
                <a:latin typeface="Calibri" pitchFamily="34" charset="0"/>
              </a:rPr>
              <a:t>через Альпы</a:t>
            </a:r>
            <a:r>
              <a:rPr lang="ru-RU" sz="2000">
                <a:latin typeface="Calibri" pitchFamily="34" charset="0"/>
              </a:rPr>
              <a:t>»</a:t>
            </a:r>
          </a:p>
        </p:txBody>
      </p:sp>
      <p:sp>
        <p:nvSpPr>
          <p:cNvPr id="21508" name="Прямоугольник 3"/>
          <p:cNvSpPr>
            <a:spLocks noChangeArrowheads="1"/>
          </p:cNvSpPr>
          <p:nvPr/>
        </p:nvSpPr>
        <p:spPr bwMode="auto">
          <a:xfrm>
            <a:off x="4139952" y="1412776"/>
            <a:ext cx="4788595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Calibri" pitchFamily="34" charset="0"/>
              </a:rPr>
              <a:t>Суворов разгромил французов в Италии и перешел Альпы в 1799 г. </a:t>
            </a:r>
          </a:p>
          <a:p>
            <a:pPr algn="ctr"/>
            <a:r>
              <a:rPr lang="ru-RU" sz="2400" dirty="0">
                <a:latin typeface="Calibri" pitchFamily="34" charset="0"/>
              </a:rPr>
              <a:t>В 1780 г. усмирил восстание на Кавказе, за что был назначен губернатором Кавказа. В 1794 г. командовал войсками при подавлении восстания под руководством </a:t>
            </a:r>
            <a:r>
              <a:rPr lang="ru-RU" sz="2400" dirty="0" err="1">
                <a:latin typeface="Calibri" pitchFamily="34" charset="0"/>
              </a:rPr>
              <a:t>Тадеуша</a:t>
            </a:r>
            <a:r>
              <a:rPr lang="ru-RU" sz="2400" dirty="0">
                <a:latin typeface="Calibri" pitchFamily="34" charset="0"/>
              </a:rPr>
              <a:t> </a:t>
            </a:r>
            <a:r>
              <a:rPr lang="ru-RU" sz="2400" dirty="0" err="1">
                <a:latin typeface="Calibri" pitchFamily="34" charset="0"/>
              </a:rPr>
              <a:t>Костюшко</a:t>
            </a:r>
            <a:r>
              <a:rPr lang="ru-RU" sz="2400" dirty="0">
                <a:latin typeface="Calibri" pitchFamily="34" charset="0"/>
              </a:rPr>
              <a:t>. </a:t>
            </a:r>
          </a:p>
          <a:p>
            <a:pPr algn="ctr"/>
            <a:r>
              <a:rPr lang="ru-RU" sz="2400" dirty="0">
                <a:latin typeface="Calibri" pitchFamily="34" charset="0"/>
              </a:rPr>
              <a:t>За почти 50-летнюю службу Суворов не проиграл ни одного сражения!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85786" y="357166"/>
            <a:ext cx="7286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FF00"/>
                </a:solidFill>
                <a:latin typeface="Monotype Corsiva" pitchFamily="66" charset="0"/>
              </a:rPr>
              <a:t>Александр Васильевич Суворов</a:t>
            </a:r>
            <a:endParaRPr lang="ru-RU" sz="32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891004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19088"/>
            <a:ext cx="8839200" cy="563562"/>
          </a:xfrm>
        </p:spPr>
        <p:txBody>
          <a:bodyPr>
            <a:normAutofit fontScale="90000"/>
          </a:bodyPr>
          <a:lstStyle/>
          <a:p>
            <a:r>
              <a:rPr lang="ru-RU" b="1" i="1" u="sng" dirty="0">
                <a:solidFill>
                  <a:srgbClr val="FFFF00"/>
                </a:solidFill>
              </a:rPr>
              <a:t>Великие  люди  эпохи</a:t>
            </a:r>
            <a:endParaRPr lang="ru-RU" sz="2800" dirty="0"/>
          </a:p>
        </p:txBody>
      </p:sp>
      <p:sp>
        <p:nvSpPr>
          <p:cNvPr id="105475" name="Rectangle 3"/>
          <p:cNvSpPr>
            <a:spLocks noGrp="1" noChangeArrowheads="1"/>
          </p:cNvSpPr>
          <p:nvPr>
            <p:ph idx="1"/>
          </p:nvPr>
        </p:nvSpPr>
        <p:spPr>
          <a:xfrm>
            <a:off x="3783874" y="836712"/>
            <a:ext cx="5364162" cy="1367929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b="0" dirty="0">
                <a:solidFill>
                  <a:schemeClr val="tx2"/>
                </a:solidFill>
              </a:rPr>
              <a:t>Адмирал</a:t>
            </a:r>
          </a:p>
          <a:p>
            <a:pPr algn="ctr">
              <a:buFont typeface="Wingdings" pitchFamily="2" charset="2"/>
              <a:buNone/>
            </a:pPr>
            <a:r>
              <a:rPr lang="ru-RU" dirty="0">
                <a:solidFill>
                  <a:schemeClr val="tx2"/>
                </a:solidFill>
              </a:rPr>
              <a:t>Фёдор  Фёдорович  Ушаков</a:t>
            </a:r>
          </a:p>
          <a:p>
            <a:pPr algn="ctr">
              <a:buFont typeface="Wingdings" pitchFamily="2" charset="2"/>
              <a:buNone/>
            </a:pPr>
            <a:endParaRPr lang="ru-RU" dirty="0">
              <a:solidFill>
                <a:schemeClr val="tx2"/>
              </a:solidFill>
            </a:endParaRPr>
          </a:p>
          <a:p>
            <a:pPr algn="ctr">
              <a:buFont typeface="Wingdings" pitchFamily="2" charset="2"/>
              <a:buNone/>
            </a:pPr>
            <a:endParaRPr lang="ru-RU" dirty="0">
              <a:solidFill>
                <a:schemeClr val="tx2"/>
              </a:solidFill>
            </a:endParaRPr>
          </a:p>
          <a:p>
            <a:pPr algn="ctr">
              <a:buFont typeface="Wingdings" pitchFamily="2" charset="2"/>
              <a:buNone/>
            </a:pPr>
            <a:endParaRPr lang="ru-RU" dirty="0">
              <a:solidFill>
                <a:schemeClr val="tx2"/>
              </a:solidFill>
            </a:endParaRPr>
          </a:p>
          <a:p>
            <a:pPr algn="ctr">
              <a:buFont typeface="Wingdings" pitchFamily="2" charset="2"/>
              <a:buNone/>
            </a:pPr>
            <a:endParaRPr lang="ru-RU" dirty="0">
              <a:solidFill>
                <a:schemeClr val="tx2"/>
              </a:solidFill>
            </a:endParaRPr>
          </a:p>
          <a:p>
            <a:pPr algn="ctr">
              <a:buFont typeface="Wingdings" pitchFamily="2" charset="2"/>
              <a:buNone/>
            </a:pP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www.themegallery.com</a:t>
            </a: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Company Logo</a:t>
            </a:r>
          </a:p>
        </p:txBody>
      </p:sp>
      <p:pic>
        <p:nvPicPr>
          <p:cNvPr id="105478" name="Picture 6" descr="Файл:AdmFFUshakoffByBazhanoff-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3563888" cy="5266830"/>
          </a:xfrm>
          <a:prstGeom prst="rect">
            <a:avLst/>
          </a:prstGeom>
          <a:noFill/>
        </p:spPr>
      </p:pic>
      <p:sp>
        <p:nvSpPr>
          <p:cNvPr id="7" name="Прямоугольник 5"/>
          <p:cNvSpPr>
            <a:spLocks noChangeArrowheads="1"/>
          </p:cNvSpPr>
          <p:nvPr/>
        </p:nvSpPr>
        <p:spPr bwMode="auto">
          <a:xfrm>
            <a:off x="3847155" y="2348880"/>
            <a:ext cx="5220072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Calibri" pitchFamily="34" charset="0"/>
              </a:rPr>
              <a:t>Биография </a:t>
            </a:r>
            <a:r>
              <a:rPr lang="ru-RU" sz="2400" dirty="0">
                <a:latin typeface="Calibri" pitchFamily="34" charset="0"/>
              </a:rPr>
              <a:t>Ф. Ф. Ушакова схожа с биографией А. В. Суворова: он начал службу с низшего в России воинского офицерского чина – капрала. Как и Суворов, в 1799 году Ушаков получил высший чин флотоводца – </a:t>
            </a:r>
            <a:r>
              <a:rPr lang="ru-RU" sz="2400" i="1" dirty="0">
                <a:latin typeface="Calibri" pitchFamily="34" charset="0"/>
              </a:rPr>
              <a:t>адмирал</a:t>
            </a:r>
            <a:r>
              <a:rPr lang="ru-RU" sz="2400" dirty="0">
                <a:latin typeface="Calibri" pitchFamily="34" charset="0"/>
              </a:rPr>
              <a:t> за взятие крепости Корфу и победы на Средиземном море над французами. Выше оставался только чин генерал – адмирала, который давался членам царской семьи. </a:t>
            </a:r>
            <a:endParaRPr lang="ru-RU" sz="2400" b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3969194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54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>
                <a:solidFill>
                  <a:srgbClr val="FFFF00"/>
                </a:solidFill>
              </a:rPr>
              <a:t>Выводы: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000066"/>
                </a:solidFill>
              </a:rPr>
              <a:t>Россия  утвердилась  на  берегах  Чёрного  и  Азовского  морей.</a:t>
            </a:r>
          </a:p>
          <a:p>
            <a:r>
              <a:rPr lang="ru-RU" dirty="0">
                <a:solidFill>
                  <a:srgbClr val="000066"/>
                </a:solidFill>
              </a:rPr>
              <a:t>Появилось  множество  городов.</a:t>
            </a:r>
          </a:p>
          <a:p>
            <a:r>
              <a:rPr lang="ru-RU" dirty="0">
                <a:solidFill>
                  <a:srgbClr val="000066"/>
                </a:solidFill>
              </a:rPr>
              <a:t>Развиваются  наука  и  культура. </a:t>
            </a:r>
          </a:p>
          <a:p>
            <a:r>
              <a:rPr lang="ru-RU" dirty="0">
                <a:solidFill>
                  <a:srgbClr val="000066"/>
                </a:solidFill>
              </a:rPr>
              <a:t>Во  время  правления  Екатерины </a:t>
            </a:r>
            <a:r>
              <a:rPr lang="en-US" dirty="0">
                <a:solidFill>
                  <a:srgbClr val="000066"/>
                </a:solidFill>
              </a:rPr>
              <a:t>II</a:t>
            </a:r>
            <a:r>
              <a:rPr lang="ru-RU" dirty="0">
                <a:solidFill>
                  <a:srgbClr val="000066"/>
                </a:solidFill>
              </a:rPr>
              <a:t>  столица  России  выросла  и  стала  ещё  прекраснее.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Company Logo</a:t>
            </a:r>
          </a:p>
        </p:txBody>
      </p:sp>
    </p:spTree>
    <p:extLst>
      <p:ext uri="{BB962C8B-B14F-4D97-AF65-F5344CB8AC3E}">
        <p14:creationId xmlns:p14="http://schemas.microsoft.com/office/powerpoint/2010/main" val="622815940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5360" y="427656"/>
            <a:ext cx="70723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ПРОВЕРИМ: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8137" y="2103239"/>
            <a:ext cx="8286808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b="1" dirty="0"/>
              <a:t>–  +  +  +  –  –  –  +</a:t>
            </a:r>
          </a:p>
        </p:txBody>
      </p:sp>
      <p:pic>
        <p:nvPicPr>
          <p:cNvPr id="39938" name="Picture 2" descr="http://img3.proshkolu.ru/content/media/pic/std/1000000/473000/472972-6160a13d14c11c7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888" y="3501008"/>
            <a:ext cx="2017305" cy="285917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19088"/>
            <a:ext cx="9144000" cy="563562"/>
          </a:xfrm>
        </p:spPr>
        <p:txBody>
          <a:bodyPr>
            <a:normAutofit fontScale="90000"/>
          </a:bodyPr>
          <a:lstStyle/>
          <a:p>
            <a:r>
              <a:rPr lang="ru-RU" b="1" i="1" u="sng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Историческая  справка</a:t>
            </a:r>
            <a:endParaRPr lang="en-US" b="1" i="1" u="sng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1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www.themegallery.com</a:t>
            </a:r>
          </a:p>
        </p:txBody>
      </p:sp>
      <p:sp>
        <p:nvSpPr>
          <p:cNvPr id="52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Company Logo</a:t>
            </a:r>
          </a:p>
        </p:txBody>
      </p:sp>
      <p:sp>
        <p:nvSpPr>
          <p:cNvPr id="88067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88110" name="AutoShape 46"/>
          <p:cNvSpPr>
            <a:spLocks noChangeArrowheads="1"/>
          </p:cNvSpPr>
          <p:nvPr/>
        </p:nvSpPr>
        <p:spPr bwMode="ltGray">
          <a:xfrm rot="5400000">
            <a:off x="-2422526" y="1474788"/>
            <a:ext cx="4824413" cy="4770438"/>
          </a:xfrm>
          <a:custGeom>
            <a:avLst/>
            <a:gdLst>
              <a:gd name="G0" fmla="+- 10478 0 0"/>
              <a:gd name="G1" fmla="+- -11739500 0 0"/>
              <a:gd name="G2" fmla="+- 0 0 -11739500"/>
              <a:gd name="T0" fmla="*/ 0 256 1"/>
              <a:gd name="T1" fmla="*/ 180 256 1"/>
              <a:gd name="G3" fmla="+- -11739500 T0 T1"/>
              <a:gd name="T2" fmla="*/ 0 256 1"/>
              <a:gd name="T3" fmla="*/ 90 256 1"/>
              <a:gd name="G4" fmla="+- -11739500 T2 T3"/>
              <a:gd name="G5" fmla="*/ G4 2 1"/>
              <a:gd name="T4" fmla="*/ 90 256 1"/>
              <a:gd name="T5" fmla="*/ 0 256 1"/>
              <a:gd name="G6" fmla="+- -11739500 T4 T5"/>
              <a:gd name="G7" fmla="*/ G6 2 1"/>
              <a:gd name="G8" fmla="abs -117395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8"/>
              <a:gd name="G18" fmla="*/ 10478 1 2"/>
              <a:gd name="G19" fmla="+- G18 5400 0"/>
              <a:gd name="G20" fmla="cos G19 -11739500"/>
              <a:gd name="G21" fmla="sin G19 -11739500"/>
              <a:gd name="G22" fmla="+- G20 10800 0"/>
              <a:gd name="G23" fmla="+- G21 10800 0"/>
              <a:gd name="G24" fmla="+- 10800 0 G20"/>
              <a:gd name="G25" fmla="+- 10478 10800 0"/>
              <a:gd name="G26" fmla="?: G9 G17 G25"/>
              <a:gd name="G27" fmla="?: G9 0 21600"/>
              <a:gd name="G28" fmla="cos 10800 -11739500"/>
              <a:gd name="G29" fmla="sin 10800 -11739500"/>
              <a:gd name="G30" fmla="sin 10478 -11739500"/>
              <a:gd name="G31" fmla="+- G28 10800 0"/>
              <a:gd name="G32" fmla="+- G29 10800 0"/>
              <a:gd name="G33" fmla="+- G30 10800 0"/>
              <a:gd name="G34" fmla="?: G4 0 G31"/>
              <a:gd name="G35" fmla="?: -11739500 G34 0"/>
              <a:gd name="G36" fmla="?: G6 G35 G31"/>
              <a:gd name="G37" fmla="+- 21600 0 G36"/>
              <a:gd name="G38" fmla="?: G4 0 G33"/>
              <a:gd name="G39" fmla="?: -117395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2 w 21600"/>
              <a:gd name="T15" fmla="*/ 10638 h 21600"/>
              <a:gd name="T16" fmla="*/ 10800 w 21600"/>
              <a:gd name="T17" fmla="*/ 322 h 21600"/>
              <a:gd name="T18" fmla="*/ 21438 w 21600"/>
              <a:gd name="T19" fmla="*/ 1063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1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-1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gradFill rotWithShape="1">
            <a:gsLst>
              <a:gs pos="0">
                <a:schemeClr val="bg2">
                  <a:gamma/>
                  <a:tint val="45490"/>
                  <a:invGamma/>
                </a:schemeClr>
              </a:gs>
              <a:gs pos="50000">
                <a:schemeClr val="bg2"/>
              </a:gs>
              <a:gs pos="100000">
                <a:schemeClr val="bg2">
                  <a:gamma/>
                  <a:tint val="45490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8111" name="AutoShape 47"/>
          <p:cNvSpPr>
            <a:spLocks noChangeArrowheads="1"/>
          </p:cNvSpPr>
          <p:nvPr/>
        </p:nvSpPr>
        <p:spPr bwMode="ltGray">
          <a:xfrm rot="5400000" flipH="1">
            <a:off x="-2016918" y="1910556"/>
            <a:ext cx="4032250" cy="3929063"/>
          </a:xfrm>
          <a:custGeom>
            <a:avLst/>
            <a:gdLst>
              <a:gd name="G0" fmla="+- 56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6"/>
              <a:gd name="G18" fmla="*/ 56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6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6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5372 w 21600"/>
              <a:gd name="T15" fmla="*/ 10800 h 21600"/>
              <a:gd name="T16" fmla="*/ 10800 w 21600"/>
              <a:gd name="T17" fmla="*/ 10744 h 21600"/>
              <a:gd name="T18" fmla="*/ 16228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744" y="10800"/>
                </a:moveTo>
                <a:cubicBezTo>
                  <a:pt x="10744" y="10769"/>
                  <a:pt x="10769" y="10744"/>
                  <a:pt x="10800" y="10744"/>
                </a:cubicBezTo>
                <a:cubicBezTo>
                  <a:pt x="10830" y="10743"/>
                  <a:pt x="10855" y="10769"/>
                  <a:pt x="10856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gradFill rotWithShape="1">
            <a:gsLst>
              <a:gs pos="0">
                <a:schemeClr val="accent1">
                  <a:alpha val="56000"/>
                </a:schemeClr>
              </a:gs>
              <a:gs pos="100000">
                <a:schemeClr val="accent1">
                  <a:gamma/>
                  <a:tint val="0"/>
                  <a:invGamma/>
                  <a:alpha val="48000"/>
                </a:schemeClr>
              </a:gs>
            </a:gsLst>
            <a:lin ang="540000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88152" name="Group 88"/>
          <p:cNvGrpSpPr>
            <a:grpSpLocks/>
          </p:cNvGrpSpPr>
          <p:nvPr/>
        </p:nvGrpSpPr>
        <p:grpSpPr bwMode="auto">
          <a:xfrm>
            <a:off x="1447800" y="1820863"/>
            <a:ext cx="4737100" cy="508000"/>
            <a:chOff x="912" y="1147"/>
            <a:chExt cx="2984" cy="320"/>
          </a:xfrm>
        </p:grpSpPr>
        <p:sp>
          <p:nvSpPr>
            <p:cNvPr id="88116" name="AutoShape 52"/>
            <p:cNvSpPr>
              <a:spLocks noChangeArrowheads="1"/>
            </p:cNvSpPr>
            <p:nvPr/>
          </p:nvSpPr>
          <p:spPr bwMode="gray">
            <a:xfrm>
              <a:off x="1112" y="1147"/>
              <a:ext cx="2784" cy="32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/>
              <a:r>
                <a:rPr lang="ru-RU" b="1">
                  <a:solidFill>
                    <a:schemeClr val="tx2"/>
                  </a:solidFill>
                </a:rPr>
                <a:t>В  1721  году  умирает  Петр  </a:t>
              </a:r>
              <a:r>
                <a:rPr lang="en-US" b="1">
                  <a:solidFill>
                    <a:schemeClr val="tx2"/>
                  </a:solidFill>
                </a:rPr>
                <a:t>I</a:t>
              </a:r>
            </a:p>
          </p:txBody>
        </p:sp>
        <p:grpSp>
          <p:nvGrpSpPr>
            <p:cNvPr id="88117" name="Group 53"/>
            <p:cNvGrpSpPr>
              <a:grpSpLocks/>
            </p:cNvGrpSpPr>
            <p:nvPr/>
          </p:nvGrpSpPr>
          <p:grpSpPr bwMode="auto">
            <a:xfrm>
              <a:off x="912" y="1203"/>
              <a:ext cx="240" cy="240"/>
              <a:chOff x="2078" y="1680"/>
              <a:chExt cx="1615" cy="1615"/>
            </a:xfrm>
          </p:grpSpPr>
          <p:sp>
            <p:nvSpPr>
              <p:cNvPr id="88118" name="Oval 54"/>
              <p:cNvSpPr>
                <a:spLocks noChangeArrowheads="1"/>
              </p:cNvSpPr>
              <p:nvPr/>
            </p:nvSpPr>
            <p:spPr bwMode="gray">
              <a:xfrm>
                <a:off x="2078" y="168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571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8119" name="Oval 55"/>
              <p:cNvSpPr>
                <a:spLocks noChangeArrowheads="1"/>
              </p:cNvSpPr>
              <p:nvPr/>
            </p:nvSpPr>
            <p:spPr bwMode="gray">
              <a:xfrm>
                <a:off x="2170" y="177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6352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63529"/>
                      <a:invGamma/>
                    </a:srgb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8120" name="Oval 56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88121" name="Oval 57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FFCC00">
                      <a:gamma/>
                      <a:shade val="0"/>
                      <a:invGamma/>
                    </a:srgbClr>
                  </a:gs>
                  <a:gs pos="100000">
                    <a:srgbClr val="FFCC00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88122" name="Oval 58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88123" name="Oval 59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CC00">
                      <a:gamma/>
                      <a:shade val="48627"/>
                      <a:invGamma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88153" name="Group 89"/>
          <p:cNvGrpSpPr>
            <a:grpSpLocks/>
          </p:cNvGrpSpPr>
          <p:nvPr/>
        </p:nvGrpSpPr>
        <p:grpSpPr bwMode="auto">
          <a:xfrm>
            <a:off x="1981200" y="2590800"/>
            <a:ext cx="4895850" cy="508000"/>
            <a:chOff x="1248" y="1632"/>
            <a:chExt cx="3084" cy="320"/>
          </a:xfrm>
        </p:grpSpPr>
        <p:sp>
          <p:nvSpPr>
            <p:cNvPr id="88115" name="AutoShape 51"/>
            <p:cNvSpPr>
              <a:spLocks noChangeArrowheads="1"/>
            </p:cNvSpPr>
            <p:nvPr/>
          </p:nvSpPr>
          <p:spPr bwMode="gray">
            <a:xfrm>
              <a:off x="1440" y="1632"/>
              <a:ext cx="2892" cy="32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/>
              <a:r>
                <a:rPr lang="ru-RU" b="1">
                  <a:solidFill>
                    <a:schemeClr val="tx2"/>
                  </a:solidFill>
                </a:rPr>
                <a:t>В  течение  41  года  в  Российской </a:t>
              </a:r>
            </a:p>
            <a:p>
              <a:pPr eaLnBrk="0" hangingPunct="0"/>
              <a:r>
                <a:rPr lang="ru-RU" b="1">
                  <a:solidFill>
                    <a:schemeClr val="tx2"/>
                  </a:solidFill>
                </a:rPr>
                <a:t>Империи сменяются  6  императоров</a:t>
              </a:r>
              <a:endParaRPr lang="en-US" b="1">
                <a:solidFill>
                  <a:schemeClr val="tx2"/>
                </a:solidFill>
              </a:endParaRPr>
            </a:p>
          </p:txBody>
        </p:sp>
        <p:grpSp>
          <p:nvGrpSpPr>
            <p:cNvPr id="88124" name="Group 60"/>
            <p:cNvGrpSpPr>
              <a:grpSpLocks/>
            </p:cNvGrpSpPr>
            <p:nvPr/>
          </p:nvGrpSpPr>
          <p:grpSpPr bwMode="auto">
            <a:xfrm>
              <a:off x="1248" y="1699"/>
              <a:ext cx="240" cy="240"/>
              <a:chOff x="2078" y="1680"/>
              <a:chExt cx="1615" cy="1615"/>
            </a:xfrm>
          </p:grpSpPr>
          <p:sp>
            <p:nvSpPr>
              <p:cNvPr id="88125" name="Oval 61"/>
              <p:cNvSpPr>
                <a:spLocks noChangeArrowheads="1"/>
              </p:cNvSpPr>
              <p:nvPr/>
            </p:nvSpPr>
            <p:spPr bwMode="gray">
              <a:xfrm>
                <a:off x="2078" y="168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571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8126" name="Oval 62"/>
              <p:cNvSpPr>
                <a:spLocks noChangeArrowheads="1"/>
              </p:cNvSpPr>
              <p:nvPr/>
            </p:nvSpPr>
            <p:spPr bwMode="gray">
              <a:xfrm>
                <a:off x="2170" y="177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6352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63529"/>
                      <a:invGamma/>
                    </a:srgb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8127" name="Oval 63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88128" name="Oval 64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48BE67">
                      <a:gamma/>
                      <a:shade val="0"/>
                      <a:invGamma/>
                    </a:srgbClr>
                  </a:gs>
                  <a:gs pos="100000">
                    <a:srgbClr val="48BE67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88129" name="Oval 65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88130" name="Oval 66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48BE67"/>
                  </a:gs>
                  <a:gs pos="100000">
                    <a:srgbClr val="48BE67">
                      <a:gamma/>
                      <a:shade val="48627"/>
                      <a:invGamma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88154" name="Group 90"/>
          <p:cNvGrpSpPr>
            <a:grpSpLocks/>
          </p:cNvGrpSpPr>
          <p:nvPr/>
        </p:nvGrpSpPr>
        <p:grpSpPr bwMode="auto">
          <a:xfrm>
            <a:off x="2133600" y="3459163"/>
            <a:ext cx="5462588" cy="508000"/>
            <a:chOff x="1344" y="2179"/>
            <a:chExt cx="3441" cy="320"/>
          </a:xfrm>
        </p:grpSpPr>
        <p:sp>
          <p:nvSpPr>
            <p:cNvPr id="88114" name="AutoShape 50"/>
            <p:cNvSpPr>
              <a:spLocks noChangeArrowheads="1"/>
            </p:cNvSpPr>
            <p:nvPr/>
          </p:nvSpPr>
          <p:spPr bwMode="gray">
            <a:xfrm>
              <a:off x="1536" y="2179"/>
              <a:ext cx="3249" cy="32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/>
              <a:r>
                <a:rPr lang="ru-RU" b="1">
                  <a:solidFill>
                    <a:schemeClr val="tx2"/>
                  </a:solidFill>
                </a:rPr>
                <a:t>В  1762  году  на  престол  восходит</a:t>
              </a:r>
            </a:p>
            <a:p>
              <a:pPr eaLnBrk="0" hangingPunct="0"/>
              <a:r>
                <a:rPr lang="ru-RU" b="1">
                  <a:solidFill>
                    <a:schemeClr val="tx2"/>
                  </a:solidFill>
                </a:rPr>
                <a:t>немецкая  принцесса,  жена  Петра  </a:t>
              </a:r>
              <a:r>
                <a:rPr lang="en-US" b="1">
                  <a:solidFill>
                    <a:schemeClr val="tx2"/>
                  </a:solidFill>
                </a:rPr>
                <a:t>III</a:t>
              </a:r>
            </a:p>
          </p:txBody>
        </p:sp>
        <p:grpSp>
          <p:nvGrpSpPr>
            <p:cNvPr id="88131" name="Group 67"/>
            <p:cNvGrpSpPr>
              <a:grpSpLocks/>
            </p:cNvGrpSpPr>
            <p:nvPr/>
          </p:nvGrpSpPr>
          <p:grpSpPr bwMode="auto">
            <a:xfrm>
              <a:off x="1344" y="2227"/>
              <a:ext cx="240" cy="240"/>
              <a:chOff x="2078" y="1680"/>
              <a:chExt cx="1615" cy="1615"/>
            </a:xfrm>
          </p:grpSpPr>
          <p:sp>
            <p:nvSpPr>
              <p:cNvPr id="88132" name="Oval 68"/>
              <p:cNvSpPr>
                <a:spLocks noChangeArrowheads="1"/>
              </p:cNvSpPr>
              <p:nvPr/>
            </p:nvSpPr>
            <p:spPr bwMode="gray">
              <a:xfrm>
                <a:off x="2078" y="168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571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8133" name="Oval 69"/>
              <p:cNvSpPr>
                <a:spLocks noChangeArrowheads="1"/>
              </p:cNvSpPr>
              <p:nvPr/>
            </p:nvSpPr>
            <p:spPr bwMode="gray">
              <a:xfrm>
                <a:off x="2170" y="177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6352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63529"/>
                      <a:invGamma/>
                    </a:srgb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8134" name="Oval 70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88135" name="Oval 71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21B3E1"/>
                  </a:gs>
                  <a:gs pos="100000">
                    <a:srgbClr val="21B3E1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88136" name="Oval 72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88137" name="Oval 73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21B3E1"/>
                  </a:gs>
                  <a:gs pos="100000">
                    <a:srgbClr val="21B3E1">
                      <a:gamma/>
                      <a:shade val="48627"/>
                      <a:invGamma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88155" name="Group 91"/>
          <p:cNvGrpSpPr>
            <a:grpSpLocks/>
          </p:cNvGrpSpPr>
          <p:nvPr/>
        </p:nvGrpSpPr>
        <p:grpSpPr bwMode="auto">
          <a:xfrm>
            <a:off x="1981200" y="4271963"/>
            <a:ext cx="6262688" cy="508000"/>
            <a:chOff x="1248" y="2691"/>
            <a:chExt cx="3945" cy="320"/>
          </a:xfrm>
        </p:grpSpPr>
        <p:sp>
          <p:nvSpPr>
            <p:cNvPr id="88113" name="AutoShape 49"/>
            <p:cNvSpPr>
              <a:spLocks noChangeArrowheads="1"/>
            </p:cNvSpPr>
            <p:nvPr/>
          </p:nvSpPr>
          <p:spPr bwMode="gray">
            <a:xfrm>
              <a:off x="1460" y="2691"/>
              <a:ext cx="3733" cy="32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/>
              <a:r>
                <a:rPr lang="ru-RU" b="1">
                  <a:solidFill>
                    <a:schemeClr val="tx2"/>
                  </a:solidFill>
                </a:rPr>
                <a:t>Она  продолжает  реформы  Петра  Великого</a:t>
              </a:r>
              <a:endParaRPr lang="en-US" b="1">
                <a:solidFill>
                  <a:schemeClr val="tx2"/>
                </a:solidFill>
              </a:endParaRPr>
            </a:p>
          </p:txBody>
        </p:sp>
        <p:grpSp>
          <p:nvGrpSpPr>
            <p:cNvPr id="88138" name="Group 74"/>
            <p:cNvGrpSpPr>
              <a:grpSpLocks/>
            </p:cNvGrpSpPr>
            <p:nvPr/>
          </p:nvGrpSpPr>
          <p:grpSpPr bwMode="auto">
            <a:xfrm>
              <a:off x="1248" y="2755"/>
              <a:ext cx="240" cy="240"/>
              <a:chOff x="2078" y="1680"/>
              <a:chExt cx="1615" cy="1615"/>
            </a:xfrm>
          </p:grpSpPr>
          <p:sp>
            <p:nvSpPr>
              <p:cNvPr id="88139" name="Oval 75"/>
              <p:cNvSpPr>
                <a:spLocks noChangeArrowheads="1"/>
              </p:cNvSpPr>
              <p:nvPr/>
            </p:nvSpPr>
            <p:spPr bwMode="gray">
              <a:xfrm>
                <a:off x="2078" y="168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571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8140" name="Oval 76"/>
              <p:cNvSpPr>
                <a:spLocks noChangeArrowheads="1"/>
              </p:cNvSpPr>
              <p:nvPr/>
            </p:nvSpPr>
            <p:spPr bwMode="gray">
              <a:xfrm>
                <a:off x="2170" y="177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6352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63529"/>
                      <a:invGamma/>
                    </a:srgb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8141" name="Oval 77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88142" name="Oval 78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8D67E1">
                      <a:gamma/>
                      <a:shade val="0"/>
                      <a:invGamma/>
                    </a:srgbClr>
                  </a:gs>
                  <a:gs pos="100000">
                    <a:srgbClr val="8D67E1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88143" name="Oval 79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88144" name="Oval 80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8D67E1"/>
                  </a:gs>
                  <a:gs pos="100000">
                    <a:srgbClr val="8D67E1">
                      <a:gamma/>
                      <a:shade val="48627"/>
                      <a:invGamma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88156" name="Group 92"/>
          <p:cNvGrpSpPr>
            <a:grpSpLocks/>
          </p:cNvGrpSpPr>
          <p:nvPr/>
        </p:nvGrpSpPr>
        <p:grpSpPr bwMode="auto">
          <a:xfrm>
            <a:off x="1524000" y="5099050"/>
            <a:ext cx="7440613" cy="508000"/>
            <a:chOff x="960" y="3212"/>
            <a:chExt cx="4687" cy="320"/>
          </a:xfrm>
        </p:grpSpPr>
        <p:sp>
          <p:nvSpPr>
            <p:cNvPr id="88112" name="AutoShape 48"/>
            <p:cNvSpPr>
              <a:spLocks noChangeArrowheads="1"/>
            </p:cNvSpPr>
            <p:nvPr/>
          </p:nvSpPr>
          <p:spPr bwMode="gray">
            <a:xfrm>
              <a:off x="1148" y="3212"/>
              <a:ext cx="4499" cy="32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/>
              <a:r>
                <a:rPr lang="ru-RU" b="1">
                  <a:solidFill>
                    <a:schemeClr val="tx2"/>
                  </a:solidFill>
                </a:rPr>
                <a:t>Время  её  правления (34  года)  называют  Золотым  веком</a:t>
              </a:r>
            </a:p>
            <a:p>
              <a:pPr eaLnBrk="0" hangingPunct="0"/>
              <a:r>
                <a:rPr lang="ru-RU" b="1">
                  <a:solidFill>
                    <a:schemeClr val="tx2"/>
                  </a:solidFill>
                </a:rPr>
                <a:t>России  или  Эпохой  Просвещения</a:t>
              </a:r>
              <a:endParaRPr lang="en-US" b="1">
                <a:solidFill>
                  <a:schemeClr val="tx2"/>
                </a:solidFill>
              </a:endParaRPr>
            </a:p>
          </p:txBody>
        </p:sp>
        <p:grpSp>
          <p:nvGrpSpPr>
            <p:cNvPr id="88145" name="Group 81"/>
            <p:cNvGrpSpPr>
              <a:grpSpLocks/>
            </p:cNvGrpSpPr>
            <p:nvPr/>
          </p:nvGrpSpPr>
          <p:grpSpPr bwMode="auto">
            <a:xfrm>
              <a:off x="960" y="3243"/>
              <a:ext cx="224" cy="240"/>
              <a:chOff x="2078" y="1680"/>
              <a:chExt cx="1615" cy="1615"/>
            </a:xfrm>
          </p:grpSpPr>
          <p:sp>
            <p:nvSpPr>
              <p:cNvPr id="88146" name="Oval 82"/>
              <p:cNvSpPr>
                <a:spLocks noChangeArrowheads="1"/>
              </p:cNvSpPr>
              <p:nvPr/>
            </p:nvSpPr>
            <p:spPr bwMode="gray">
              <a:xfrm>
                <a:off x="2078" y="168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571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8147" name="Oval 83"/>
              <p:cNvSpPr>
                <a:spLocks noChangeArrowheads="1"/>
              </p:cNvSpPr>
              <p:nvPr/>
            </p:nvSpPr>
            <p:spPr bwMode="gray">
              <a:xfrm>
                <a:off x="2170" y="177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6352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63529"/>
                      <a:invGamma/>
                    </a:srgb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8148" name="Oval 84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88149" name="Oval 85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E35E23">
                      <a:gamma/>
                      <a:shade val="0"/>
                      <a:invGamma/>
                    </a:srgbClr>
                  </a:gs>
                  <a:gs pos="100000">
                    <a:srgbClr val="E35E23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88150" name="Oval 86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88151" name="Oval 87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E35E23"/>
                  </a:gs>
                  <a:gs pos="100000">
                    <a:srgbClr val="E35E23">
                      <a:gamma/>
                      <a:shade val="48627"/>
                      <a:invGamma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8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8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8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8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8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8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8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1"/>
          <p:cNvSpPr>
            <a:spLocks noChangeArrowheads="1"/>
          </p:cNvSpPr>
          <p:nvPr/>
        </p:nvSpPr>
        <p:spPr bwMode="auto">
          <a:xfrm>
            <a:off x="3995936" y="1772816"/>
            <a:ext cx="4862885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Когда в 14 лет Екатерина II переехала в Россию, здесь царствовала Елизавета Петровна. Острый и живой ум, красота немецкой принцессы обратили на себя внимание императрицы.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92696"/>
            <a:ext cx="3262312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Прямоугольник 3"/>
          <p:cNvSpPr>
            <a:spLocks noChangeArrowheads="1"/>
          </p:cNvSpPr>
          <p:nvPr/>
        </p:nvSpPr>
        <p:spPr bwMode="auto">
          <a:xfrm>
            <a:off x="395536" y="5373216"/>
            <a:ext cx="32146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Calibri" pitchFamily="34" charset="0"/>
              </a:rPr>
              <a:t>Великая княгиня Екатерина Алексеевна - будущая императрица Екатерина II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860032" y="980728"/>
            <a:ext cx="4283968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Блистая при русском дворе красотою и умом, Екатерина весь свой досуг употребляла на самообразование. Она много читала. Едва ли в целой России была женщина образованнее нее. Русский язык Екатерина выучила так, что знала множество поговорок и писала на нем сочинения. </a:t>
            </a:r>
          </a:p>
          <a:p>
            <a:endParaRPr lang="ru-RU" sz="2400" dirty="0"/>
          </a:p>
        </p:txBody>
      </p:sp>
      <p:pic>
        <p:nvPicPr>
          <p:cNvPr id="7" name="Рисунок 6" descr="http://img.liveinternet.ru/images/attach/2/13801/13801259_Katerina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36712"/>
            <a:ext cx="3672408" cy="535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imganaliz.hurriyet.com.tr/LiveImages/YeniFotoAnaliz/604/D%c3%bcnyan%c4%b1n%20en%20tuhaf%20h%c3%bck%c3%bcmet%20s%c4%b1rlar%c4%b1/2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156" y="1844824"/>
            <a:ext cx="4022812" cy="448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07504" y="47667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После смерти супруга Петра III в 1762 году Екатерина стала императрицей.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5220072" y="1433038"/>
            <a:ext cx="3277568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Calibri" pitchFamily="34" charset="0"/>
              </a:rPr>
              <a:t>Она </a:t>
            </a:r>
            <a:r>
              <a:rPr lang="ru-RU" sz="2000" dirty="0">
                <a:latin typeface="Calibri" pitchFamily="34" charset="0"/>
              </a:rPr>
              <a:t>славилась искусством управлять государством и выбирать своих приближенных. В делах она принимала за образец Петра Великого и постоянно спрашивала себя: «Как бы поступил в таком случае Петр I ?» </a:t>
            </a:r>
          </a:p>
          <a:p>
            <a:r>
              <a:rPr lang="ru-RU" sz="2000" dirty="0">
                <a:latin typeface="Calibri" pitchFamily="34" charset="0"/>
              </a:rPr>
              <a:t>Екатерина царствовала 34 года. Все это время наполнено громкими победами русских и мудрыми распоряжениями императрицы. </a:t>
            </a:r>
          </a:p>
        </p:txBody>
      </p:sp>
      <p:sp>
        <p:nvSpPr>
          <p:cNvPr id="5" name="Прямоугольник 2"/>
          <p:cNvSpPr>
            <a:spLocks noChangeArrowheads="1"/>
          </p:cNvSpPr>
          <p:nvPr/>
        </p:nvSpPr>
        <p:spPr bwMode="auto">
          <a:xfrm>
            <a:off x="5148064" y="6142019"/>
            <a:ext cx="3643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latin typeface="Calibri" pitchFamily="34" charset="0"/>
              </a:rPr>
              <a:t>Годы правления 1762 - 1796. 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>
                <a:solidFill>
                  <a:srgbClr val="FFFF00"/>
                </a:solidFill>
              </a:rPr>
              <a:t>Задачи  правления: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b="0" dirty="0">
                <a:solidFill>
                  <a:schemeClr val="tx2"/>
                </a:solidFill>
              </a:rPr>
              <a:t>Нужно просвещать нацию, которой должно управлять. </a:t>
            </a:r>
          </a:p>
          <a:p>
            <a:pPr>
              <a:lnSpc>
                <a:spcPct val="90000"/>
              </a:lnSpc>
            </a:pPr>
            <a:r>
              <a:rPr lang="ru-RU" b="0" dirty="0">
                <a:solidFill>
                  <a:schemeClr val="tx2"/>
                </a:solidFill>
              </a:rPr>
              <a:t>Нужно ввести добрый порядок в государстве, поддерживать общество и заставить его соблюдать законы. </a:t>
            </a:r>
          </a:p>
          <a:p>
            <a:pPr>
              <a:lnSpc>
                <a:spcPct val="90000"/>
              </a:lnSpc>
            </a:pPr>
            <a:r>
              <a:rPr lang="ru-RU" b="0" dirty="0">
                <a:solidFill>
                  <a:schemeClr val="tx2"/>
                </a:solidFill>
              </a:rPr>
              <a:t>Нужно учредить в государстве хорошую и точную полицию. </a:t>
            </a:r>
          </a:p>
          <a:p>
            <a:pPr>
              <a:lnSpc>
                <a:spcPct val="90000"/>
              </a:lnSpc>
            </a:pPr>
            <a:r>
              <a:rPr lang="ru-RU" b="0" dirty="0">
                <a:solidFill>
                  <a:schemeClr val="tx2"/>
                </a:solidFill>
              </a:rPr>
              <a:t>Нужно способствовать расцвету государства и сделать его изобильным. </a:t>
            </a:r>
          </a:p>
          <a:p>
            <a:pPr>
              <a:lnSpc>
                <a:spcPct val="90000"/>
              </a:lnSpc>
            </a:pPr>
            <a:r>
              <a:rPr lang="ru-RU" b="0" dirty="0">
                <a:solidFill>
                  <a:schemeClr val="tx2"/>
                </a:solidFill>
              </a:rPr>
              <a:t>Нужно сделать государство грозным в самом себе и внушающим уважение соседям. </a:t>
            </a:r>
          </a:p>
          <a:p>
            <a:pPr>
              <a:lnSpc>
                <a:spcPct val="90000"/>
              </a:lnSpc>
            </a:pPr>
            <a:endParaRPr lang="ru-RU" b="0" dirty="0">
              <a:solidFill>
                <a:schemeClr val="tx2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Company Logo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02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>
                <a:solidFill>
                  <a:srgbClr val="FFFF00"/>
                </a:solidFill>
              </a:rPr>
              <a:t>Санкт-Петербург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idx="1"/>
          </p:nvPr>
        </p:nvSpPr>
        <p:spPr>
          <a:xfrm>
            <a:off x="-1" y="1219200"/>
            <a:ext cx="3059833" cy="5248275"/>
          </a:xfrm>
        </p:spPr>
        <p:txBody>
          <a:bodyPr/>
          <a:lstStyle/>
          <a:p>
            <a:r>
              <a:rPr lang="ru-RU" sz="2400" b="0" i="1" dirty="0">
                <a:solidFill>
                  <a:srgbClr val="000066"/>
                </a:solidFill>
              </a:rPr>
              <a:t>Санкт-Петербург  стал  самым  многолюдным  городом  Империи.</a:t>
            </a:r>
          </a:p>
          <a:p>
            <a:r>
              <a:rPr lang="ru-RU" sz="2400" b="0" i="1" dirty="0">
                <a:solidFill>
                  <a:srgbClr val="000066"/>
                </a:solidFill>
              </a:rPr>
              <a:t>На  Сенатской  площади  установлен памятник  Петру  </a:t>
            </a:r>
            <a:r>
              <a:rPr lang="en-US" sz="2400" b="0" i="1" dirty="0">
                <a:solidFill>
                  <a:srgbClr val="000066"/>
                </a:solidFill>
              </a:rPr>
              <a:t>I</a:t>
            </a:r>
            <a:r>
              <a:rPr lang="ru-RU" sz="2400" b="0" i="1" dirty="0">
                <a:solidFill>
                  <a:srgbClr val="000066"/>
                </a:solidFill>
              </a:rPr>
              <a:t>  «Медный  всадник»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www.themegallery.com</a:t>
            </a: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Company Logo</a:t>
            </a:r>
          </a:p>
        </p:txBody>
      </p:sp>
      <p:pic>
        <p:nvPicPr>
          <p:cNvPr id="106503" name="Picture 7" descr="Картинка 436 из 1049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844824"/>
            <a:ext cx="4796303" cy="359963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6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6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9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0</TotalTime>
  <Words>1136</Words>
  <Application>Microsoft Office PowerPoint</Application>
  <PresentationFormat>Экран (4:3)</PresentationFormat>
  <Paragraphs>133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Апекс</vt:lpstr>
      <vt:lpstr>Екатерина  Великая</vt:lpstr>
      <vt:lpstr>Презентация PowerPoint</vt:lpstr>
      <vt:lpstr>Презентация PowerPoint</vt:lpstr>
      <vt:lpstr>Историческая  справка</vt:lpstr>
      <vt:lpstr>Презентация PowerPoint</vt:lpstr>
      <vt:lpstr>Презентация PowerPoint</vt:lpstr>
      <vt:lpstr>Презентация PowerPoint</vt:lpstr>
      <vt:lpstr>Задачи  правления:</vt:lpstr>
      <vt:lpstr>Санкт-Петербург</vt:lpstr>
      <vt:lpstr>Санкт-Петербург</vt:lpstr>
      <vt:lpstr>Презентация PowerPoint</vt:lpstr>
      <vt:lpstr>Презентация PowerPoint</vt:lpstr>
      <vt:lpstr>Презентация PowerPoint</vt:lpstr>
      <vt:lpstr>Презентация PowerPoint</vt:lpstr>
      <vt:lpstr>Жизнь  дворянства </vt:lpstr>
      <vt:lpstr>Презентация PowerPoint</vt:lpstr>
      <vt:lpstr>Мнение  современников</vt:lpstr>
      <vt:lpstr>Презентация PowerPoint</vt:lpstr>
      <vt:lpstr>Великие  люди  эпохи</vt:lpstr>
      <vt:lpstr>Презентация PowerPoint</vt:lpstr>
      <vt:lpstr>Презентация PowerPoint</vt:lpstr>
      <vt:lpstr>Презентация PowerPoint</vt:lpstr>
      <vt:lpstr>Презентация PowerPoint</vt:lpstr>
      <vt:lpstr>Великие  люди  эпохи</vt:lpstr>
      <vt:lpstr>Выводы: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Екатерина  Великая</dc:title>
  <dc:creator/>
  <cp:lastModifiedBy/>
  <cp:revision>60</cp:revision>
  <dcterms:created xsi:type="dcterms:W3CDTF">2010-03-24T14:34:04Z</dcterms:created>
  <dcterms:modified xsi:type="dcterms:W3CDTF">2020-04-05T19:59:55Z</dcterms:modified>
</cp:coreProperties>
</file>