
<file path=[Content_Types].xml><?xml version="1.0" encoding="utf-8"?>
<Types xmlns="http://schemas.openxmlformats.org/package/2006/content-types">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17.xml"/>
  <Override ContentType="application/vnd.openxmlformats-officedocument.presentationml.presProps+xml" PartName="/ppt/presProps.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theme+xml" PartName="/ppt/theme/theme1.xml"/>
  <Override ContentType="application/vnd.openxmlformats-officedocument.presentationml.slideLayout+xml" PartName="/ppt/slideLayouts/slideLayout2.xml"/>
  <Override ContentType="application/vnd.openxmlformats-officedocument.presentationml.slideLayout+xml" PartName="/ppt/slideLayouts/slideLayout3.xml"/>
  <Default ContentType="image/jpeg" Extension="jpe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Layout+xml" PartName="/ppt/slideLayouts/slideLayout1.xml"/>
  <Override ContentType="application/vnd.openxmlformats-officedocument.extended-properties+xml" PartName="/docProps/app.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tableStyles+xml" PartName="/ppt/tableStyles.xml"/>
  <Override ContentType="application/vnd.openxmlformats-officedocument.presentationml.slideLayout+xml" PartName="/ppt/slideLayouts/slideLayout11.xml"/>
  <Override ContentType="application/vnd.openxmlformats-officedocument.presentationml.slideLayout+xml" PartName="/ppt/slideLayouts/slideLayout10.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viewProps+xml" PartName="/ppt/viewProps.xml"/>
  <Override ContentType="application/vnd.openxmlformats-officedocument.presentationml.slideLayout+xml" PartName="/ppt/slideLayouts/slideLayout9.xml"/>
  <Override ContentType="application/vnd.openxmlformats-package.core-properties+xml" PartName="/docProps/core.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58" r:id="rId4"/>
    <p:sldId id="259" r:id="rId5"/>
    <p:sldId id="260" r:id="rId6"/>
    <p:sldId id="261" r:id="rId7"/>
    <p:sldId id="262" r:id="rId8"/>
    <p:sldId id="263" r:id="rId9"/>
    <p:sldId id="264" r:id="rId10"/>
    <p:sldId id="265" r:id="rId11"/>
    <p:sldId id="267" r:id="rId12"/>
    <p:sldId id="268" r:id="rId13"/>
    <p:sldId id="269" r:id="rId14"/>
    <p:sldId id="270" r:id="rId15"/>
    <p:sldId id="271" r:id="rId16"/>
    <p:sldId id="272" r:id="rId17"/>
    <p:sldId id="273"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1" d="100"/>
          <a:sy n="61" d="100"/>
        </p:scale>
        <p:origin x="-140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D01A87C-C198-45D1-98C7-24FF3377B79B}" type="datetimeFigureOut">
              <a:rPr lang="ru-RU" smtClean="0"/>
              <a:t>28.01.2020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EF95F2A-CE0B-41B3-AC81-07117E09D3A1}"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D01A87C-C198-45D1-98C7-24FF3377B79B}" type="datetimeFigureOut">
              <a:rPr lang="ru-RU" smtClean="0"/>
              <a:t>28.01.2020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EF95F2A-CE0B-41B3-AC81-07117E09D3A1}"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D01A87C-C198-45D1-98C7-24FF3377B79B}" type="datetimeFigureOut">
              <a:rPr lang="ru-RU" smtClean="0"/>
              <a:t>28.01.2020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EF95F2A-CE0B-41B3-AC81-07117E09D3A1}"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D01A87C-C198-45D1-98C7-24FF3377B79B}" type="datetimeFigureOut">
              <a:rPr lang="ru-RU" smtClean="0"/>
              <a:t>28.01.2020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EF95F2A-CE0B-41B3-AC81-07117E09D3A1}"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D01A87C-C198-45D1-98C7-24FF3377B79B}" type="datetimeFigureOut">
              <a:rPr lang="ru-RU" smtClean="0"/>
              <a:t>28.01.2020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EF95F2A-CE0B-41B3-AC81-07117E09D3A1}"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D01A87C-C198-45D1-98C7-24FF3377B79B}" type="datetimeFigureOut">
              <a:rPr lang="ru-RU" smtClean="0"/>
              <a:t>28.01.2020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EF95F2A-CE0B-41B3-AC81-07117E09D3A1}"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D01A87C-C198-45D1-98C7-24FF3377B79B}" type="datetimeFigureOut">
              <a:rPr lang="ru-RU" smtClean="0"/>
              <a:t>28.01.2020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EF95F2A-CE0B-41B3-AC81-07117E09D3A1}"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D01A87C-C198-45D1-98C7-24FF3377B79B}" type="datetimeFigureOut">
              <a:rPr lang="ru-RU" smtClean="0"/>
              <a:t>28.01.2020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EF95F2A-CE0B-41B3-AC81-07117E09D3A1}"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D01A87C-C198-45D1-98C7-24FF3377B79B}" type="datetimeFigureOut">
              <a:rPr lang="ru-RU" smtClean="0"/>
              <a:t>28.01.2020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EF95F2A-CE0B-41B3-AC81-07117E09D3A1}"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D01A87C-C198-45D1-98C7-24FF3377B79B}" type="datetimeFigureOut">
              <a:rPr lang="ru-RU" smtClean="0"/>
              <a:t>28.01.2020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EF95F2A-CE0B-41B3-AC81-07117E09D3A1}"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D01A87C-C198-45D1-98C7-24FF3377B79B}" type="datetimeFigureOut">
              <a:rPr lang="ru-RU" smtClean="0"/>
              <a:t>28.01.2020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EF95F2A-CE0B-41B3-AC81-07117E09D3A1}"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6000" r="-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01A87C-C198-45D1-98C7-24FF3377B79B}" type="datetimeFigureOut">
              <a:rPr lang="ru-RU" smtClean="0"/>
              <a:t>28.01.2020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F95F2A-CE0B-41B3-AC81-07117E09D3A1}"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908721"/>
            <a:ext cx="7772400" cy="2376263"/>
          </a:xfrm>
        </p:spPr>
        <p:txBody>
          <a:bodyPr/>
          <a:lstStyle/>
          <a:p>
            <a:r>
              <a:rPr lang="ru-RU" b="1" dirty="0" smtClean="0">
                <a:solidFill>
                  <a:srgbClr val="FF0000"/>
                </a:solidFill>
              </a:rPr>
              <a:t>Города – герои Великой Отечественной войны.</a:t>
            </a:r>
            <a:endParaRPr lang="ru-RU" b="1" dirty="0">
              <a:solidFill>
                <a:srgbClr val="FF0000"/>
              </a:solidFill>
            </a:endParaRPr>
          </a:p>
        </p:txBody>
      </p:sp>
      <p:sp>
        <p:nvSpPr>
          <p:cNvPr id="3" name="Подзаголовок 2"/>
          <p:cNvSpPr>
            <a:spLocks noGrp="1"/>
          </p:cNvSpPr>
          <p:nvPr>
            <p:ph type="subTitle" idx="1"/>
          </p:nvPr>
        </p:nvSpPr>
        <p:spPr>
          <a:xfrm>
            <a:off x="2627784" y="3886200"/>
            <a:ext cx="5832648" cy="1752600"/>
          </a:xfrm>
        </p:spPr>
        <p:txBody>
          <a:bodyPr>
            <a:normAutofit/>
          </a:bodyPr>
          <a:lstStyle/>
          <a:p>
            <a:pPr algn="r"/>
            <a:r>
              <a:rPr lang="ru-RU" sz="2400" dirty="0" smtClean="0">
                <a:solidFill>
                  <a:schemeClr val="tx1"/>
                </a:solidFill>
              </a:rPr>
              <a:t>МАДОУ «Детский сад №17»</a:t>
            </a:r>
          </a:p>
          <a:p>
            <a:pPr algn="r"/>
            <a:r>
              <a:rPr lang="ru-RU" sz="2400" dirty="0" smtClean="0">
                <a:solidFill>
                  <a:schemeClr val="tx1"/>
                </a:solidFill>
              </a:rPr>
              <a:t>Воспитатель:</a:t>
            </a:r>
          </a:p>
          <a:p>
            <a:pPr algn="r"/>
            <a:r>
              <a:rPr lang="ru-RU" sz="2400" dirty="0" smtClean="0">
                <a:solidFill>
                  <a:schemeClr val="tx1"/>
                </a:solidFill>
              </a:rPr>
              <a:t> Коваль </a:t>
            </a:r>
            <a:r>
              <a:rPr lang="ru-RU" sz="2400" dirty="0">
                <a:solidFill>
                  <a:schemeClr val="tx1"/>
                </a:solidFill>
              </a:rPr>
              <a:t>Т</a:t>
            </a:r>
            <a:r>
              <a:rPr lang="ru-RU" sz="2400" dirty="0" smtClean="0">
                <a:solidFill>
                  <a:schemeClr val="tx1"/>
                </a:solidFill>
              </a:rPr>
              <a:t>атьяна Александровна</a:t>
            </a:r>
            <a:endParaRPr lang="ru-RU" sz="2400"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1800" dirty="0" smtClean="0"/>
              <a:t/>
            </a:r>
            <a:br>
              <a:rPr lang="ru-RU" sz="1800" dirty="0" smtClean="0"/>
            </a:br>
            <a:r>
              <a:rPr lang="ru-RU" sz="1800" dirty="0" smtClean="0"/>
              <a:t>Новороссийск </a:t>
            </a:r>
            <a:r>
              <a:rPr lang="ru-RU" sz="1800" dirty="0"/>
              <a:t>отбивал натиск 394 дня. Огромную роль в обороне города сыграл Черноморский флот. Звание Героя присвоили 21 новороссийскому воину. Разрушенный и выжженный, в отечественную историю Новороссийск вошел несломленным советским городом-героем.</a:t>
            </a:r>
            <a:br>
              <a:rPr lang="ru-RU" sz="1800" dirty="0"/>
            </a:br>
            <a:endParaRPr lang="ru-RU" sz="1800" dirty="0"/>
          </a:p>
        </p:txBody>
      </p:sp>
      <p:pic>
        <p:nvPicPr>
          <p:cNvPr id="4" name="Содержимое 3" descr="189_gorod-geroy-novorossiysk.jpg"/>
          <p:cNvPicPr>
            <a:picLocks noGrp="1" noChangeAspect="1"/>
          </p:cNvPicPr>
          <p:nvPr>
            <p:ph idx="1"/>
          </p:nvPr>
        </p:nvPicPr>
        <p:blipFill>
          <a:blip r:embed="rId2" cstate="print"/>
          <a:stretch>
            <a:fillRect/>
          </a:stretch>
        </p:blipFill>
        <p:spPr>
          <a:xfrm>
            <a:off x="1554691" y="1600200"/>
            <a:ext cx="6034617" cy="4525963"/>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858218"/>
          </a:xfrm>
        </p:spPr>
        <p:txBody>
          <a:bodyPr>
            <a:normAutofit fontScale="90000"/>
          </a:bodyPr>
          <a:lstStyle/>
          <a:p>
            <a:r>
              <a:rPr lang="ru-RU" dirty="0"/>
              <a:t> </a:t>
            </a:r>
            <a:r>
              <a:rPr lang="ru-RU" sz="2000" dirty="0"/>
              <a:t>Мурманск сдерживал врага на протяжении почти всей войны и </a:t>
            </a:r>
            <a:r>
              <a:rPr lang="ru-RU" sz="2000" dirty="0" smtClean="0"/>
              <a:t>был неприступен</a:t>
            </a:r>
            <a:r>
              <a:rPr lang="ru-RU" sz="2000" dirty="0"/>
              <a:t>, как крепость. Мурманск бомбили, а он стоял и продолжал служить портом. Жилые дома были разрушены или сгорели, уничтожена большая часть предприятий. За все время город бомбили с воздуха почти 800 раз. </a:t>
            </a:r>
            <a:r>
              <a:rPr lang="ru-RU" dirty="0"/>
              <a:t/>
            </a:r>
            <a:br>
              <a:rPr lang="ru-RU" dirty="0"/>
            </a:br>
            <a:endParaRPr lang="ru-RU" dirty="0"/>
          </a:p>
        </p:txBody>
      </p:sp>
      <p:pic>
        <p:nvPicPr>
          <p:cNvPr id="4" name="Содержимое 3" descr="820512.jpg"/>
          <p:cNvPicPr>
            <a:picLocks noGrp="1" noChangeAspect="1"/>
          </p:cNvPicPr>
          <p:nvPr>
            <p:ph idx="1"/>
          </p:nvPr>
        </p:nvPicPr>
        <p:blipFill>
          <a:blip r:embed="rId2" cstate="print"/>
          <a:stretch>
            <a:fillRect/>
          </a:stretch>
        </p:blipFill>
        <p:spPr>
          <a:xfrm>
            <a:off x="1535644" y="1916832"/>
            <a:ext cx="6073463" cy="4209331"/>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858218"/>
          </a:xfrm>
        </p:spPr>
        <p:txBody>
          <a:bodyPr>
            <a:normAutofit fontScale="90000"/>
          </a:bodyPr>
          <a:lstStyle/>
          <a:p>
            <a:r>
              <a:rPr lang="ru-RU" sz="2000" dirty="0" smtClean="0"/>
              <a:t/>
            </a:r>
            <a:br>
              <a:rPr lang="ru-RU" sz="2000" dirty="0" smtClean="0"/>
            </a:br>
            <a:r>
              <a:rPr lang="ru-RU" sz="2000" dirty="0"/>
              <a:t/>
            </a:r>
            <a:br>
              <a:rPr lang="ru-RU" sz="2000" dirty="0"/>
            </a:br>
            <a:r>
              <a:rPr lang="ru-RU" sz="2000" dirty="0" smtClean="0"/>
              <a:t>Севастополь </a:t>
            </a:r>
            <a:r>
              <a:rPr lang="ru-RU" sz="2000" dirty="0"/>
              <a:t>отразил бомбардировку, которая обрушилась на него в первый день войны. Этот город был главным портом страны, там стоял Черноморский флот. Гитлеровцы 250 дней осаждали Севастополь. Десятки тысяч мирных жителей погибли в боях или были взяты в плен и вывезены в Германию. Город почти стерли с лица земли. </a:t>
            </a:r>
            <a:r>
              <a:rPr lang="ru-RU" dirty="0"/>
              <a:t/>
            </a:r>
            <a:br>
              <a:rPr lang="ru-RU" dirty="0"/>
            </a:br>
            <a:endParaRPr lang="ru-RU" dirty="0"/>
          </a:p>
        </p:txBody>
      </p:sp>
      <p:pic>
        <p:nvPicPr>
          <p:cNvPr id="4" name="Содержимое 3" descr="174-1475-ucelel-pri-bombezhkah-i-pri-sovetskoj-vlasti.jpg"/>
          <p:cNvPicPr>
            <a:picLocks noGrp="1" noChangeAspect="1"/>
          </p:cNvPicPr>
          <p:nvPr>
            <p:ph idx="1"/>
          </p:nvPr>
        </p:nvPicPr>
        <p:blipFill>
          <a:blip r:embed="rId2" cstate="print"/>
          <a:stretch>
            <a:fillRect/>
          </a:stretch>
        </p:blipFill>
        <p:spPr>
          <a:xfrm>
            <a:off x="1691680" y="2060848"/>
            <a:ext cx="5732454" cy="4299340"/>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858218"/>
          </a:xfrm>
        </p:spPr>
        <p:txBody>
          <a:bodyPr>
            <a:normAutofit/>
          </a:bodyPr>
          <a:lstStyle/>
          <a:p>
            <a:r>
              <a:rPr lang="ru-RU" sz="1800" dirty="0" smtClean="0"/>
              <a:t/>
            </a:r>
            <a:br>
              <a:rPr lang="ru-RU" sz="1800" dirty="0" smtClean="0"/>
            </a:br>
            <a:r>
              <a:rPr lang="ru-RU" sz="1800" dirty="0" smtClean="0"/>
              <a:t>Киев </a:t>
            </a:r>
            <a:r>
              <a:rPr lang="ru-RU" sz="1800" dirty="0"/>
              <a:t>принял удар 22 июня, а с 6 июля героически отбивался от немецких войск 72 дня. Воевали и солдаты, и мирные жители. Гитлер не смог сходу взять Киев, но с осени 1941 года город был в оккупации 2 года. Более 200 тысяч киевлян пали в боях, около 100 тысяч пленников увезены в Германию. </a:t>
            </a:r>
            <a:br>
              <a:rPr lang="ru-RU" sz="1800" dirty="0"/>
            </a:br>
            <a:endParaRPr lang="ru-RU" sz="1800" dirty="0"/>
          </a:p>
        </p:txBody>
      </p:sp>
      <p:pic>
        <p:nvPicPr>
          <p:cNvPr id="4" name="Содержимое 3" descr="0008-005-.jpg"/>
          <p:cNvPicPr>
            <a:picLocks noGrp="1" noChangeAspect="1"/>
          </p:cNvPicPr>
          <p:nvPr>
            <p:ph idx="1"/>
          </p:nvPr>
        </p:nvPicPr>
        <p:blipFill>
          <a:blip r:embed="rId2" cstate="print"/>
          <a:stretch>
            <a:fillRect/>
          </a:stretch>
        </p:blipFill>
        <p:spPr>
          <a:xfrm>
            <a:off x="2987824" y="1825290"/>
            <a:ext cx="3440698" cy="4300873"/>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930226"/>
          </a:xfrm>
        </p:spPr>
        <p:txBody>
          <a:bodyPr>
            <a:normAutofit fontScale="90000"/>
          </a:bodyPr>
          <a:lstStyle/>
          <a:p>
            <a:r>
              <a:rPr lang="ru-RU" sz="2000" dirty="0" smtClean="0"/>
              <a:t/>
            </a:r>
            <a:br>
              <a:rPr lang="ru-RU" sz="2000" dirty="0" smtClean="0"/>
            </a:br>
            <a:r>
              <a:rPr lang="ru-RU" sz="2000" dirty="0"/>
              <a:t/>
            </a:r>
            <a:br>
              <a:rPr lang="ru-RU" sz="2000" dirty="0"/>
            </a:br>
            <a:r>
              <a:rPr lang="ru-RU" sz="2000" dirty="0" smtClean="0"/>
              <a:t>Минск </a:t>
            </a:r>
            <a:r>
              <a:rPr lang="ru-RU" sz="2000" dirty="0"/>
              <a:t>попал в центр сражений с самого начала войны. Почти неделю город оборонялся, но вынужден был сдаться. Минск жил в условиях жесткой оккупации, тысячи людей погибли. Люди не сдавались без боя, и за проявленную доблесть 8 минчан получили высшую степень отличия – звание Героя Советского Союза.</a:t>
            </a:r>
            <a:r>
              <a:rPr lang="ru-RU" dirty="0"/>
              <a:t/>
            </a:r>
            <a:br>
              <a:rPr lang="ru-RU" dirty="0"/>
            </a:br>
            <a:endParaRPr lang="ru-RU" dirty="0"/>
          </a:p>
        </p:txBody>
      </p:sp>
      <p:pic>
        <p:nvPicPr>
          <p:cNvPr id="4" name="Содержимое 3" descr="1558370_900.jpg"/>
          <p:cNvPicPr>
            <a:picLocks noGrp="1" noChangeAspect="1"/>
          </p:cNvPicPr>
          <p:nvPr>
            <p:ph idx="1"/>
          </p:nvPr>
        </p:nvPicPr>
        <p:blipFill>
          <a:blip r:embed="rId2" cstate="print"/>
          <a:stretch>
            <a:fillRect/>
          </a:stretch>
        </p:blipFill>
        <p:spPr>
          <a:xfrm>
            <a:off x="1475656" y="1957530"/>
            <a:ext cx="6252951" cy="4168634"/>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2204864"/>
          </a:xfrm>
        </p:spPr>
        <p:txBody>
          <a:bodyPr>
            <a:noAutofit/>
          </a:bodyPr>
          <a:lstStyle/>
          <a:p>
            <a:r>
              <a:rPr lang="ru-RU" sz="1800" dirty="0" smtClean="0"/>
              <a:t/>
            </a:r>
            <a:br>
              <a:rPr lang="ru-RU" sz="1800" dirty="0" smtClean="0"/>
            </a:br>
            <a:r>
              <a:rPr lang="ru-RU" sz="1800" dirty="0"/>
              <a:t/>
            </a:r>
            <a:br>
              <a:rPr lang="ru-RU" sz="1800" dirty="0"/>
            </a:br>
            <a:r>
              <a:rPr lang="ru-RU" sz="1800" dirty="0" smtClean="0"/>
              <a:t>Смоленск </a:t>
            </a:r>
            <a:r>
              <a:rPr lang="ru-RU" sz="1800" dirty="0"/>
              <a:t>стоял на пути Гитлера к Москве, поэтому фюрер попытался захватить город уже на третий день войны. 10 июля 1941 года началось двухмесячное Смоленское сражение. Эта битва </a:t>
            </a:r>
            <a:r>
              <a:rPr lang="ru-RU" sz="1800" dirty="0" smtClean="0"/>
              <a:t>не дала </a:t>
            </a:r>
            <a:r>
              <a:rPr lang="ru-RU" sz="1800" dirty="0"/>
              <a:t>немцам подойти к Москве до зимы. Оккупация Смоленска длилась до осени 1943 года. Все эти месяцы жители не сдавались и создавали партизанские отряды. За боевую отвагу и мужество звание Героя Советского Союза получили 260 уроженцев Смоленщины.</a:t>
            </a:r>
            <a:br>
              <a:rPr lang="ru-RU" sz="1800" dirty="0"/>
            </a:br>
            <a:r>
              <a:rPr lang="ru-RU" sz="1800" dirty="0"/>
              <a:t/>
            </a:r>
            <a:br>
              <a:rPr lang="ru-RU" sz="1800" dirty="0"/>
            </a:br>
            <a:endParaRPr lang="ru-RU" sz="1800" dirty="0"/>
          </a:p>
        </p:txBody>
      </p:sp>
      <p:pic>
        <p:nvPicPr>
          <p:cNvPr id="4" name="Содержимое 3" descr="05b2e8f8d4978be5b7f545f6dcf241ebc18145aa_big.jpg"/>
          <p:cNvPicPr>
            <a:picLocks noGrp="1" noChangeAspect="1"/>
          </p:cNvPicPr>
          <p:nvPr>
            <p:ph idx="1"/>
          </p:nvPr>
        </p:nvPicPr>
        <p:blipFill>
          <a:blip r:embed="rId2" cstate="print"/>
          <a:stretch>
            <a:fillRect/>
          </a:stretch>
        </p:blipFill>
        <p:spPr>
          <a:xfrm>
            <a:off x="1619673" y="2053318"/>
            <a:ext cx="6109270" cy="4072846"/>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pPr>
              <a:buNone/>
            </a:pPr>
            <a:r>
              <a:rPr lang="ru-RU" sz="4400" b="1" i="1" dirty="0" smtClean="0">
                <a:solidFill>
                  <a:srgbClr val="FF0000"/>
                </a:solidFill>
              </a:rPr>
              <a:t>«Спасибо городам – Героям!</a:t>
            </a:r>
            <a:br>
              <a:rPr lang="ru-RU" sz="4400" b="1" i="1" dirty="0" smtClean="0">
                <a:solidFill>
                  <a:srgbClr val="FF0000"/>
                </a:solidFill>
              </a:rPr>
            </a:br>
            <a:r>
              <a:rPr lang="ru-RU" sz="4400" b="1" i="1" dirty="0" smtClean="0">
                <a:solidFill>
                  <a:srgbClr val="FF0000"/>
                </a:solidFill>
              </a:rPr>
              <a:t>Спасибо благородный тыл –</a:t>
            </a:r>
            <a:br>
              <a:rPr lang="ru-RU" sz="4400" b="1" i="1" dirty="0" smtClean="0">
                <a:solidFill>
                  <a:srgbClr val="FF0000"/>
                </a:solidFill>
              </a:rPr>
            </a:br>
            <a:r>
              <a:rPr lang="ru-RU" sz="4400" b="1" i="1" dirty="0" smtClean="0">
                <a:solidFill>
                  <a:srgbClr val="FF0000"/>
                </a:solidFill>
              </a:rPr>
              <a:t>В беде Вы были в одном строе,</a:t>
            </a:r>
            <a:br>
              <a:rPr lang="ru-RU" sz="4400" b="1" i="1" dirty="0" smtClean="0">
                <a:solidFill>
                  <a:srgbClr val="FF0000"/>
                </a:solidFill>
              </a:rPr>
            </a:br>
            <a:r>
              <a:rPr lang="ru-RU" sz="4400" b="1" i="1" dirty="0" smtClean="0">
                <a:solidFill>
                  <a:srgbClr val="FF0000"/>
                </a:solidFill>
              </a:rPr>
              <a:t>За это любим Вас и чтим!»</a:t>
            </a:r>
            <a:endParaRPr lang="ru-RU" sz="4400" b="1" i="1" dirty="0">
              <a:solidFill>
                <a:srgbClr val="FF00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endParaRPr lang="ru-RU" dirty="0"/>
          </a:p>
        </p:txBody>
      </p:sp>
      <p:sp>
        <p:nvSpPr>
          <p:cNvPr id="3" name="Содержимое 2"/>
          <p:cNvSpPr>
            <a:spLocks noGrp="1"/>
          </p:cNvSpPr>
          <p:nvPr>
            <p:ph idx="1"/>
          </p:nvPr>
        </p:nvSpPr>
        <p:spPr/>
        <p:txBody>
          <a:bodyPr>
            <a:normAutofit/>
          </a:bodyPr>
          <a:lstStyle/>
          <a:p>
            <a:pPr algn="ctr">
              <a:buNone/>
            </a:pPr>
            <a:r>
              <a:rPr lang="ru-RU" sz="5400" b="1" i="1" dirty="0" smtClean="0">
                <a:solidFill>
                  <a:schemeClr val="accent3">
                    <a:lumMod val="50000"/>
                  </a:schemeClr>
                </a:solidFill>
              </a:rPr>
              <a:t>Спасибо за внимание !</a:t>
            </a:r>
            <a:br>
              <a:rPr lang="ru-RU" sz="5400" b="1" i="1" dirty="0" smtClean="0">
                <a:solidFill>
                  <a:schemeClr val="accent3">
                    <a:lumMod val="50000"/>
                  </a:schemeClr>
                </a:solidFill>
              </a:rPr>
            </a:br>
            <a:endParaRPr lang="ru-RU" sz="5400" b="1" i="1" dirty="0">
              <a:solidFill>
                <a:schemeClr val="accent3">
                  <a:lumMod val="50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476672"/>
            <a:ext cx="7200800" cy="1872208"/>
          </a:xfrm>
        </p:spPr>
        <p:txBody>
          <a:bodyPr>
            <a:noAutofit/>
          </a:bodyPr>
          <a:lstStyle/>
          <a:p>
            <a:r>
              <a:rPr lang="ru-RU" sz="1800" dirty="0" smtClean="0"/>
              <a:t>Тринадцать городов современной России, Украины и Белоруссии носят почетные звания городов-героев. </a:t>
            </a:r>
            <a:br>
              <a:rPr lang="ru-RU" sz="1800" dirty="0" smtClean="0"/>
            </a:br>
            <a:r>
              <a:rPr lang="ru-RU" sz="1800" dirty="0" smtClean="0"/>
              <a:t>Население этих городов проявило невиданный героизм  и мужество в годы войны.</a:t>
            </a:r>
            <a:endParaRPr lang="ru-RU" sz="1800" dirty="0"/>
          </a:p>
        </p:txBody>
      </p:sp>
      <p:pic>
        <p:nvPicPr>
          <p:cNvPr id="4" name="Содержимое 3" descr="img7.jpg"/>
          <p:cNvPicPr>
            <a:picLocks noGrp="1" noChangeAspect="1"/>
          </p:cNvPicPr>
          <p:nvPr>
            <p:ph idx="1"/>
          </p:nvPr>
        </p:nvPicPr>
        <p:blipFill>
          <a:blip r:embed="rId2" cstate="print"/>
          <a:stretch>
            <a:fillRect/>
          </a:stretch>
        </p:blipFill>
        <p:spPr>
          <a:xfrm>
            <a:off x="2339752" y="2060848"/>
            <a:ext cx="4680520" cy="351039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700808"/>
          </a:xfrm>
        </p:spPr>
        <p:txBody>
          <a:bodyPr>
            <a:noAutofit/>
          </a:bodyPr>
          <a:lstStyle/>
          <a:p>
            <a:r>
              <a:rPr lang="ru-RU" sz="1800" dirty="0" smtClean="0"/>
              <a:t/>
            </a:r>
            <a:br>
              <a:rPr lang="ru-RU" sz="1800" dirty="0" smtClean="0"/>
            </a:br>
            <a:r>
              <a:rPr lang="ru-RU" sz="1800" dirty="0" smtClean="0"/>
              <a:t/>
            </a:r>
            <a:br>
              <a:rPr lang="ru-RU" sz="1800" dirty="0" smtClean="0"/>
            </a:br>
            <a:r>
              <a:rPr lang="ru-RU" sz="1800" dirty="0" smtClean="0"/>
              <a:t>Брестская </a:t>
            </a:r>
            <a:r>
              <a:rPr lang="ru-RU" sz="1800" dirty="0"/>
              <a:t>крепость первая приняла удар войны. Ранним июньским утром 1941 года немецкие самолеты разбомбили пограничный Брест. Мирные люди в один момент стали воинами. Оказавшись в окружении без боеприпасов и продовольствия, они держали оборону почти месяц. Все погибли, а подвиг пограничников Бреста стал известен на всю страну.</a:t>
            </a:r>
            <a:br>
              <a:rPr lang="ru-RU" sz="1800" dirty="0"/>
            </a:br>
            <a:endParaRPr lang="ru-RU" sz="1800" dirty="0"/>
          </a:p>
        </p:txBody>
      </p:sp>
      <p:pic>
        <p:nvPicPr>
          <p:cNvPr id="6" name="Содержимое 5" descr="5dc860286d176ad481b38a750d5b8f64.jpg"/>
          <p:cNvPicPr>
            <a:picLocks noGrp="1" noChangeAspect="1"/>
          </p:cNvPicPr>
          <p:nvPr>
            <p:ph idx="1"/>
          </p:nvPr>
        </p:nvPicPr>
        <p:blipFill>
          <a:blip r:embed="rId2" cstate="print"/>
          <a:stretch>
            <a:fillRect/>
          </a:stretch>
        </p:blipFill>
        <p:spPr>
          <a:xfrm>
            <a:off x="683568" y="1844824"/>
            <a:ext cx="6971520" cy="4061047"/>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 </a:t>
            </a:r>
            <a:r>
              <a:rPr lang="ru-RU" sz="2000" dirty="0"/>
              <a:t>Одесса попала в окружение в августе 1941-го. Город отбивал атаку 73 дня. Тысячи женщин, детей рыли траншеи, ставили мины и ограждения из колючей проволоки. Взрослые и дети изготавливали гранаты и противотанковые мины на переоборудованных заводах. В сентябре город был взят оккупантами. </a:t>
            </a:r>
            <a:br>
              <a:rPr lang="ru-RU" sz="2000" dirty="0"/>
            </a:br>
            <a:endParaRPr lang="ru-RU" sz="2000" dirty="0"/>
          </a:p>
        </p:txBody>
      </p:sp>
      <p:pic>
        <p:nvPicPr>
          <p:cNvPr id="4" name="Содержимое 3" descr="h-17758.jpg"/>
          <p:cNvPicPr>
            <a:picLocks noGrp="1" noChangeAspect="1"/>
          </p:cNvPicPr>
          <p:nvPr>
            <p:ph idx="1"/>
          </p:nvPr>
        </p:nvPicPr>
        <p:blipFill>
          <a:blip r:embed="rId2" cstate="print"/>
          <a:stretch>
            <a:fillRect/>
          </a:stretch>
        </p:blipFill>
        <p:spPr>
          <a:xfrm>
            <a:off x="755576" y="1844824"/>
            <a:ext cx="6723738" cy="4421088"/>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930226"/>
          </a:xfrm>
        </p:spPr>
        <p:txBody>
          <a:bodyPr>
            <a:noAutofit/>
          </a:bodyPr>
          <a:lstStyle/>
          <a:p>
            <a:r>
              <a:rPr lang="ru-RU" sz="1800" dirty="0"/>
              <a:t>Ленинград (ныне Санкт-Петербург) был окружен осенью 1941 года. В ноябре началась блокада города, которая длилась девятьсот дней. Люди выживали, как могли. Блокада Ленинграда – это отдельная, черная глава Великой Отечественной войны. Ленинград связывала со страной только «Дорога Жизни» — транспортный путь через Ладожское озеро. По воде на судах и по льду на машинах доставляли продовольствие для Ленинграда.</a:t>
            </a:r>
            <a:br>
              <a:rPr lang="ru-RU" sz="1800" dirty="0"/>
            </a:br>
            <a:endParaRPr lang="ru-RU" sz="1800" dirty="0"/>
          </a:p>
        </p:txBody>
      </p:sp>
      <p:pic>
        <p:nvPicPr>
          <p:cNvPr id="4" name="Содержимое 3" descr="slide-12.jpg"/>
          <p:cNvPicPr>
            <a:picLocks noGrp="1" noChangeAspect="1"/>
          </p:cNvPicPr>
          <p:nvPr>
            <p:ph idx="1"/>
          </p:nvPr>
        </p:nvPicPr>
        <p:blipFill>
          <a:blip r:embed="rId2" cstate="print"/>
          <a:stretch>
            <a:fillRect/>
          </a:stretch>
        </p:blipFill>
        <p:spPr>
          <a:xfrm>
            <a:off x="1979712" y="2080988"/>
            <a:ext cx="5400600" cy="4045176"/>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642194"/>
          </a:xfrm>
        </p:spPr>
        <p:txBody>
          <a:bodyPr>
            <a:normAutofit fontScale="90000"/>
          </a:bodyPr>
          <a:lstStyle/>
          <a:p>
            <a:r>
              <a:rPr lang="ru-RU" dirty="0"/>
              <a:t> </a:t>
            </a:r>
            <a:r>
              <a:rPr lang="ru-RU" sz="2000" dirty="0"/>
              <a:t>Керчь одной из первых приняла удар немецкой армии. Город пытались захватить дважды. Керчь несколько раз пересекала фронтовая линия. Тысячи мирных жителей города погибли, еще больше были отправлены на принудительные работы в Германию. Город пробыл в оккупации семьсот дней и был почти уничтожен. </a:t>
            </a:r>
            <a:r>
              <a:rPr lang="ru-RU" dirty="0"/>
              <a:t/>
            </a:r>
            <a:br>
              <a:rPr lang="ru-RU" dirty="0"/>
            </a:br>
            <a:endParaRPr lang="ru-RU" dirty="0"/>
          </a:p>
        </p:txBody>
      </p:sp>
      <p:pic>
        <p:nvPicPr>
          <p:cNvPr id="4" name="Содержимое 3" descr="655851_7.jpeg"/>
          <p:cNvPicPr>
            <a:picLocks noGrp="1" noChangeAspect="1"/>
          </p:cNvPicPr>
          <p:nvPr>
            <p:ph idx="1"/>
          </p:nvPr>
        </p:nvPicPr>
        <p:blipFill>
          <a:blip r:embed="rId2" cstate="print"/>
          <a:stretch>
            <a:fillRect/>
          </a:stretch>
        </p:blipFill>
        <p:spPr>
          <a:xfrm>
            <a:off x="1820333" y="2060575"/>
            <a:ext cx="5503334" cy="4065588"/>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858218"/>
          </a:xfrm>
        </p:spPr>
        <p:txBody>
          <a:bodyPr>
            <a:noAutofit/>
          </a:bodyPr>
          <a:lstStyle/>
          <a:p>
            <a:r>
              <a:rPr lang="ru-RU" sz="1800" dirty="0"/>
              <a:t>Тула стояла с октября по декабрь 1941-го года. Город перешел на военное положение сразу после сдачи Орла, застигнутого врасплох. Неприятель отправил на покорение города свои лучшие войска, но взять Тулу он не смог, оборона длилась 43 дня. Жители рыли противотанковые рвы, минировали подступы к городу, ставили «ежей». Героическое противостояние Тулы сорвало планы Гитлера на быстрое взятие столицы.</a:t>
            </a:r>
            <a:br>
              <a:rPr lang="ru-RU" sz="1800" dirty="0"/>
            </a:br>
            <a:endParaRPr lang="ru-RU" sz="1800" dirty="0"/>
          </a:p>
        </p:txBody>
      </p:sp>
      <p:pic>
        <p:nvPicPr>
          <p:cNvPr id="4" name="Содержимое 3" descr="tula-pamyatnik-zaschitnikam-tuly-08.jpg"/>
          <p:cNvPicPr>
            <a:picLocks noGrp="1" noChangeAspect="1"/>
          </p:cNvPicPr>
          <p:nvPr>
            <p:ph idx="1"/>
          </p:nvPr>
        </p:nvPicPr>
        <p:blipFill>
          <a:blip r:embed="rId2" cstate="print"/>
          <a:stretch>
            <a:fillRect/>
          </a:stretch>
        </p:blipFill>
        <p:spPr>
          <a:xfrm>
            <a:off x="1794470" y="2420938"/>
            <a:ext cx="5555060" cy="3705225"/>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858218"/>
          </a:xfrm>
        </p:spPr>
        <p:txBody>
          <a:bodyPr>
            <a:noAutofit/>
          </a:bodyPr>
          <a:lstStyle/>
          <a:p>
            <a:r>
              <a:rPr lang="ru-RU" sz="1800" dirty="0"/>
              <a:t> Волгоград раньше назывался Сталинградом, и Сталинградская битва изменила ход всей Второй мировой войны. Битва за Сталинград длилась с июля 1942 по февраль 1943 года и вошла в историю человечества как самая кровопролитная. Гитлер и его союзники поняли, что выиграть эту войну невозможно. Сталинград одним из первых получил звание города-героя. </a:t>
            </a:r>
            <a:br>
              <a:rPr lang="ru-RU" sz="1800" dirty="0"/>
            </a:br>
            <a:endParaRPr lang="ru-RU" sz="1800" dirty="0"/>
          </a:p>
        </p:txBody>
      </p:sp>
      <p:pic>
        <p:nvPicPr>
          <p:cNvPr id="4" name="Содержимое 3" descr="30485342678_519b848f47_o.jpg"/>
          <p:cNvPicPr>
            <a:picLocks noGrp="1" noChangeAspect="1"/>
          </p:cNvPicPr>
          <p:nvPr>
            <p:ph idx="1"/>
          </p:nvPr>
        </p:nvPicPr>
        <p:blipFill>
          <a:blip r:embed="rId2" cstate="print"/>
          <a:stretch>
            <a:fillRect/>
          </a:stretch>
        </p:blipFill>
        <p:spPr>
          <a:xfrm>
            <a:off x="1259632" y="1988840"/>
            <a:ext cx="5759887" cy="4598310"/>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1512168"/>
          </a:xfrm>
        </p:spPr>
        <p:txBody>
          <a:bodyPr>
            <a:normAutofit fontScale="90000"/>
          </a:bodyPr>
          <a:lstStyle/>
          <a:p>
            <a:r>
              <a:rPr lang="ru-RU" sz="2000" dirty="0" smtClean="0"/>
              <a:t/>
            </a:r>
            <a:br>
              <a:rPr lang="ru-RU" sz="2000" dirty="0" smtClean="0"/>
            </a:br>
            <a:r>
              <a:rPr lang="ru-RU" sz="2000" dirty="0"/>
              <a:t/>
            </a:r>
            <a:br>
              <a:rPr lang="ru-RU" sz="2000" dirty="0"/>
            </a:br>
            <a:r>
              <a:rPr lang="ru-RU" sz="2000" dirty="0" smtClean="0"/>
              <a:t>Москва </a:t>
            </a:r>
            <a:r>
              <a:rPr lang="ru-RU" sz="2000" dirty="0"/>
              <a:t>была стратегически важным городом для Гитлера. С взятием Москвы ассоциировалась победа фашисткой Германии над Советским Союзом. Битва под Москвой длилась 203 дня, и в ней Гитлер потерпел первое крупное поражение от начала войны. </a:t>
            </a:r>
            <a:r>
              <a:rPr lang="ru-RU" dirty="0"/>
              <a:t/>
            </a:r>
            <a:br>
              <a:rPr lang="ru-RU" dirty="0"/>
            </a:br>
            <a:endParaRPr lang="ru-RU" dirty="0"/>
          </a:p>
        </p:txBody>
      </p:sp>
      <p:pic>
        <p:nvPicPr>
          <p:cNvPr id="4" name="Содержимое 3" descr="10340.jpg"/>
          <p:cNvPicPr>
            <a:picLocks noGrp="1" noChangeAspect="1"/>
          </p:cNvPicPr>
          <p:nvPr>
            <p:ph idx="1"/>
          </p:nvPr>
        </p:nvPicPr>
        <p:blipFill>
          <a:blip r:embed="rId2" cstate="print"/>
          <a:stretch>
            <a:fillRect/>
          </a:stretch>
        </p:blipFill>
        <p:spPr>
          <a:xfrm>
            <a:off x="2843808" y="1700808"/>
            <a:ext cx="3528392" cy="4704523"/>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TotalTime>
  <Words>385</Words>
  <Application>Microsoft Office PowerPoint</Application>
  <PresentationFormat>Экран (4:3)</PresentationFormat>
  <Paragraphs>20</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Города – герои Великой Отечественной войны.</vt:lpstr>
      <vt:lpstr>Тринадцать городов современной России, Украины и Белоруссии носят почетные звания городов-героев.  Население этих городов проявило невиданный героизм  и мужество в годы войны.</vt:lpstr>
      <vt:lpstr>  Брестская крепость первая приняла удар войны. Ранним июньским утром 1941 года немецкие самолеты разбомбили пограничный Брест. Мирные люди в один момент стали воинами. Оказавшись в окружении без боеприпасов и продовольствия, они держали оборону почти месяц. Все погибли, а подвиг пограничников Бреста стал известен на всю страну. </vt:lpstr>
      <vt:lpstr> Одесса попала в окружение в августе 1941-го. Город отбивал атаку 73 дня. Тысячи женщин, детей рыли траншеи, ставили мины и ограждения из колючей проволоки. Взрослые и дети изготавливали гранаты и противотанковые мины на переоборудованных заводах. В сентябре город был взят оккупантами.  </vt:lpstr>
      <vt:lpstr>Ленинград (ныне Санкт-Петербург) был окружен осенью 1941 года. В ноябре началась блокада города, которая длилась девятьсот дней. Люди выживали, как могли. Блокада Ленинграда – это отдельная, черная глава Великой Отечественной войны. Ленинград связывала со страной только «Дорога Жизни» — транспортный путь через Ладожское озеро. По воде на судах и по льду на машинах доставляли продовольствие для Ленинграда. </vt:lpstr>
      <vt:lpstr> Керчь одной из первых приняла удар немецкой армии. Город пытались захватить дважды. Керчь несколько раз пересекала фронтовая линия. Тысячи мирных жителей города погибли, еще больше были отправлены на принудительные работы в Германию. Город пробыл в оккупации семьсот дней и был почти уничтожен.  </vt:lpstr>
      <vt:lpstr>Тула стояла с октября по декабрь 1941-го года. Город перешел на военное положение сразу после сдачи Орла, застигнутого врасплох. Неприятель отправил на покорение города свои лучшие войска, но взять Тулу он не смог, оборона длилась 43 дня. Жители рыли противотанковые рвы, минировали подступы к городу, ставили «ежей». Героическое противостояние Тулы сорвало планы Гитлера на быстрое взятие столицы. </vt:lpstr>
      <vt:lpstr> Волгоград раньше назывался Сталинградом, и Сталинградская битва изменила ход всей Второй мировой войны. Битва за Сталинград длилась с июля 1942 по февраль 1943 года и вошла в историю человечества как самая кровопролитная. Гитлер и его союзники поняли, что выиграть эту войну невозможно. Сталинград одним из первых получил звание города-героя.  </vt:lpstr>
      <vt:lpstr>  Москва была стратегически важным городом для Гитлера. С взятием Москвы ассоциировалась победа фашисткой Германии над Советским Союзом. Битва под Москвой длилась 203 дня, и в ней Гитлер потерпел первое крупное поражение от начала войны.  </vt:lpstr>
      <vt:lpstr> Новороссийск отбивал натиск 394 дня. Огромную роль в обороне города сыграл Черноморский флот. Звание Героя присвоили 21 новороссийскому воину. Разрушенный и выжженный, в отечественную историю Новороссийск вошел несломленным советским городом-героем. </vt:lpstr>
      <vt:lpstr> Мурманск сдерживал врага на протяжении почти всей войны и был неприступен, как крепость. Мурманск бомбили, а он стоял и продолжал служить портом. Жилые дома были разрушены или сгорели, уничтожена большая часть предприятий. За все время город бомбили с воздуха почти 800 раз.  </vt:lpstr>
      <vt:lpstr>  Севастополь отразил бомбардировку, которая обрушилась на него в первый день войны. Этот город был главным портом страны, там стоял Черноморский флот. Гитлеровцы 250 дней осаждали Севастополь. Десятки тысяч мирных жителей погибли в боях или были взяты в плен и вывезены в Германию. Город почти стерли с лица земли.  </vt:lpstr>
      <vt:lpstr> Киев принял удар 22 июня, а с 6 июля героически отбивался от немецких войск 72 дня. Воевали и солдаты, и мирные жители. Гитлер не смог сходу взять Киев, но с осени 1941 года город был в оккупации 2 года. Более 200 тысяч киевлян пали в боях, около 100 тысяч пленников увезены в Германию.  </vt:lpstr>
      <vt:lpstr>  Минск попал в центр сражений с самого начала войны. Почти неделю город оборонялся, но вынужден был сдаться. Минск жил в условиях жесткой оккупации, тысячи людей погибли. Люди не сдавались без боя, и за проявленную доблесть 8 минчан получили высшую степень отличия – звание Героя Советского Союза. </vt:lpstr>
      <vt:lpstr>  Смоленск стоял на пути Гитлера к Москве, поэтому фюрер попытался захватить город уже на третий день войны. 10 июля 1941 года началось двухмесячное Смоленское сражение. Эта битва не дала немцам подойти к Москве до зимы. Оккупация Смоленска длилась до осени 1943 года. Все эти месяцы жители не сдавались и создавали партизанские отряды. За боевую отвагу и мужество звание Героя Советского Союза получили 260 уроженцев Смоленщины.  </vt:lpstr>
      <vt:lpstr>Слайд 16</vt:lpstr>
      <vt:lpstr>Слайд 17</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Города – герои</dc:title>
  <dc:creator>Пользователь</dc:creator>
  <cp:lastModifiedBy>Пользователь</cp:lastModifiedBy>
  <cp:revision>11</cp:revision>
  <dcterms:created xsi:type="dcterms:W3CDTF">2020-01-28T09:30:22Z</dcterms:created>
  <dcterms:modified xsi:type="dcterms:W3CDTF">2020-01-28T11:19:26Z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725148</vt:lpwstr>
  </property>
  <property fmtid="{D5CDD505-2E9C-101B-9397-08002B2CF9AE}" name="NXPowerLiteSettings" pid="3">
    <vt:lpwstr>C7000400038000</vt:lpwstr>
  </property>
  <property fmtid="{D5CDD505-2E9C-101B-9397-08002B2CF9AE}" name="NXPowerLiteVersion" pid="4">
    <vt:lpwstr>S9.0.1</vt:lpwstr>
  </property>
</Properties>
</file>