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5" r:id="rId1"/>
  </p:sldMasterIdLst>
  <p:notesMasterIdLst>
    <p:notesMasterId r:id="rId38"/>
  </p:notesMasterIdLst>
  <p:sldIdLst>
    <p:sldId id="256" r:id="rId2"/>
    <p:sldId id="455" r:id="rId3"/>
    <p:sldId id="436" r:id="rId4"/>
    <p:sldId id="456" r:id="rId5"/>
    <p:sldId id="457" r:id="rId6"/>
    <p:sldId id="437" r:id="rId7"/>
    <p:sldId id="360" r:id="rId8"/>
    <p:sldId id="433" r:id="rId9"/>
    <p:sldId id="321" r:id="rId10"/>
    <p:sldId id="434" r:id="rId11"/>
    <p:sldId id="458" r:id="rId12"/>
    <p:sldId id="438" r:id="rId13"/>
    <p:sldId id="439" r:id="rId14"/>
    <p:sldId id="440" r:id="rId15"/>
    <p:sldId id="442" r:id="rId16"/>
    <p:sldId id="443" r:id="rId17"/>
    <p:sldId id="459" r:id="rId18"/>
    <p:sldId id="446" r:id="rId19"/>
    <p:sldId id="447" r:id="rId20"/>
    <p:sldId id="460" r:id="rId21"/>
    <p:sldId id="444" r:id="rId22"/>
    <p:sldId id="445" r:id="rId23"/>
    <p:sldId id="448" r:id="rId24"/>
    <p:sldId id="462" r:id="rId25"/>
    <p:sldId id="461" r:id="rId26"/>
    <p:sldId id="450" r:id="rId27"/>
    <p:sldId id="463" r:id="rId28"/>
    <p:sldId id="451" r:id="rId29"/>
    <p:sldId id="452" r:id="rId30"/>
    <p:sldId id="464" r:id="rId31"/>
    <p:sldId id="453" r:id="rId32"/>
    <p:sldId id="454" r:id="rId33"/>
    <p:sldId id="465" r:id="rId34"/>
    <p:sldId id="466" r:id="rId35"/>
    <p:sldId id="468" r:id="rId36"/>
    <p:sldId id="467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BB57"/>
    <a:srgbClr val="FF9900"/>
    <a:srgbClr val="FFFF00"/>
    <a:srgbClr val="FFFF99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7" autoAdjust="0"/>
    <p:restoredTop sz="93230" autoAdjust="0"/>
  </p:normalViewPr>
  <p:slideViewPr>
    <p:cSldViewPr>
      <p:cViewPr varScale="1">
        <p:scale>
          <a:sx n="69" d="100"/>
          <a:sy n="69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2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8741FF-8B9C-40D2-9493-80952EB37E55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FF2A7AC-82B7-45FF-8B96-6706F6A95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5642EF-74B5-4FD6-AABB-5E6D25AE8DEE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90547C-9055-4850-B3C7-8D7220BE10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4EF4D-55F4-4238-BFAF-D9FA31B13A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48300-190C-429B-AA27-27BC969671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33F7E4-4825-4654-A8A4-10BFF7E0C2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2DD1E1-A548-40B8-973A-1AFC1F4C39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ACD635-3608-49FF-9729-4D6CFF9910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61A0F9-81CA-48CD-AF6D-FEC301F7D5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5ED50-4330-46CF-A2CA-74BB63DBEB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7C2A4B-AC3F-4AC4-A4B7-C3657AA84D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CC6A1-17C9-4EF8-8199-75A405F474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C1BF9D-DC09-4707-8756-AB6E27A21E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FDD3FDD-1AC3-49D7-A73D-8F25EFD0E3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6" r:id="rId1"/>
    <p:sldLayoutId id="2147484347" r:id="rId2"/>
    <p:sldLayoutId id="2147484348" r:id="rId3"/>
    <p:sldLayoutId id="2147484349" r:id="rId4"/>
    <p:sldLayoutId id="2147484350" r:id="rId5"/>
    <p:sldLayoutId id="2147484351" r:id="rId6"/>
    <p:sldLayoutId id="2147484352" r:id="rId7"/>
    <p:sldLayoutId id="2147484353" r:id="rId8"/>
    <p:sldLayoutId id="2147484354" r:id="rId9"/>
    <p:sldLayoutId id="2147484355" r:id="rId10"/>
    <p:sldLayoutId id="214748435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928662" y="1142984"/>
            <a:ext cx="7462611" cy="3303025"/>
          </a:xfrm>
          <a:prstGeom prst="rect">
            <a:avLst/>
          </a:prstGeom>
          <a:extLst>
            <a:ext uri="{91240B29-F687-4F45-9708-019B960494DF}"/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Великие</a:t>
            </a:r>
          </a:p>
          <a:p>
            <a:pPr algn="ctr">
              <a:defRPr/>
            </a:pPr>
            <a:r>
              <a:rPr lang="ru-RU" sz="3600" kern="1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ПОРТРЕТИСТЫ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2725" y="692150"/>
            <a:ext cx="342265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Величайший фламандский                    художник  XVII века </a:t>
            </a:r>
          </a:p>
          <a:p>
            <a:pPr algn="ctr"/>
            <a:endParaRPr lang="ru-RU" altLang="ru-RU" sz="2000">
              <a:solidFill>
                <a:srgbClr val="161616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altLang="ru-RU" sz="20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Питер Пауль Рубенс</a:t>
            </a:r>
          </a:p>
          <a:p>
            <a:pPr algn="ctr"/>
            <a:r>
              <a:rPr lang="ru-RU" altLang="ru-RU" sz="20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обладал совершенным мастерством. </a:t>
            </a:r>
          </a:p>
        </p:txBody>
      </p:sp>
      <p:pic>
        <p:nvPicPr>
          <p:cNvPr id="12292" name="Picture 6" descr="http://mtdata.ru/u24/photo8645/20719642661-0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571500"/>
            <a:ext cx="4214813" cy="56705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3" name="Прямоугольник 3"/>
          <p:cNvSpPr>
            <a:spLocks noChangeArrowheads="1"/>
          </p:cNvSpPr>
          <p:nvPr/>
        </p:nvSpPr>
        <p:spPr bwMode="auto">
          <a:xfrm>
            <a:off x="4383088" y="3044825"/>
            <a:ext cx="3778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 </a:t>
            </a:r>
            <a:endParaRPr lang="ru-RU" alt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72063" y="5857875"/>
            <a:ext cx="257492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«Автопортрет»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571500"/>
            <a:ext cx="3856038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Его полотна картин великолепно вписывались  в пышное убранство дворцов.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С исключительным мастерством и чувственной убедительностью 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Рубенс воссоздавал физический облик и особенности характера модели в парадных портретах 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42875" y="5857875"/>
            <a:ext cx="489267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«Маркиза Бригитта </a:t>
            </a:r>
            <a:r>
              <a:rPr lang="ru-RU" sz="16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Спинола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 </a:t>
            </a:r>
            <a:r>
              <a:rPr lang="ru-RU" sz="16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Дориа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»</a:t>
            </a: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0" y="571500"/>
            <a:ext cx="3768725" cy="5572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6313" y="928688"/>
            <a:ext cx="3929062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Источником его представлений о красоте был                        народный идеал изобилия и здоровья.                                   Рубенс в своих портретных образах</a:t>
            </a:r>
            <a:b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</a:b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передавал полноту жизненной силы.</a:t>
            </a:r>
            <a:endParaRPr lang="ru-RU" altLang="ru-RU" sz="2000">
              <a:solidFill>
                <a:srgbClr val="161616"/>
              </a:solidFill>
              <a:latin typeface="Georgia" pitchFamily="18" charset="0"/>
            </a:endParaRPr>
          </a:p>
        </p:txBody>
      </p:sp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4572000" y="5572125"/>
            <a:ext cx="32750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«Портрет камеристки»</a:t>
            </a:r>
          </a:p>
        </p:txBody>
      </p:sp>
      <p:pic>
        <p:nvPicPr>
          <p:cNvPr id="14341" name="Picture 15" descr="https://upload.wikimedia.org/wikipedia/commons/thumb/5/52/Rubens_Pieter_Paul_-_Infanta's_Waiting-maid_in_Brussels.jpg/280px-Rubens_Pieter_Paul_-_Infanta's_Waiting-maid_in_Brussel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642938"/>
            <a:ext cx="3857625" cy="5251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5" y="642938"/>
            <a:ext cx="4071938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Духовной глубиной и  теплотой  человека  проникнуты  портреты  великого  голландского  живописцы </a:t>
            </a:r>
            <a:r>
              <a:rPr lang="en-US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XVII 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века              </a:t>
            </a:r>
          </a:p>
          <a:p>
            <a:pPr algn="ctr"/>
            <a:r>
              <a:rPr lang="ru-RU" alt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Verdana" pitchFamily="34" charset="0"/>
                <a:cs typeface="Verdana" pitchFamily="34" charset="0"/>
              </a:rPr>
              <a:t>                                                         </a:t>
            </a:r>
            <a:r>
              <a:rPr lang="ru-RU" altLang="ru-RU" sz="2800">
                <a:solidFill>
                  <a:srgbClr val="0070C0"/>
                </a:solidFill>
                <a:ea typeface="Verdana" pitchFamily="34" charset="0"/>
                <a:cs typeface="Verdana" pitchFamily="34" charset="0"/>
              </a:rPr>
              <a:t>Рембрандта                                            Ван  Рейна </a:t>
            </a:r>
          </a:p>
        </p:txBody>
      </p:sp>
      <p:pic>
        <p:nvPicPr>
          <p:cNvPr id="15364" name="Picture 5" descr="D:\Картинки\Голландцы 11 кл\Рембрант\Рембран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785813"/>
            <a:ext cx="3962400" cy="53467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14875" y="5786438"/>
            <a:ext cx="295275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«Автопортрет»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625" y="3714750"/>
            <a:ext cx="3744913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Его мир добрый и мудрый, где  нет осуждения, но есть сострадание и понимание бесценной значимости жизни каждого.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88" y="5786438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«Портрет  старушки»</a:t>
            </a:r>
          </a:p>
          <a:p>
            <a:pPr algn="ctr"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Рембрандт Ван Рейн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913"/>
            <a:ext cx="9144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Тепло его работ, их простота и сердечность возвышают душу человека. Рембрандт так показывает нам героев своих произведений, что мы явственно чувствуем пережитые ими великие печали и великие радости. </a:t>
            </a:r>
            <a:endParaRPr lang="ru-RU" altLang="ru-RU" sz="2000">
              <a:solidFill>
                <a:srgbClr val="161616"/>
              </a:solidFill>
              <a:latin typeface="Georgia" pitchFamily="18" charset="0"/>
            </a:endParaRPr>
          </a:p>
        </p:txBody>
      </p:sp>
      <p:pic>
        <p:nvPicPr>
          <p:cNvPr id="16389" name="Picture 5" descr="Рембранд Харменс ван Рейн Портрет старуш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1428750"/>
            <a:ext cx="3746500" cy="42640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929188" y="5786438"/>
            <a:ext cx="360521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«Портрет старого воина»</a:t>
            </a:r>
          </a:p>
          <a:p>
            <a:pPr algn="ctr"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Рембрандт Ван Рейн</a:t>
            </a:r>
          </a:p>
        </p:txBody>
      </p:sp>
      <p:pic>
        <p:nvPicPr>
          <p:cNvPr id="16391" name="Picture 5" descr="http://smallbay.ru/images/rembrandt_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0" y="1428750"/>
            <a:ext cx="3749675" cy="42513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50" y="571500"/>
            <a:ext cx="3821113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Одним из первых мастеров русского портретного искусства </a:t>
            </a:r>
            <a:r>
              <a:rPr lang="en-US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XVIII 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века был                                                                          </a:t>
            </a:r>
            <a:r>
              <a:rPr lang="ru-RU" altLang="ru-RU" sz="20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Иван Никитин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,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прошедший обучение в Европе. 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Он пользовался благоволением императора Петра Первого. </a:t>
            </a:r>
          </a:p>
        </p:txBody>
      </p:sp>
      <p:pic>
        <p:nvPicPr>
          <p:cNvPr id="17412" name="Picture 6" descr="http://fs1.ppt4web.ru/images/16566/97486/640/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642938"/>
            <a:ext cx="4181475" cy="55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http://www.nearyou.ru/nikitin/pet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25" y="3571875"/>
            <a:ext cx="2513013" cy="25447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8" descr="http://www.nearyou.ru/nikitin/nikge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2925" y="785813"/>
            <a:ext cx="4106863" cy="5286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63" y="642938"/>
            <a:ext cx="3357562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 творчестве Никитина картина                                                    «Портрет напольного гетмана»                                               занимает особое место, ибо здесь он неожиданно                  из блестящего мастера парадного портрета превращается      в художника, читающего в душах.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42938" y="549275"/>
            <a:ext cx="778668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В России подъем искусства портрета в 19 веке связан с возникновением единой среды писателей, музыкантов , художников, объединенных идеей создания правдивой картины жизни страны, судьбы народа. Внимание к людям всех слоев общества стало основной задачей произведений.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8" y="428625"/>
            <a:ext cx="4216400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Первый по времени русский портретист XIX века –                                     </a:t>
            </a:r>
            <a:r>
              <a:rPr lang="ru-RU" altLang="ru-RU" sz="28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Орест Кипренский</a:t>
            </a:r>
          </a:p>
        </p:txBody>
      </p:sp>
      <p:pic>
        <p:nvPicPr>
          <p:cNvPr id="20484" name="Picture 5" descr="File:Kiprensky shvabl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5" y="2286000"/>
            <a:ext cx="3409950" cy="4244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485" name="Picture 5" descr="&amp;Acy;&amp;vcy;&amp;tcy;&amp;ocy;&amp;pcy;&amp;ocy;&amp;rcy;&amp;tcy;&amp;rcy;&amp;iecy;&amp;tcy;, 182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428625"/>
            <a:ext cx="3065463" cy="3911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500" y="4643438"/>
            <a:ext cx="4171950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altLang="ru-RU" sz="2000" dirty="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Его кисти принадлежит                                                           «Портрет А. К. </a:t>
            </a:r>
            <a:r>
              <a:rPr lang="ru-RU" altLang="ru-RU" sz="2000" dirty="0" err="1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Швальбе</a:t>
            </a:r>
            <a:r>
              <a:rPr lang="ru-RU" altLang="ru-RU" sz="2000" dirty="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»,                                                              которым он дебютировал как портретист.                                               В Италии работу приняли за творение Рембрандта</a:t>
            </a:r>
            <a:endParaRPr lang="ru-RU" altLang="ru-RU" sz="2000" dirty="0">
              <a:solidFill>
                <a:srgbClr val="16161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785813"/>
            <a:ext cx="3929063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</a:rPr>
              <a:t>Одним из самых  ярких и глубоких  романтических портретов 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и  наиболее известной работой 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</a:rPr>
              <a:t>Кипренского  является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«Портрет 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Ефграфа Давыдова»,                                                                </a:t>
            </a:r>
          </a:p>
        </p:txBody>
      </p:sp>
      <p:pic>
        <p:nvPicPr>
          <p:cNvPr id="21508" name="Picture 5" descr="http://nearyou.ru/kiprensk/pik/09davydo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3" y="785813"/>
            <a:ext cx="3603625" cy="50244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2928938" y="4929188"/>
            <a:ext cx="49323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принято здесь громко говорить,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строгие глядят с портретов лица,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понимаешь: стоило родиться,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узнать, как мастер мог творить.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altLang="ru-RU" sz="2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Тамара Сальникова</a:t>
            </a:r>
            <a:endParaRPr lang="ru-RU" altLang="ru-RU" sz="20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https://im0-tub-ru.yandex.net/i?id=c6c6c9850b36ec05231503124a284912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428604"/>
            <a:ext cx="6417436" cy="42782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28625" y="714375"/>
            <a:ext cx="33575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Русский художник исторической, церковной и портретной живописи</a:t>
            </a:r>
          </a:p>
          <a:p>
            <a:pPr algn="ctr">
              <a:defRPr/>
            </a:pPr>
            <a:r>
              <a:rPr lang="ru-RU" altLang="ru-RU" sz="24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lang="ru-RU" altLang="ru-RU" sz="2400" dirty="0">
                <a:solidFill>
                  <a:srgbClr val="0070C0"/>
                </a:solidFill>
                <a:latin typeface="Georgia" pitchFamily="18" charset="0"/>
              </a:rPr>
              <a:t>Боровиковский Владимир Лукич </a:t>
            </a:r>
          </a:p>
          <a:p>
            <a:pPr algn="ctr">
              <a:defRPr/>
            </a:pPr>
            <a:endParaRPr lang="ru-RU" altLang="ru-RU" sz="2400" dirty="0">
              <a:solidFill>
                <a:srgbClr val="0070C0"/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altLang="ru-RU" sz="24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Выходец из казачьего рода, уроженец Миргорода. </a:t>
            </a:r>
          </a:p>
        </p:txBody>
      </p:sp>
      <p:pic>
        <p:nvPicPr>
          <p:cNvPr id="22532" name="Picture 4" descr="http://s42.radikal.ru/i095/1306/c4/19ac19af69b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500" y="714375"/>
            <a:ext cx="4438650" cy="52736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 descr="https://upload.wikimedia.org/wikipedia/commons/thumb/a/af/Vladimir_Borovikovsky_005.jpg/800px-Vladimir_Borovikovsky_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642938"/>
            <a:ext cx="4232275" cy="52911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72063" y="642938"/>
            <a:ext cx="3889375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 конце 1790-х годов, художник                         приобретает славу известного  портретиста.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 его работах  преобладает                     камерный портрет.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В женских образах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Владимир Боровиковский воплощает                            идеал красоты                 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своей эпохи.</a:t>
            </a:r>
          </a:p>
          <a:p>
            <a:pPr algn="ctr"/>
            <a:endParaRPr lang="ru-RU" altLang="ru-RU" sz="2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6072188"/>
            <a:ext cx="417671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18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«Лизонька и Дашенька»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5143500"/>
            <a:ext cx="4500562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1600">
                <a:solidFill>
                  <a:srgbClr val="161616"/>
                </a:solidFill>
                <a:ea typeface="Verdana" pitchFamily="34" charset="0"/>
                <a:cs typeface="Verdana" pitchFamily="34" charset="0"/>
              </a:rPr>
              <a:t>Один из самых популярных женских портретов                           кисти Владимира  Боровиковского</a:t>
            </a:r>
            <a:r>
              <a:rPr lang="en-US" altLang="ru-RU" sz="1600">
                <a:solidFill>
                  <a:srgbClr val="161616"/>
                </a:solidFill>
                <a:ea typeface="Verdana" pitchFamily="34" charset="0"/>
                <a:cs typeface="Verdana" pitchFamily="34" charset="0"/>
              </a:rPr>
              <a:t> – </a:t>
            </a:r>
            <a:r>
              <a:rPr lang="ru-RU" altLang="ru-RU" sz="1600">
                <a:solidFill>
                  <a:srgbClr val="161616"/>
                </a:solidFill>
                <a:ea typeface="Verdana" pitchFamily="34" charset="0"/>
                <a:cs typeface="Verdana" pitchFamily="34" charset="0"/>
              </a:rPr>
              <a:t>                                                 «Портрет Марии Лопухиной»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29125" y="571500"/>
            <a:ext cx="457200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Художник использовал традиционный приём репрезентативного портрета —                                  окружение персонажа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предметами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и атрибутами, помогающими                            раскрыть его образ.                                          Однако Боровиковский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попытался показать  личные стороны                            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её характера.                           Основной темой  портрета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стало   гармоничное слияние человека с природой.</a:t>
            </a:r>
          </a:p>
        </p:txBody>
      </p:sp>
      <p:pic>
        <p:nvPicPr>
          <p:cNvPr id="24581" name="Picture 2" descr="D:\Картинки\Картинки ХК\Русская  живопись\Боровиковский\Портрет Лопухино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571500"/>
            <a:ext cx="3643313" cy="45307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714375"/>
            <a:ext cx="3208338" cy="3354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Василий Тропинин</a:t>
            </a:r>
          </a:p>
          <a:p>
            <a:pPr algn="ctr"/>
            <a:endParaRPr lang="ru-RU" altLang="ru-RU" sz="2800">
              <a:solidFill>
                <a:srgbClr val="161616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altLang="ru-RU" sz="28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В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</a:rPr>
              <a:t>ыдающийся русский художник-портретист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</a:rPr>
              <a:t>работал над портретами университетских профессоров и других знатных лиц Москвы.</a:t>
            </a:r>
            <a:endParaRPr lang="ru-RU" altLang="ru-RU" sz="2000">
              <a:solidFill>
                <a:srgbClr val="161616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5604" name="Picture 5" descr="http://smallbay.ru/images8/tropinin_avtoportre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3" y="642938"/>
            <a:ext cx="4271962" cy="5429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3000" y="5786438"/>
            <a:ext cx="295275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«Автопортрет»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 descr="&amp;Pcy;&amp;ocy;&amp;rcy;&amp;tcy;&amp;rcy;&amp;iecy;&amp;tcy; &amp;zhcy;&amp;iecy;&amp;ncy;&amp;ycy; &amp;Acy;&amp;ncy;&amp;ncy;&amp;ycy; , 180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571500"/>
            <a:ext cx="4164012" cy="574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286375" y="571500"/>
            <a:ext cx="3424238" cy="505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Ранние произведения </a:t>
            </a:r>
            <a:r>
              <a:rPr lang="ru-RU" altLang="ru-RU" sz="2000" dirty="0" err="1" smtClean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Тропина</a:t>
            </a:r>
            <a:r>
              <a:rPr lang="ru-RU" altLang="ru-RU" sz="2000" dirty="0" smtClean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 на </a:t>
            </a: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сдержанны по цветовой гамме и </a:t>
            </a:r>
            <a:r>
              <a:rPr lang="ru-RU" altLang="ru-RU" sz="2000" dirty="0" err="1" smtClean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классицистически</a:t>
            </a:r>
            <a:r>
              <a:rPr lang="ru-RU" altLang="ru-RU" sz="2000" dirty="0" smtClean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 </a:t>
            </a: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статичны по композиции. Работы художника относят к романтизму. </a:t>
            </a:r>
          </a:p>
          <a:p>
            <a:pPr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В этот период мастер создает также выразительные местные, малороссийские образы-типажи. Он изображал конкретного человека, а через него старался показать все типичное </a:t>
            </a:r>
          </a:p>
          <a:p>
            <a:pPr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для данного круга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38" y="714375"/>
            <a:ext cx="3286125" cy="4094163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Среди частных заказных работ, в 1827 был написан портрет Александра Сергеевича Пушкина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по просьбе друга великого поэта — Соболевского. Современники отмечали поразительное сходство изображенного на портрете поэта с живым Пушкиным.</a:t>
            </a:r>
            <a:endParaRPr lang="ru-RU" altLang="ru-RU" sz="2000" dirty="0" smtClean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7652" name="Picture 4" descr="D:\Картинки\Картинки ХК\Русская  живопись\Тропинин\Портрет Пушкина 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714375"/>
            <a:ext cx="4224338" cy="5214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38" y="714375"/>
            <a:ext cx="3643312" cy="3724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Русский художник, который считается основоположником сюжетного стиля в портретном искусстве. </a:t>
            </a:r>
          </a:p>
          <a:p>
            <a:pPr algn="ctr"/>
            <a:endParaRPr lang="ru-RU" altLang="ru-RU" sz="2000">
              <a:solidFill>
                <a:srgbClr val="161616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altLang="ru-RU" sz="28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Алексей Венецианов</a:t>
            </a:r>
          </a:p>
          <a:p>
            <a:pPr algn="ctr"/>
            <a:endParaRPr lang="ru-RU" altLang="ru-RU" sz="2800">
              <a:solidFill>
                <a:srgbClr val="0070C0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Он был учеником живописца Владимира Боровиковского. </a:t>
            </a:r>
          </a:p>
        </p:txBody>
      </p:sp>
      <p:pic>
        <p:nvPicPr>
          <p:cNvPr id="28676" name="Picture 5" descr="&amp;Acy;&amp;vcy;&amp;tcy;&amp;ocy;&amp;pcy;&amp;ocy;&amp;rcy;&amp;tcy;&amp;rcy;&amp;iecy;&amp;tcy;, 1811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714375"/>
            <a:ext cx="4135438" cy="5286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250" y="642938"/>
            <a:ext cx="3143250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Молодой художник Венецианов                                               приобрел широкую известность благодаря картине</a:t>
            </a:r>
          </a:p>
          <a:p>
            <a:pPr algn="ctr"/>
            <a:endParaRPr lang="ru-RU" altLang="ru-RU" sz="2000">
              <a:solidFill>
                <a:srgbClr val="161616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«Портрет матери»</a:t>
            </a:r>
          </a:p>
        </p:txBody>
      </p:sp>
      <p:pic>
        <p:nvPicPr>
          <p:cNvPr id="29700" name="Picture 4" descr="D:\Картинки\Картинки ХК\Русская  живопись\Венецианов\Портрет матер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642938"/>
            <a:ext cx="4500562" cy="54689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115888"/>
            <a:ext cx="80010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Наибольшую известность Алексею Венецианову принесли написанные им образы крестьян.    «Жнецы», «Захарка» уже почти два столетия своей свежестью и искренностью привлекают внимание зрителя.</a:t>
            </a:r>
          </a:p>
        </p:txBody>
      </p:sp>
      <p:pic>
        <p:nvPicPr>
          <p:cNvPr id="30724" name="Picture 2" descr="https://upload.wikimedia.org/wikipedia/commons/thumb/8/82/Venetsianov_Reapers.jpg/220px-Venetsianov_Reape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1571625"/>
            <a:ext cx="3344863" cy="4286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25" name="Picture 7" descr="D:\Картинки\Картинки ХК\Русская  живопись\Венецианов\Захар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3" y="1571625"/>
            <a:ext cx="3200400" cy="43211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8"/>
          <p:cNvSpPr>
            <a:spLocks noChangeArrowheads="1"/>
          </p:cNvSpPr>
          <p:nvPr/>
        </p:nvSpPr>
        <p:spPr bwMode="auto">
          <a:xfrm>
            <a:off x="1928813" y="6000750"/>
            <a:ext cx="1406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800">
                <a:solidFill>
                  <a:srgbClr val="161616"/>
                </a:solidFill>
                <a:ea typeface="Verdana" pitchFamily="34" charset="0"/>
                <a:cs typeface="Verdana" pitchFamily="34" charset="0"/>
              </a:rPr>
              <a:t>«Жнецы» </a:t>
            </a:r>
            <a:endParaRPr lang="ru-RU" altLang="ru-RU" sz="800">
              <a:solidFill>
                <a:srgbClr val="161616"/>
              </a:solidFill>
            </a:endParaRPr>
          </a:p>
        </p:txBody>
      </p:sp>
      <p:sp>
        <p:nvSpPr>
          <p:cNvPr id="30726" name="Прямоугольник 10"/>
          <p:cNvSpPr>
            <a:spLocks noChangeArrowheads="1"/>
          </p:cNvSpPr>
          <p:nvPr/>
        </p:nvSpPr>
        <p:spPr bwMode="auto">
          <a:xfrm>
            <a:off x="5857875" y="6000750"/>
            <a:ext cx="153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800">
                <a:solidFill>
                  <a:srgbClr val="161616"/>
                </a:solidFill>
                <a:ea typeface="Verdana" pitchFamily="34" charset="0"/>
                <a:cs typeface="Verdana" pitchFamily="34" charset="0"/>
              </a:rPr>
              <a:t>«Захарка» </a:t>
            </a:r>
            <a:endParaRPr lang="ru-RU" altLang="ru-RU" sz="800">
              <a:solidFill>
                <a:srgbClr val="16161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29250"/>
            <a:ext cx="9144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«Спящий пастушок»                                                          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 Венецианова является одной из самых прекрасных и поэтических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картин русской школы живописи.</a:t>
            </a:r>
          </a:p>
        </p:txBody>
      </p:sp>
      <p:pic>
        <p:nvPicPr>
          <p:cNvPr id="31748" name="Picture 6" descr="Описание картины Алексея Венецианова «Спящий пастушок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500063"/>
            <a:ext cx="6783388" cy="49260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4786313"/>
            <a:ext cx="8286750" cy="1692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Живописный портрет – это форма выражения глубокого интереса к личности человека. </a:t>
            </a:r>
          </a:p>
          <a:p>
            <a:pPr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Через живописный портрет нам раскрывается образ эпохи, духовные ценности того времени, когда жил и творил художник.</a:t>
            </a:r>
          </a:p>
          <a:p>
            <a:pPr algn="ctr">
              <a:defRPr/>
            </a:pPr>
            <a:endParaRPr lang="ru-RU" alt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4932040" y="4005064"/>
            <a:ext cx="2857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1600" dirty="0">
                <a:solidFill>
                  <a:schemeClr val="accent4">
                    <a:lumMod val="10000"/>
                  </a:schemeClr>
                </a:solidFill>
              </a:rPr>
              <a:t>«Портрет камеристки»</a:t>
            </a:r>
          </a:p>
          <a:p>
            <a:pPr algn="ctr">
              <a:defRPr/>
            </a:pPr>
            <a:r>
              <a:rPr lang="ru-RU" altLang="ru-RU" sz="1600" dirty="0">
                <a:solidFill>
                  <a:schemeClr val="accent4">
                    <a:lumMod val="10000"/>
                  </a:schemeClr>
                </a:solidFill>
              </a:rPr>
              <a:t>Питер  </a:t>
            </a:r>
            <a:r>
              <a:rPr lang="ru-RU" altLang="ru-RU" sz="1600" dirty="0" err="1">
                <a:solidFill>
                  <a:schemeClr val="accent4">
                    <a:lumMod val="10000"/>
                  </a:schemeClr>
                </a:solidFill>
              </a:rPr>
              <a:t>Пауль</a:t>
            </a:r>
            <a:r>
              <a:rPr lang="ru-RU" altLang="ru-RU" sz="1600" dirty="0">
                <a:solidFill>
                  <a:schemeClr val="accent4">
                    <a:lumMod val="10000"/>
                  </a:schemeClr>
                </a:solidFill>
              </a:rPr>
              <a:t>  Рубенс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547664" y="4000500"/>
            <a:ext cx="27527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«Автопортрет»              Альбрехт Дюрер  </a:t>
            </a:r>
          </a:p>
        </p:txBody>
      </p:sp>
      <p:pic>
        <p:nvPicPr>
          <p:cNvPr id="5126" name="Picture 15" descr="https://upload.wikimedia.org/wikipedia/commons/thumb/5/52/Rubens_Pieter_Paul_-_Infanta's_Waiting-maid_in_Brussels.jpg/280px-Rubens_Pieter_Paul_-_Infanta's_Waiting-maid_in_Brussel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548680"/>
            <a:ext cx="2452688" cy="3286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8" name="Picture 21" descr="http://opisanie-kartin.com/uploads5/image0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77169" y="571500"/>
            <a:ext cx="2390775" cy="33115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 descr="&amp;Acy;&amp;vcy;&amp;tcy;&amp;ocy;&amp;pcy;&amp;ocy;&amp;rcy;&amp;tcy;&amp;rcy;&amp;iecy;&amp;tcy;, (1867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428625"/>
            <a:ext cx="4741863" cy="576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Прямоугольник 1"/>
          <p:cNvSpPr>
            <a:spLocks noChangeArrowheads="1"/>
          </p:cNvSpPr>
          <p:nvPr/>
        </p:nvSpPr>
        <p:spPr bwMode="auto">
          <a:xfrm>
            <a:off x="4786313" y="928688"/>
            <a:ext cx="41036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rgbClr val="0070C0"/>
                </a:solidFill>
                <a:latin typeface="Georgia" pitchFamily="18" charset="0"/>
              </a:rPr>
              <a:t>Крамской </a:t>
            </a:r>
          </a:p>
          <a:p>
            <a:pPr algn="ctr"/>
            <a:r>
              <a:rPr lang="ru-RU" altLang="ru-RU" sz="2800">
                <a:solidFill>
                  <a:srgbClr val="0070C0"/>
                </a:solidFill>
                <a:latin typeface="Georgia" pitchFamily="18" charset="0"/>
              </a:rPr>
              <a:t>Иван Николаевич</a:t>
            </a:r>
          </a:p>
        </p:txBody>
      </p:sp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5572125" y="2143125"/>
            <a:ext cx="3052763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русский живописец и рисовальщик, мастер жанровой, исторической и портретной живописи; художественный критик.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313"/>
            <a:ext cx="9144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Портретное искусство Крамского позволило ему создать целый ряд изображений известных людей, среди которых Павел Третьяков, Сергей Боткин, Иван Шишкин,  Михаил Салтыков-Щедрин, Лев Толстой.</a:t>
            </a:r>
          </a:p>
        </p:txBody>
      </p:sp>
      <p:pic>
        <p:nvPicPr>
          <p:cNvPr id="33796" name="Picture 5" descr="https://upload.wikimedia.org/wikipedia/commons/thumb/0/0c/Iwan_Nikolajewitsch_Kramskoj_005.jpg/800px-Iwan_Nikolajewitsch_Kramskoj_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1428750"/>
            <a:ext cx="3149600" cy="42481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797" name="Picture 9" descr="https://upload.wikimedia.org/wikipedia/commons/thumb/a/a5/Leon_tolstoi.jpg/800px-Leon_tolsto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0" y="1428750"/>
            <a:ext cx="3440113" cy="42481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72063" y="5786438"/>
            <a:ext cx="2963862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8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«Портрет Льва Толстого»</a:t>
            </a:r>
            <a:endParaRPr lang="ru-RU" altLang="ru-RU" sz="800">
              <a:solidFill>
                <a:srgbClr val="161616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88" y="5857875"/>
            <a:ext cx="32734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18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«Портрет Ивана Шишкина»</a:t>
            </a:r>
            <a:endParaRPr lang="ru-RU" altLang="ru-RU" sz="800">
              <a:solidFill>
                <a:srgbClr val="16161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Крамской И,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500" y="357188"/>
            <a:ext cx="5732463" cy="44021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3" y="4786313"/>
            <a:ext cx="8785225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«Неизвестная»  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считается одним из наиболее значительных и известных произведений Ивана Крамского.  Дав полотну такое название,  художник придал ему ореол таинственности и интриги. </a:t>
            </a:r>
            <a:r>
              <a:rPr lang="ru-RU" altLang="ru-RU" sz="2000">
                <a:solidFill>
                  <a:srgbClr val="161616"/>
                </a:solidFill>
                <a:latin typeface="Georgia" pitchFamily="18" charset="0"/>
              </a:rPr>
              <a:t>Дама недоступна в своей величавой красоте, но напускное хладнокровие не может скрыть внутренней энергии, страстности, которые заключены в её взгляде и позе.</a:t>
            </a:r>
          </a:p>
          <a:p>
            <a:pPr algn="ctr"/>
            <a:endParaRPr lang="ru-RU" altLang="ru-RU" sz="2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3838" y="958850"/>
            <a:ext cx="8893175" cy="39703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sz="2800" dirty="0" smtClean="0">
                <a:solidFill>
                  <a:srgbClr val="800000"/>
                </a:solidFill>
              </a:rPr>
              <a:t>Какие </a:t>
            </a:r>
            <a:r>
              <a:rPr lang="ru-RU" sz="2800" dirty="0">
                <a:solidFill>
                  <a:srgbClr val="800000"/>
                </a:solidFill>
              </a:rPr>
              <a:t>виды портрета вы знаете?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800" dirty="0">
                <a:solidFill>
                  <a:srgbClr val="800000"/>
                </a:solidFill>
              </a:rPr>
              <a:t>О чем может рассказать нам портрет?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800" dirty="0">
                <a:solidFill>
                  <a:srgbClr val="800000"/>
                </a:solidFill>
              </a:rPr>
              <a:t>Как проявляется в портрете авторское «Я» художника?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800" dirty="0" smtClean="0">
                <a:solidFill>
                  <a:srgbClr val="800000"/>
                </a:solidFill>
              </a:rPr>
              <a:t>Какие </a:t>
            </a:r>
            <a:r>
              <a:rPr lang="ru-RU" sz="2800" dirty="0">
                <a:solidFill>
                  <a:srgbClr val="800000"/>
                </a:solidFill>
              </a:rPr>
              <a:t>из великих портретистов вам известны?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800" dirty="0">
                <a:solidFill>
                  <a:srgbClr val="800000"/>
                </a:solidFill>
              </a:rPr>
              <a:t>Расскажите о произведениях, которые вам запомнились?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1828800" y="188913"/>
            <a:ext cx="4727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0070C0"/>
                </a:solidFill>
              </a:rPr>
              <a:t>ИТОГОВЫЙ ОПРОС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Box 1"/>
          <p:cNvSpPr txBox="1">
            <a:spLocks noChangeArrowheads="1"/>
          </p:cNvSpPr>
          <p:nvPr/>
        </p:nvSpPr>
        <p:spPr bwMode="auto">
          <a:xfrm>
            <a:off x="0" y="82550"/>
            <a:ext cx="9144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800000"/>
                </a:solidFill>
                <a:latin typeface="Georgia" pitchFamily="18" charset="0"/>
              </a:rPr>
              <a:t>Сопоставьте каждое из представленных произведений с авторами.</a:t>
            </a:r>
          </a:p>
        </p:txBody>
      </p:sp>
      <p:pic>
        <p:nvPicPr>
          <p:cNvPr id="36868" name="Picture 2" descr="D:\Картинки\Возрождение\Леонардо да Винчи\Мона Лиз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1800" y="1508125"/>
            <a:ext cx="1357313" cy="18208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869" name="Прямоугольник 3"/>
          <p:cNvSpPr>
            <a:spLocks noChangeArrowheads="1"/>
          </p:cNvSpPr>
          <p:nvPr/>
        </p:nvSpPr>
        <p:spPr bwMode="auto">
          <a:xfrm>
            <a:off x="5734050" y="1844675"/>
            <a:ext cx="3294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80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2. Леонардо  да   </a:t>
            </a:r>
          </a:p>
          <a:p>
            <a:r>
              <a:rPr lang="ru-RU" altLang="ru-RU" sz="2000">
                <a:solidFill>
                  <a:srgbClr val="80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   Винчи </a:t>
            </a:r>
            <a:endParaRPr lang="ru-RU" altLang="ru-RU" sz="2000">
              <a:solidFill>
                <a:srgbClr val="800000"/>
              </a:solidFill>
              <a:latin typeface="Georgia" pitchFamily="18" charset="0"/>
            </a:endParaRPr>
          </a:p>
        </p:txBody>
      </p:sp>
      <p:sp>
        <p:nvSpPr>
          <p:cNvPr id="36870" name="Прямоугольник 4"/>
          <p:cNvSpPr>
            <a:spLocks noChangeArrowheads="1"/>
          </p:cNvSpPr>
          <p:nvPr/>
        </p:nvSpPr>
        <p:spPr bwMode="auto">
          <a:xfrm>
            <a:off x="5788025" y="2700338"/>
            <a:ext cx="3273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80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3. Питер Пауль     </a:t>
            </a:r>
          </a:p>
          <a:p>
            <a:r>
              <a:rPr lang="ru-RU" altLang="ru-RU" sz="2000">
                <a:solidFill>
                  <a:srgbClr val="80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    Рубенс </a:t>
            </a:r>
            <a:endParaRPr lang="ru-RU" altLang="ru-RU" sz="2000">
              <a:solidFill>
                <a:srgbClr val="800000"/>
              </a:solidFill>
              <a:latin typeface="Georgia" pitchFamily="18" charset="0"/>
            </a:endParaRPr>
          </a:p>
        </p:txBody>
      </p:sp>
      <p:pic>
        <p:nvPicPr>
          <p:cNvPr id="3687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46338" y="4267200"/>
            <a:ext cx="1322387" cy="1954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872" name="Прямоугольник 6"/>
          <p:cNvSpPr>
            <a:spLocks noChangeArrowheads="1"/>
          </p:cNvSpPr>
          <p:nvPr/>
        </p:nvSpPr>
        <p:spPr bwMode="auto">
          <a:xfrm>
            <a:off x="5724525" y="1290638"/>
            <a:ext cx="3273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80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1. Орест Кипренский</a:t>
            </a:r>
          </a:p>
        </p:txBody>
      </p:sp>
      <p:pic>
        <p:nvPicPr>
          <p:cNvPr id="36873" name="Picture 5" descr="http://nearyou.ru/kiprensk/pik/09davydo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78063" y="1497013"/>
            <a:ext cx="1285875" cy="17922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874" name="Прямоугольник 8"/>
          <p:cNvSpPr>
            <a:spLocks noChangeArrowheads="1"/>
          </p:cNvSpPr>
          <p:nvPr/>
        </p:nvSpPr>
        <p:spPr bwMode="auto">
          <a:xfrm>
            <a:off x="6213475" y="4306888"/>
            <a:ext cx="4035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80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5. Владимир </a:t>
            </a:r>
          </a:p>
          <a:p>
            <a:r>
              <a:rPr lang="ru-RU" altLang="ru-RU" sz="2000">
                <a:solidFill>
                  <a:srgbClr val="80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   Боровиковский </a:t>
            </a:r>
            <a:endParaRPr lang="ru-RU" altLang="ru-RU" sz="2000">
              <a:solidFill>
                <a:srgbClr val="800000"/>
              </a:solidFill>
              <a:latin typeface="Georgia" pitchFamily="18" charset="0"/>
            </a:endParaRPr>
          </a:p>
        </p:txBody>
      </p:sp>
      <p:pic>
        <p:nvPicPr>
          <p:cNvPr id="36875" name="Picture 2" descr="https://upload.wikimedia.org/wikipedia/commons/thumb/a/af/Vladimir_Borovikovsky_005.jpg/800px-Vladimir_Borovikovsky_0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89400" y="1460500"/>
            <a:ext cx="1470025" cy="18399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876" name="Picture 4" descr="Мадлонна с гвоздикой, Рафаэль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1963" y="4267200"/>
            <a:ext cx="1531937" cy="18986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877" name="TextBox 2"/>
          <p:cNvSpPr txBox="1">
            <a:spLocks noChangeArrowheads="1"/>
          </p:cNvSpPr>
          <p:nvPr/>
        </p:nvSpPr>
        <p:spPr bwMode="auto">
          <a:xfrm>
            <a:off x="-26988" y="2765425"/>
            <a:ext cx="430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36878" name="TextBox 12"/>
          <p:cNvSpPr txBox="1">
            <a:spLocks noChangeArrowheads="1"/>
          </p:cNvSpPr>
          <p:nvPr/>
        </p:nvSpPr>
        <p:spPr bwMode="auto">
          <a:xfrm>
            <a:off x="3897313" y="5641975"/>
            <a:ext cx="41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Е</a:t>
            </a:r>
          </a:p>
        </p:txBody>
      </p:sp>
      <p:sp>
        <p:nvSpPr>
          <p:cNvPr id="36879" name="TextBox 13"/>
          <p:cNvSpPr txBox="1">
            <a:spLocks noChangeArrowheads="1"/>
          </p:cNvSpPr>
          <p:nvPr/>
        </p:nvSpPr>
        <p:spPr bwMode="auto">
          <a:xfrm>
            <a:off x="1993900" y="5641975"/>
            <a:ext cx="452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Д</a:t>
            </a:r>
          </a:p>
        </p:txBody>
      </p:sp>
      <p:sp>
        <p:nvSpPr>
          <p:cNvPr id="36880" name="TextBox 14"/>
          <p:cNvSpPr txBox="1">
            <a:spLocks noChangeArrowheads="1"/>
          </p:cNvSpPr>
          <p:nvPr/>
        </p:nvSpPr>
        <p:spPr bwMode="auto">
          <a:xfrm>
            <a:off x="0" y="5619750"/>
            <a:ext cx="388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Г</a:t>
            </a:r>
          </a:p>
        </p:txBody>
      </p:sp>
      <p:sp>
        <p:nvSpPr>
          <p:cNvPr id="36881" name="TextBox 15"/>
          <p:cNvSpPr txBox="1">
            <a:spLocks noChangeArrowheads="1"/>
          </p:cNvSpPr>
          <p:nvPr/>
        </p:nvSpPr>
        <p:spPr bwMode="auto">
          <a:xfrm>
            <a:off x="3671888" y="2849563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36882" name="TextBox 16"/>
          <p:cNvSpPr txBox="1">
            <a:spLocks noChangeArrowheads="1"/>
          </p:cNvSpPr>
          <p:nvPr/>
        </p:nvSpPr>
        <p:spPr bwMode="auto">
          <a:xfrm>
            <a:off x="1795463" y="2792413"/>
            <a:ext cx="4302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Б</a:t>
            </a:r>
          </a:p>
        </p:txBody>
      </p:sp>
      <p:pic>
        <p:nvPicPr>
          <p:cNvPr id="36883" name="Picture 3" descr="Крамской И,Н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2775" y="4267200"/>
            <a:ext cx="1657350" cy="18986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884" name="Text Box 5"/>
          <p:cNvSpPr txBox="1">
            <a:spLocks noChangeArrowheads="1"/>
          </p:cNvSpPr>
          <p:nvPr/>
        </p:nvSpPr>
        <p:spPr bwMode="auto">
          <a:xfrm>
            <a:off x="6080125" y="5216525"/>
            <a:ext cx="31289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800000"/>
                </a:solidFill>
                <a:latin typeface="Georgia" pitchFamily="18" charset="0"/>
              </a:rPr>
              <a:t>6. Рафаэль  Санти </a:t>
            </a:r>
          </a:p>
        </p:txBody>
      </p:sp>
      <p:sp>
        <p:nvSpPr>
          <p:cNvPr id="36885" name="Прямоугольник 7"/>
          <p:cNvSpPr>
            <a:spLocks noChangeArrowheads="1"/>
          </p:cNvSpPr>
          <p:nvPr/>
        </p:nvSpPr>
        <p:spPr bwMode="auto">
          <a:xfrm>
            <a:off x="5827713" y="3509963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dirty="0">
                <a:solidFill>
                  <a:srgbClr val="800000"/>
                </a:solidFill>
                <a:latin typeface="Georgia" pitchFamily="18" charset="0"/>
              </a:rPr>
              <a:t>4. Крамской Иван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Georgia" pitchFamily="18" charset="0"/>
              </a:rPr>
              <a:t>    Николаевич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1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Ты установил авторство?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Если «да», то проверь </a:t>
            </a:r>
            <a:r>
              <a:rPr lang="ru-RU" dirty="0" err="1" smtClean="0"/>
              <a:t>себя=</a:t>
            </a:r>
            <a:r>
              <a:rPr lang="ru-RU" dirty="0" smtClean="0"/>
              <a:t>)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На следующей странице ответы!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0" y="8255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800000"/>
                </a:solidFill>
                <a:latin typeface="Georgia" pitchFamily="18" charset="0"/>
              </a:rPr>
              <a:t>Проверка знаний</a:t>
            </a:r>
          </a:p>
        </p:txBody>
      </p:sp>
      <p:pic>
        <p:nvPicPr>
          <p:cNvPr id="37892" name="Picture 2" descr="D:\Картинки\Возрождение\Леонардо да Винчи\Мона Лиз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7075" y="996950"/>
            <a:ext cx="1492250" cy="2003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893" name="Прямоугольник 3"/>
          <p:cNvSpPr>
            <a:spLocks noChangeArrowheads="1"/>
          </p:cNvSpPr>
          <p:nvPr/>
        </p:nvSpPr>
        <p:spPr bwMode="auto">
          <a:xfrm>
            <a:off x="257175" y="3089275"/>
            <a:ext cx="218916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70C0"/>
                </a:solidFill>
                <a:ea typeface="Verdana" pitchFamily="34" charset="0"/>
                <a:cs typeface="Verdana" pitchFamily="34" charset="0"/>
              </a:rPr>
              <a:t>2. Леонардо  </a:t>
            </a:r>
          </a:p>
          <a:p>
            <a:r>
              <a:rPr lang="ru-RU" altLang="ru-RU" sz="2000">
                <a:solidFill>
                  <a:srgbClr val="0070C0"/>
                </a:solidFill>
                <a:ea typeface="Verdana" pitchFamily="34" charset="0"/>
                <a:cs typeface="Verdana" pitchFamily="34" charset="0"/>
              </a:rPr>
              <a:t>    да Винчи </a:t>
            </a:r>
            <a:endParaRPr lang="ru-RU" altLang="ru-RU" sz="2000">
              <a:solidFill>
                <a:srgbClr val="0070C0"/>
              </a:solidFill>
            </a:endParaRPr>
          </a:p>
        </p:txBody>
      </p:sp>
      <p:sp>
        <p:nvSpPr>
          <p:cNvPr id="37894" name="Прямоугольник 4"/>
          <p:cNvSpPr>
            <a:spLocks noChangeArrowheads="1"/>
          </p:cNvSpPr>
          <p:nvPr/>
        </p:nvSpPr>
        <p:spPr bwMode="auto">
          <a:xfrm>
            <a:off x="3357563" y="6000750"/>
            <a:ext cx="3273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3. Питер Пауль     </a:t>
            </a:r>
          </a:p>
          <a:p>
            <a:r>
              <a:rPr lang="ru-RU" altLang="ru-RU" sz="20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    Рубенс </a:t>
            </a:r>
            <a:endParaRPr lang="ru-RU" altLang="ru-RU" sz="200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3789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9188" y="3898900"/>
            <a:ext cx="1636712" cy="1954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896" name="Прямоугольник 6"/>
          <p:cNvSpPr>
            <a:spLocks noChangeArrowheads="1"/>
          </p:cNvSpPr>
          <p:nvPr/>
        </p:nvSpPr>
        <p:spPr bwMode="auto">
          <a:xfrm>
            <a:off x="2744788" y="3111500"/>
            <a:ext cx="3273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1. Орест Кипренский</a:t>
            </a:r>
          </a:p>
        </p:txBody>
      </p:sp>
      <p:pic>
        <p:nvPicPr>
          <p:cNvPr id="37897" name="Picture 5" descr="http://nearyou.ru/kiprensk/pik/09davydo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68725" y="1022350"/>
            <a:ext cx="1419225" cy="19780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898" name="Прямоугольник 8"/>
          <p:cNvSpPr>
            <a:spLocks noChangeArrowheads="1"/>
          </p:cNvSpPr>
          <p:nvPr/>
        </p:nvSpPr>
        <p:spPr bwMode="auto">
          <a:xfrm>
            <a:off x="6169025" y="3071813"/>
            <a:ext cx="2974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5. Владимир </a:t>
            </a:r>
          </a:p>
          <a:p>
            <a:r>
              <a:rPr lang="ru-RU" altLang="ru-RU" sz="2000">
                <a:solidFill>
                  <a:srgbClr val="0070C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   Боровиковский </a:t>
            </a:r>
            <a:endParaRPr lang="ru-RU" altLang="ru-RU" sz="200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37899" name="Picture 2" descr="https://upload.wikimedia.org/wikipedia/commons/thumb/a/af/Vladimir_Borovikovsky_005.jpg/800px-Vladimir_Borovikovsky_0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43663" y="996950"/>
            <a:ext cx="1601787" cy="2003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7900" name="Picture 4" descr="Мадлонна с гвоздикой, Рафаэль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75" y="4000500"/>
            <a:ext cx="1531938" cy="18986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901" name="TextBox 2"/>
          <p:cNvSpPr txBox="1">
            <a:spLocks noChangeArrowheads="1"/>
          </p:cNvSpPr>
          <p:nvPr/>
        </p:nvSpPr>
        <p:spPr bwMode="auto">
          <a:xfrm>
            <a:off x="57150" y="2587625"/>
            <a:ext cx="430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37902" name="TextBox 12"/>
          <p:cNvSpPr txBox="1">
            <a:spLocks noChangeArrowheads="1"/>
          </p:cNvSpPr>
          <p:nvPr/>
        </p:nvSpPr>
        <p:spPr bwMode="auto">
          <a:xfrm>
            <a:off x="5641975" y="5475288"/>
            <a:ext cx="41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Е</a:t>
            </a:r>
          </a:p>
        </p:txBody>
      </p:sp>
      <p:sp>
        <p:nvSpPr>
          <p:cNvPr id="37903" name="TextBox 13"/>
          <p:cNvSpPr txBox="1">
            <a:spLocks noChangeArrowheads="1"/>
          </p:cNvSpPr>
          <p:nvPr/>
        </p:nvSpPr>
        <p:spPr bwMode="auto">
          <a:xfrm>
            <a:off x="2679700" y="5381625"/>
            <a:ext cx="4524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Д</a:t>
            </a:r>
          </a:p>
        </p:txBody>
      </p:sp>
      <p:sp>
        <p:nvSpPr>
          <p:cNvPr id="37904" name="TextBox 14"/>
          <p:cNvSpPr txBox="1">
            <a:spLocks noChangeArrowheads="1"/>
          </p:cNvSpPr>
          <p:nvPr/>
        </p:nvSpPr>
        <p:spPr bwMode="auto">
          <a:xfrm>
            <a:off x="98425" y="5408613"/>
            <a:ext cx="3889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Г</a:t>
            </a:r>
          </a:p>
        </p:txBody>
      </p:sp>
      <p:sp>
        <p:nvSpPr>
          <p:cNvPr id="37905" name="TextBox 15"/>
          <p:cNvSpPr txBox="1">
            <a:spLocks noChangeArrowheads="1"/>
          </p:cNvSpPr>
          <p:nvPr/>
        </p:nvSpPr>
        <p:spPr bwMode="auto">
          <a:xfrm>
            <a:off x="5802313" y="2633663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37906" name="TextBox 16"/>
          <p:cNvSpPr txBox="1">
            <a:spLocks noChangeArrowheads="1"/>
          </p:cNvSpPr>
          <p:nvPr/>
        </p:nvSpPr>
        <p:spPr bwMode="auto">
          <a:xfrm>
            <a:off x="2892425" y="2587625"/>
            <a:ext cx="430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/>
              <a:t>Б</a:t>
            </a:r>
          </a:p>
        </p:txBody>
      </p:sp>
      <p:pic>
        <p:nvPicPr>
          <p:cNvPr id="37907" name="Picture 3" descr="Крамской И,Н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43663" y="3983038"/>
            <a:ext cx="1657350" cy="18986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908" name="Text Box 5"/>
          <p:cNvSpPr txBox="1">
            <a:spLocks noChangeArrowheads="1"/>
          </p:cNvSpPr>
          <p:nvPr/>
        </p:nvSpPr>
        <p:spPr bwMode="auto">
          <a:xfrm>
            <a:off x="0" y="6000750"/>
            <a:ext cx="3130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70C0"/>
                </a:solidFill>
                <a:latin typeface="Georgia" pitchFamily="18" charset="0"/>
              </a:rPr>
              <a:t>6. Рафаэль  Санти </a:t>
            </a:r>
          </a:p>
        </p:txBody>
      </p:sp>
      <p:sp>
        <p:nvSpPr>
          <p:cNvPr id="37909" name="Прямоугольник 7"/>
          <p:cNvSpPr>
            <a:spLocks noChangeArrowheads="1"/>
          </p:cNvSpPr>
          <p:nvPr/>
        </p:nvSpPr>
        <p:spPr bwMode="auto">
          <a:xfrm>
            <a:off x="6143625" y="5929313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70C0"/>
                </a:solidFill>
                <a:latin typeface="Georgia" pitchFamily="18" charset="0"/>
              </a:rPr>
              <a:t>4. Крамской Иван </a:t>
            </a:r>
          </a:p>
          <a:p>
            <a:r>
              <a:rPr lang="ru-RU" altLang="ru-RU" sz="2000">
                <a:solidFill>
                  <a:srgbClr val="0070C0"/>
                </a:solidFill>
                <a:latin typeface="Georgia" pitchFamily="18" charset="0"/>
              </a:rPr>
              <a:t>    Николаевич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-19050" y="20955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800" dirty="0">
                <a:solidFill>
                  <a:srgbClr val="0070C0"/>
                </a:solidFill>
                <a:latin typeface="Georgia" pitchFamily="18" charset="0"/>
              </a:rPr>
              <a:t>Эпоха </a:t>
            </a:r>
            <a:r>
              <a:rPr lang="ru-RU" altLang="ru-RU" sz="2800" i="1" dirty="0">
                <a:solidFill>
                  <a:srgbClr val="0070C0"/>
                </a:solidFill>
                <a:latin typeface="Georgia" pitchFamily="18" charset="0"/>
              </a:rPr>
              <a:t>Возрождения</a:t>
            </a:r>
            <a:r>
              <a:rPr lang="ru-RU" altLang="ru-RU" sz="2800" dirty="0">
                <a:solidFill>
                  <a:srgbClr val="0070C0"/>
                </a:solidFill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lang="ru-RU" altLang="ru-RU" sz="28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подарила нам целый ряд непревзойдённых художников</a:t>
            </a: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785813" y="6072188"/>
            <a:ext cx="3240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Леонардо д</a:t>
            </a:r>
            <a:r>
              <a:rPr lang="ru-RU" altLang="ru-RU" sz="2000" dirty="0" smtClean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а </a:t>
            </a: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Винчи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5572125" y="6072188"/>
            <a:ext cx="2503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Рафаэль Санти</a:t>
            </a:r>
          </a:p>
        </p:txBody>
      </p:sp>
      <p:pic>
        <p:nvPicPr>
          <p:cNvPr id="6149" name="Picture 2" descr="http://www.vmest.ru/nuda/mbou-bgo-borisoglebskaya-gimnaziya-1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714488"/>
            <a:ext cx="3286147" cy="42694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0" name="Picture 4" descr="https://decem.info/wp-content/uploads/Rafajel-Sant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714488"/>
            <a:ext cx="3125818" cy="42629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-19050" y="20955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800" dirty="0">
                <a:solidFill>
                  <a:srgbClr val="0070C0"/>
                </a:solidFill>
                <a:latin typeface="Georgia" pitchFamily="18" charset="0"/>
              </a:rPr>
              <a:t>Эпоха </a:t>
            </a:r>
            <a:r>
              <a:rPr lang="ru-RU" altLang="ru-RU" sz="2800" i="1" dirty="0">
                <a:solidFill>
                  <a:srgbClr val="0070C0"/>
                </a:solidFill>
                <a:latin typeface="Georgia" pitchFamily="18" charset="0"/>
              </a:rPr>
              <a:t>Возрождения</a:t>
            </a:r>
            <a:r>
              <a:rPr lang="ru-RU" altLang="ru-RU" sz="2800" dirty="0">
                <a:solidFill>
                  <a:srgbClr val="0070C0"/>
                </a:solidFill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lang="ru-RU" altLang="ru-RU" sz="28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подарила нам целый ряд непревзойдённых художников</a:t>
            </a:r>
          </a:p>
        </p:txBody>
      </p:sp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323850" y="6165850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Микеланджело </a:t>
            </a:r>
            <a:r>
              <a:rPr lang="ru-RU" altLang="ru-RU" sz="20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Буонарроти</a:t>
            </a:r>
            <a:endParaRPr lang="ru-RU" altLang="ru-RU" sz="2000" dirty="0">
              <a:solidFill>
                <a:schemeClr val="accent4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7172" name="Прямоугольник 5"/>
          <p:cNvSpPr>
            <a:spLocks noChangeArrowheads="1"/>
          </p:cNvSpPr>
          <p:nvPr/>
        </p:nvSpPr>
        <p:spPr bwMode="auto">
          <a:xfrm>
            <a:off x="5076825" y="6192838"/>
            <a:ext cx="3365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0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Сандро</a:t>
            </a:r>
            <a:r>
              <a:rPr lang="ru-RU" alt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 </a:t>
            </a:r>
            <a:r>
              <a:rPr lang="ru-RU" altLang="ru-RU" sz="20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Ботичелли</a:t>
            </a:r>
            <a:endParaRPr lang="ru-RU" altLang="ru-RU" sz="2000" dirty="0">
              <a:solidFill>
                <a:schemeClr val="accent4">
                  <a:lumMod val="10000"/>
                </a:schemeClr>
              </a:solidFill>
              <a:latin typeface="Georgia" pitchFamily="18" charset="0"/>
            </a:endParaRPr>
          </a:p>
        </p:txBody>
      </p:sp>
      <p:pic>
        <p:nvPicPr>
          <p:cNvPr id="7173" name="Picture 2" descr="http://www.aurea-art.ru/content/image/93194420_73619714_tonne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785926"/>
            <a:ext cx="3353195" cy="42926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4" name="Picture 4" descr="http://populartips.ru/uploads/posts/2016-04/thumbs/bografya-sandro-bottchell-tvori-hudozhnika-vdom-u-vsomu-svt_73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95850" y="1785926"/>
            <a:ext cx="3519679" cy="42926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dirty="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Художники итальянского Возрождения стремились </a:t>
            </a:r>
          </a:p>
          <a:p>
            <a:pPr algn="ctr"/>
            <a:r>
              <a:rPr lang="ru-RU" altLang="ru-RU" sz="2000" dirty="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к изображению возвышенного и прекрасного. </a:t>
            </a:r>
          </a:p>
        </p:txBody>
      </p:sp>
      <p:pic>
        <p:nvPicPr>
          <p:cNvPr id="8197" name="Picture 2" descr="D:\Картинки\Возрождение\Леонардо да Винчи\Mадонна Литт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124744"/>
            <a:ext cx="4248472" cy="54810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6444208" y="5949280"/>
            <a:ext cx="26997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18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«Мадонна </a:t>
            </a:r>
            <a:r>
              <a:rPr lang="ru-RU" altLang="ru-RU" sz="18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Литта</a:t>
            </a:r>
            <a:r>
              <a:rPr lang="ru-RU" altLang="ru-RU" sz="18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»</a:t>
            </a:r>
          </a:p>
          <a:p>
            <a:pPr algn="ctr">
              <a:defRPr/>
            </a:pPr>
            <a:r>
              <a:rPr lang="ru-RU" altLang="ru-RU" sz="18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Леонардо да Винчи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7" descr="https://upload.wikimedia.org/wikipedia/commons/thumb/4/4d/Raphael.woman.600pix.jpg/300px-Raphael.woman.600pi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88" y="1714500"/>
            <a:ext cx="3305175" cy="41767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062538" y="6049963"/>
            <a:ext cx="31083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«Донна  </a:t>
            </a:r>
            <a:r>
              <a:rPr lang="ru-RU" sz="16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Вилата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»              Рафаэль  </a:t>
            </a:r>
            <a:r>
              <a:rPr lang="ru-RU" sz="16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Санти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  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27088" y="6056313"/>
            <a:ext cx="3108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«Папа Юлий </a:t>
            </a:r>
            <a:r>
              <a:rPr lang="en-US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II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»              Рафаэль  </a:t>
            </a:r>
            <a:r>
              <a:rPr lang="ru-RU" sz="16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Санти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  </a:t>
            </a:r>
          </a:p>
        </p:txBody>
      </p:sp>
      <p:pic>
        <p:nvPicPr>
          <p:cNvPr id="9222" name="Picture 2" descr="Pope Julius I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50" y="1714500"/>
            <a:ext cx="3060700" cy="4159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38" y="142875"/>
            <a:ext cx="8143875" cy="1355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Портреты Рафаэля Санти наполнены глубоким психологизмом.  </a:t>
            </a:r>
          </a:p>
          <a:p>
            <a:pPr algn="ctr"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Он отказывается от пейзажного фона,   чтобы сосредоточить всё внимание на фигуре.    Живописные решения отличаются тонким благородством, композиции безупречно уравновешены.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141288"/>
            <a:ext cx="8358187" cy="1358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При создании портретов  Леонардо  да  Винчи, подчеркивал плавную объемность форм мягкой светотенью,   иногда оживлял лица еле уловимой улыбкой, добиваясь с её помощью передачи тонких душевных состояний.</a:t>
            </a:r>
          </a:p>
        </p:txBody>
      </p:sp>
      <p:pic>
        <p:nvPicPr>
          <p:cNvPr id="10244" name="Picture 2" descr="D:\Картинки\Возрождение\Леонардо да Винчи\Прекрасная Ферроньера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5214938" y="1571625"/>
            <a:ext cx="3079750" cy="44275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57188" y="6000750"/>
            <a:ext cx="4071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   «Дама  с  горностаем» 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764088" y="6000750"/>
            <a:ext cx="43799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«Прекрасная  </a:t>
            </a:r>
            <a:r>
              <a:rPr lang="ru-RU" sz="2000" dirty="0" err="1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Ферроньера</a:t>
            </a: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Georgia" pitchFamily="18" charset="0"/>
              </a:rPr>
              <a:t>»</a:t>
            </a:r>
          </a:p>
        </p:txBody>
      </p:sp>
      <p:pic>
        <p:nvPicPr>
          <p:cNvPr id="10247" name="Picture 7" descr="Дама с горностаем 1483-90гг"/>
          <p:cNvPicPr>
            <a:picLocks noChangeAspect="1" noChangeArrowheads="1"/>
          </p:cNvPicPr>
          <p:nvPr/>
        </p:nvPicPr>
        <p:blipFill>
          <a:blip r:embed="rId3" cstate="email">
            <a:lum contrast="-10000"/>
          </a:blip>
          <a:srcRect/>
          <a:stretch>
            <a:fillRect/>
          </a:stretch>
        </p:blipFill>
        <p:spPr bwMode="auto">
          <a:xfrm>
            <a:off x="903288" y="1557338"/>
            <a:ext cx="3311525" cy="4397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 descr="D:\Картинки\Возрождение\Леонардо да Винчи\Мона Лиз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135284"/>
            <a:ext cx="4752528" cy="661179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625" y="714375"/>
            <a:ext cx="371475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Непревзойденным  шедевром 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Леонардо  да  Винчи 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стала 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«Джоконда»</a:t>
            </a:r>
          </a:p>
          <a:p>
            <a:pPr algn="ctr"/>
            <a:r>
              <a:rPr lang="ru-RU" altLang="ru-RU" sz="2000">
                <a:solidFill>
                  <a:srgbClr val="161616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 («Мона  Лиза»)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7803</TotalTime>
  <Words>1009</Words>
  <Application>Microsoft Office PowerPoint</Application>
  <PresentationFormat>Экран (4:3)</PresentationFormat>
  <Paragraphs>164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</dc:creator>
  <cp:lastModifiedBy>Света</cp:lastModifiedBy>
  <cp:revision>1164</cp:revision>
  <dcterms:created xsi:type="dcterms:W3CDTF">2011-11-22T20:50:34Z</dcterms:created>
  <dcterms:modified xsi:type="dcterms:W3CDTF">2020-04-05T16:13:27Z</dcterms:modified>
</cp:coreProperties>
</file>