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71" r:id="rId2"/>
    <p:sldId id="270" r:id="rId3"/>
    <p:sldId id="261" r:id="rId4"/>
    <p:sldId id="259" r:id="rId5"/>
    <p:sldId id="272" r:id="rId6"/>
    <p:sldId id="273" r:id="rId7"/>
    <p:sldId id="274" r:id="rId8"/>
    <p:sldId id="275" r:id="rId9"/>
    <p:sldId id="276" r:id="rId10"/>
    <p:sldId id="277" r:id="rId11"/>
    <p:sldId id="278" r:id="rId12"/>
    <p:sldId id="281" r:id="rId13"/>
    <p:sldId id="280" r:id="rId14"/>
    <p:sldId id="27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624BA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573" autoAdjust="0"/>
  </p:normalViewPr>
  <p:slideViewPr>
    <p:cSldViewPr>
      <p:cViewPr>
        <p:scale>
          <a:sx n="50" d="100"/>
          <a:sy n="50" d="100"/>
        </p:scale>
        <p:origin x="-1086" y="-5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1D77EE-D78B-4D9C-8813-9853DA974F6C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882919-E880-44E9-A606-C99B52BAADD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1\Desktop\orig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000100" y="785794"/>
            <a:ext cx="6929486" cy="33701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4000" b="1" i="1" dirty="0" smtClean="0">
                <a:solidFill>
                  <a:srgbClr val="0624BA"/>
                </a:solidFill>
                <a:latin typeface="Arial Black" pitchFamily="34" charset="0"/>
                <a:cs typeface="Aharoni" pitchFamily="2" charset="-79"/>
              </a:rPr>
              <a:t>в помощь родителям</a:t>
            </a:r>
          </a:p>
          <a:p>
            <a:pPr algn="ctr">
              <a:lnSpc>
                <a:spcPct val="150000"/>
              </a:lnSpc>
            </a:pPr>
            <a:r>
              <a:rPr lang="ru-RU" sz="4800" b="1" dirty="0" smtClean="0">
                <a:solidFill>
                  <a:srgbClr val="FF0000"/>
                </a:solidFill>
                <a:latin typeface="Arial Black" pitchFamily="34" charset="0"/>
                <a:cs typeface="Aharoni" pitchFamily="2" charset="-79"/>
              </a:rPr>
              <a:t>К беседе на тему </a:t>
            </a:r>
          </a:p>
          <a:p>
            <a:pPr algn="ctr">
              <a:lnSpc>
                <a:spcPct val="150000"/>
              </a:lnSpc>
            </a:pPr>
            <a:r>
              <a:rPr lang="ru-RU" sz="5400" b="1" i="1" dirty="0" smtClean="0">
                <a:solidFill>
                  <a:srgbClr val="FF0000"/>
                </a:solidFill>
                <a:latin typeface="Arial Black" pitchFamily="34" charset="0"/>
                <a:cs typeface="Aharoni" pitchFamily="2" charset="-79"/>
              </a:rPr>
              <a:t>«КОСМОС»</a:t>
            </a:r>
            <a:endParaRPr lang="ru-RU" sz="5400" b="1" i="1" dirty="0">
              <a:solidFill>
                <a:srgbClr val="FF0000"/>
              </a:solidFill>
              <a:latin typeface="Arial Black" pitchFamily="34" charset="0"/>
              <a:cs typeface="Aharoni" pitchFamily="2" charset="-79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МБДОУ «Детский сад №5 «Золотая рыбка»</a:t>
            </a:r>
            <a:endParaRPr lang="ru-RU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00562" y="4214818"/>
            <a:ext cx="364333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dirty="0" smtClean="0">
                <a:solidFill>
                  <a:srgbClr val="FF0000"/>
                </a:solidFill>
                <a:latin typeface="Arial Black" pitchFamily="34" charset="0"/>
              </a:rPr>
              <a:t>Выполнила: </a:t>
            </a:r>
          </a:p>
          <a:p>
            <a:r>
              <a:rPr lang="ru-RU" sz="2200" dirty="0" smtClean="0">
                <a:solidFill>
                  <a:srgbClr val="FF0000"/>
                </a:solidFill>
                <a:latin typeface="Arial Black" pitchFamily="34" charset="0"/>
              </a:rPr>
              <a:t>учитель-логопед</a:t>
            </a:r>
          </a:p>
          <a:p>
            <a:r>
              <a:rPr lang="ru-RU" sz="2200" dirty="0" err="1" smtClean="0">
                <a:solidFill>
                  <a:srgbClr val="FF0000"/>
                </a:solidFill>
                <a:latin typeface="Arial Black" pitchFamily="34" charset="0"/>
              </a:rPr>
              <a:t>Сухарникова</a:t>
            </a:r>
            <a:r>
              <a:rPr lang="ru-RU" sz="2200" dirty="0" smtClean="0">
                <a:solidFill>
                  <a:srgbClr val="FF0000"/>
                </a:solidFill>
                <a:latin typeface="Arial Black" pitchFamily="34" charset="0"/>
              </a:rPr>
              <a:t> А.В.</a:t>
            </a:r>
            <a:endParaRPr lang="ru-RU" sz="22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6429396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2020 год</a:t>
            </a:r>
            <a:endParaRPr lang="ru-RU" dirty="0">
              <a:solidFill>
                <a:srgbClr val="FF000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1\Desktop\s12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0" y="0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FF00"/>
                </a:solidFill>
                <a:latin typeface="Arial Black" pitchFamily="34" charset="0"/>
              </a:rPr>
              <a:t>Специальная одежда космонавта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0" y="6143644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. </a:t>
            </a:r>
            <a:endParaRPr lang="ru-RU" sz="2400" dirty="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9" name="Содержимое 3" descr="http://www.comgun.ru/uploads/posts/2010-09/thumbs/1285876375_9-skafandr-sk-1.jpg"/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42918"/>
            <a:ext cx="2928958" cy="50405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TextBox 10"/>
          <p:cNvSpPr txBox="1"/>
          <p:nvPr/>
        </p:nvSpPr>
        <p:spPr>
          <a:xfrm>
            <a:off x="0" y="5572140"/>
            <a:ext cx="9144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rgbClr val="FFFF00"/>
                </a:solidFill>
                <a:latin typeface="Arial Black" pitchFamily="34" charset="0"/>
              </a:rPr>
              <a:t>Системы скафандра обеспечивают подачу кислорода для дыхания, поддержание необходимой температуры, радиосвязь.</a:t>
            </a:r>
            <a:endParaRPr lang="ru-RU" sz="2000" dirty="0">
              <a:solidFill>
                <a:srgbClr val="FFFF00"/>
              </a:solidFill>
              <a:latin typeface="Arial Black" pitchFamily="34" charset="0"/>
            </a:endParaRPr>
          </a:p>
        </p:txBody>
      </p:sp>
      <p:pic>
        <p:nvPicPr>
          <p:cNvPr id="10" name="Рисунок 9" descr="http://www.kaheel7.com/userimages/man%20Space%20-kids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072066" y="642918"/>
            <a:ext cx="3746126" cy="48577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TextBox 11"/>
          <p:cNvSpPr txBox="1"/>
          <p:nvPr/>
        </p:nvSpPr>
        <p:spPr>
          <a:xfrm>
            <a:off x="3500430" y="714356"/>
            <a:ext cx="330403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FF00"/>
                </a:solidFill>
                <a:latin typeface="Arial Black" pitchFamily="34" charset="0"/>
              </a:rPr>
              <a:t>СКАФАНДР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1\Desktop\s12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0" y="6143644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. </a:t>
            </a:r>
            <a:endParaRPr lang="ru-RU" sz="24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0" y="0"/>
            <a:ext cx="9144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dirty="0" smtClean="0">
                <a:solidFill>
                  <a:srgbClr val="FFFF00"/>
                </a:solidFill>
                <a:latin typeface="Arial Black" pitchFamily="34" charset="0"/>
              </a:rPr>
              <a:t>Вот такой космонавты видят нашу планету ЗЕМЛЯ </a:t>
            </a:r>
          </a:p>
          <a:p>
            <a:pPr algn="ctr"/>
            <a:r>
              <a:rPr lang="ru-RU" sz="2200" dirty="0" smtClean="0">
                <a:solidFill>
                  <a:srgbClr val="FFFF00"/>
                </a:solidFill>
                <a:latin typeface="Arial Black" pitchFamily="34" charset="0"/>
              </a:rPr>
              <a:t>из космоса </a:t>
            </a:r>
          </a:p>
          <a:p>
            <a:pPr algn="ctr"/>
            <a:r>
              <a:rPr lang="ru-RU" sz="2200" dirty="0" smtClean="0">
                <a:solidFill>
                  <a:srgbClr val="FFFF00"/>
                </a:solidFill>
                <a:latin typeface="Arial Black" pitchFamily="34" charset="0"/>
              </a:rPr>
              <a:t>и называют её </a:t>
            </a:r>
            <a:r>
              <a:rPr lang="ru-RU" sz="2200" i="1" dirty="0" smtClean="0">
                <a:solidFill>
                  <a:srgbClr val="FFFF00"/>
                </a:solidFill>
                <a:latin typeface="Arial Black" pitchFamily="34" charset="0"/>
              </a:rPr>
              <a:t>ГОЛУБАЯ ПЛАНЕТА</a:t>
            </a:r>
            <a:endParaRPr lang="ru-RU" sz="2200" i="1" dirty="0">
              <a:solidFill>
                <a:srgbClr val="FFFF00"/>
              </a:solidFill>
              <a:latin typeface="Arial Black" pitchFamily="34" charset="0"/>
            </a:endParaRPr>
          </a:p>
        </p:txBody>
      </p:sp>
      <p:pic>
        <p:nvPicPr>
          <p:cNvPr id="6148" name="Picture 4" descr="C:\Users\1\Desktop\i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285984" y="1285860"/>
            <a:ext cx="4714908" cy="4670706"/>
          </a:xfrm>
          <a:prstGeom prst="ellipse">
            <a:avLst/>
          </a:prstGeom>
          <a:noFill/>
        </p:spPr>
      </p:pic>
      <p:sp>
        <p:nvSpPr>
          <p:cNvPr id="14" name="TextBox 13"/>
          <p:cNvSpPr txBox="1"/>
          <p:nvPr/>
        </p:nvSpPr>
        <p:spPr>
          <a:xfrm>
            <a:off x="2285984" y="6143644"/>
            <a:ext cx="440216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dirty="0" smtClean="0">
                <a:solidFill>
                  <a:srgbClr val="FFFF00"/>
                </a:solidFill>
                <a:latin typeface="Arial Black" pitchFamily="34" charset="0"/>
              </a:rPr>
              <a:t>Как вы думаете</a:t>
            </a:r>
            <a:r>
              <a:rPr lang="ru-RU" sz="2200" i="1" dirty="0" smtClean="0">
                <a:solidFill>
                  <a:srgbClr val="FFFF00"/>
                </a:solidFill>
                <a:latin typeface="Arial Black" pitchFamily="34" charset="0"/>
              </a:rPr>
              <a:t>, ПОЧЕМУ?</a:t>
            </a:r>
            <a:endParaRPr lang="ru-RU" sz="2200" i="1" dirty="0">
              <a:solidFill>
                <a:srgbClr val="FFFF0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1\Desktop\s12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0" y="6143644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. </a:t>
            </a:r>
            <a:endParaRPr lang="ru-RU" sz="24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286248" y="2071678"/>
            <a:ext cx="4857752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b="1" dirty="0" smtClean="0">
                <a:solidFill>
                  <a:schemeClr val="bg1"/>
                </a:solidFill>
                <a:latin typeface="Arial Black" pitchFamily="34" charset="0"/>
              </a:rPr>
              <a:t>Человек сидит в ракете.</a:t>
            </a:r>
          </a:p>
          <a:p>
            <a:r>
              <a:rPr lang="ru-RU" sz="2200" b="1" dirty="0" smtClean="0">
                <a:solidFill>
                  <a:schemeClr val="bg1"/>
                </a:solidFill>
                <a:latin typeface="Arial Black" pitchFamily="34" charset="0"/>
              </a:rPr>
              <a:t>Смело в небо он летит,</a:t>
            </a:r>
            <a:br>
              <a:rPr lang="ru-RU" sz="2200" b="1" dirty="0" smtClean="0">
                <a:solidFill>
                  <a:schemeClr val="bg1"/>
                </a:solidFill>
                <a:latin typeface="Arial Black" pitchFamily="34" charset="0"/>
              </a:rPr>
            </a:br>
            <a:r>
              <a:rPr lang="ru-RU" sz="2200" b="1" dirty="0" smtClean="0">
                <a:solidFill>
                  <a:schemeClr val="bg1"/>
                </a:solidFill>
                <a:latin typeface="Arial Black" pitchFamily="34" charset="0"/>
              </a:rPr>
              <a:t>И на нас в своем скафандре</a:t>
            </a:r>
          </a:p>
          <a:p>
            <a:r>
              <a:rPr lang="ru-RU" sz="2200" b="1" dirty="0" smtClean="0">
                <a:solidFill>
                  <a:schemeClr val="bg1"/>
                </a:solidFill>
                <a:latin typeface="Arial Black" pitchFamily="34" charset="0"/>
              </a:rPr>
              <a:t>Он из космоса глядит.                </a:t>
            </a:r>
          </a:p>
          <a:p>
            <a:pPr algn="ctr"/>
            <a:endParaRPr lang="ru-RU" sz="2200" b="1" i="1" dirty="0" smtClean="0">
              <a:solidFill>
                <a:srgbClr val="FFFF00"/>
              </a:solidFill>
              <a:latin typeface="Arial Black" pitchFamily="34" charset="0"/>
            </a:endParaRPr>
          </a:p>
          <a:p>
            <a:pPr algn="ctr"/>
            <a:r>
              <a:rPr lang="ru-RU" sz="2200" b="1" i="1" dirty="0" smtClean="0">
                <a:solidFill>
                  <a:schemeClr val="bg1"/>
                </a:solidFill>
                <a:latin typeface="Arial Black" pitchFamily="34" charset="0"/>
              </a:rPr>
              <a:t>          Космонавт</a:t>
            </a:r>
            <a:endParaRPr lang="ru-RU" sz="2200" i="1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428604"/>
            <a:ext cx="9144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FFFF00"/>
                </a:solidFill>
                <a:latin typeface="Arial Black" pitchFamily="34" charset="0"/>
              </a:rPr>
              <a:t>Предложите ребёнку отгадать  загадку</a:t>
            </a:r>
            <a:r>
              <a:rPr lang="ru-RU" dirty="0" smtClean="0"/>
              <a:t>! </a:t>
            </a:r>
            <a:endParaRPr lang="ru-RU" dirty="0"/>
          </a:p>
        </p:txBody>
      </p:sp>
      <p:pic>
        <p:nvPicPr>
          <p:cNvPr id="9" name="Рисунок 8" descr="http://detskie-raskraski.ru/sites/default/files/raskraska-kosmonavt50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7158" y="1571612"/>
            <a:ext cx="3714776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 flipH="1">
            <a:off x="0" y="5786454"/>
            <a:ext cx="91440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i="1" dirty="0" smtClean="0">
                <a:solidFill>
                  <a:srgbClr val="FFFF00"/>
                </a:solidFill>
                <a:latin typeface="Arial Black" pitchFamily="34" charset="0"/>
                <a:cs typeface="Aharoni" pitchFamily="2" charset="-79"/>
              </a:rPr>
              <a:t>Можно  (по желанию ребёнка)  выучить загадку  </a:t>
            </a:r>
            <a:endParaRPr lang="ru-RU" sz="2200" b="1" i="1" dirty="0">
              <a:solidFill>
                <a:srgbClr val="FFFF00"/>
              </a:solidFill>
              <a:latin typeface="Arial Black" pitchFamily="34" charset="0"/>
              <a:cs typeface="Aharoni" pitchFamily="2" charset="-79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1\Desktop\s12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0" y="6143644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. </a:t>
            </a:r>
            <a:endParaRPr lang="ru-RU" sz="24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14282" y="1357298"/>
            <a:ext cx="4786346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i="1" dirty="0" smtClean="0">
                <a:solidFill>
                  <a:schemeClr val="bg1"/>
                </a:solidFill>
                <a:latin typeface="Arial Black" pitchFamily="34" charset="0"/>
              </a:rPr>
              <a:t>РАКЕТА</a:t>
            </a:r>
            <a:endParaRPr lang="ru-RU" sz="2200" dirty="0" smtClean="0">
              <a:solidFill>
                <a:schemeClr val="bg1"/>
              </a:solidFill>
              <a:latin typeface="Arial Black" pitchFamily="34" charset="0"/>
            </a:endParaRPr>
          </a:p>
          <a:p>
            <a:r>
              <a:rPr lang="ru-RU" sz="2200" b="1" dirty="0" smtClean="0">
                <a:solidFill>
                  <a:schemeClr val="bg1"/>
                </a:solidFill>
                <a:latin typeface="Arial Black" pitchFamily="34" charset="0"/>
              </a:rPr>
              <a:t> </a:t>
            </a:r>
            <a:endParaRPr lang="ru-RU" sz="2200" dirty="0" smtClean="0">
              <a:solidFill>
                <a:schemeClr val="bg1"/>
              </a:solidFill>
              <a:latin typeface="Arial Black" pitchFamily="34" charset="0"/>
            </a:endParaRPr>
          </a:p>
          <a:p>
            <a:r>
              <a:rPr lang="ru-RU" sz="2200" b="1" dirty="0" smtClean="0">
                <a:solidFill>
                  <a:schemeClr val="bg1"/>
                </a:solidFill>
                <a:latin typeface="Arial Black" pitchFamily="34" charset="0"/>
              </a:rPr>
              <a:t>Мы построили ракету.</a:t>
            </a:r>
            <a:endParaRPr lang="ru-RU" sz="2200" dirty="0" smtClean="0">
              <a:solidFill>
                <a:schemeClr val="bg1"/>
              </a:solidFill>
              <a:latin typeface="Arial Black" pitchFamily="34" charset="0"/>
            </a:endParaRPr>
          </a:p>
          <a:p>
            <a:r>
              <a:rPr lang="ru-RU" sz="2200" b="1" dirty="0" smtClean="0">
                <a:solidFill>
                  <a:schemeClr val="bg1"/>
                </a:solidFill>
                <a:latin typeface="Arial Black" pitchFamily="34" charset="0"/>
              </a:rPr>
              <a:t>Как же трудно было это!</a:t>
            </a:r>
            <a:endParaRPr lang="ru-RU" sz="2200" dirty="0" smtClean="0">
              <a:solidFill>
                <a:schemeClr val="bg1"/>
              </a:solidFill>
              <a:latin typeface="Arial Black" pitchFamily="34" charset="0"/>
            </a:endParaRPr>
          </a:p>
          <a:p>
            <a:r>
              <a:rPr lang="ru-RU" sz="2200" b="1" dirty="0" smtClean="0">
                <a:solidFill>
                  <a:schemeClr val="bg1"/>
                </a:solidFill>
                <a:latin typeface="Arial Black" pitchFamily="34" charset="0"/>
              </a:rPr>
              <a:t>Мы трудились целый вечер,</a:t>
            </a:r>
            <a:endParaRPr lang="ru-RU" sz="2200" dirty="0" smtClean="0">
              <a:solidFill>
                <a:schemeClr val="bg1"/>
              </a:solidFill>
              <a:latin typeface="Arial Black" pitchFamily="34" charset="0"/>
            </a:endParaRPr>
          </a:p>
          <a:p>
            <a:r>
              <a:rPr lang="ru-RU" sz="2200" b="1" dirty="0" smtClean="0">
                <a:solidFill>
                  <a:schemeClr val="bg1"/>
                </a:solidFill>
                <a:latin typeface="Arial Black" pitchFamily="34" charset="0"/>
              </a:rPr>
              <a:t>Раздобыли где-то свечи,</a:t>
            </a:r>
            <a:endParaRPr lang="ru-RU" sz="2200" dirty="0" smtClean="0">
              <a:solidFill>
                <a:schemeClr val="bg1"/>
              </a:solidFill>
              <a:latin typeface="Arial Black" pitchFamily="34" charset="0"/>
            </a:endParaRPr>
          </a:p>
          <a:p>
            <a:r>
              <a:rPr lang="ru-RU" sz="2200" b="1" dirty="0" smtClean="0">
                <a:solidFill>
                  <a:schemeClr val="bg1"/>
                </a:solidFill>
                <a:latin typeface="Arial Black" pitchFamily="34" charset="0"/>
              </a:rPr>
              <a:t>И мотор от кофемолки,</a:t>
            </a:r>
            <a:endParaRPr lang="ru-RU" sz="2200" dirty="0" smtClean="0">
              <a:solidFill>
                <a:schemeClr val="bg1"/>
              </a:solidFill>
              <a:latin typeface="Arial Black" pitchFamily="34" charset="0"/>
            </a:endParaRPr>
          </a:p>
          <a:p>
            <a:r>
              <a:rPr lang="ru-RU" sz="2200" b="1" dirty="0" smtClean="0">
                <a:solidFill>
                  <a:schemeClr val="bg1"/>
                </a:solidFill>
                <a:latin typeface="Arial Black" pitchFamily="34" charset="0"/>
              </a:rPr>
              <a:t>И для флага шарф из шелка.</a:t>
            </a:r>
            <a:endParaRPr lang="ru-RU" sz="2200" dirty="0" smtClean="0">
              <a:solidFill>
                <a:schemeClr val="bg1"/>
              </a:solidFill>
              <a:latin typeface="Arial Black" pitchFamily="34" charset="0"/>
            </a:endParaRPr>
          </a:p>
          <a:p>
            <a:r>
              <a:rPr lang="ru-RU" sz="2200" b="1" dirty="0" smtClean="0">
                <a:solidFill>
                  <a:schemeClr val="bg1"/>
                </a:solidFill>
                <a:latin typeface="Arial Black" pitchFamily="34" charset="0"/>
              </a:rPr>
              <a:t>Все! Достроили! Ура!</a:t>
            </a:r>
            <a:endParaRPr lang="ru-RU" sz="2200" dirty="0" smtClean="0">
              <a:solidFill>
                <a:schemeClr val="bg1"/>
              </a:solidFill>
              <a:latin typeface="Arial Black" pitchFamily="34" charset="0"/>
            </a:endParaRPr>
          </a:p>
          <a:p>
            <a:r>
              <a:rPr lang="ru-RU" sz="2200" b="1" dirty="0" smtClean="0">
                <a:solidFill>
                  <a:schemeClr val="bg1"/>
                </a:solidFill>
                <a:latin typeface="Arial Black" pitchFamily="34" charset="0"/>
              </a:rPr>
              <a:t>Входит мама: «Спать пора!</a:t>
            </a:r>
            <a:endParaRPr lang="ru-RU" sz="2200" dirty="0" smtClean="0">
              <a:solidFill>
                <a:schemeClr val="bg1"/>
              </a:solidFill>
              <a:latin typeface="Arial Black" pitchFamily="34" charset="0"/>
            </a:endParaRPr>
          </a:p>
          <a:p>
            <a:r>
              <a:rPr lang="ru-RU" sz="2200" b="1" dirty="0" smtClean="0">
                <a:solidFill>
                  <a:schemeClr val="bg1"/>
                </a:solidFill>
                <a:latin typeface="Arial Black" pitchFamily="34" charset="0"/>
              </a:rPr>
              <a:t>Ночью дети подрастают,</a:t>
            </a:r>
            <a:endParaRPr lang="ru-RU" sz="2200" dirty="0" smtClean="0">
              <a:solidFill>
                <a:schemeClr val="bg1"/>
              </a:solidFill>
              <a:latin typeface="Arial Black" pitchFamily="34" charset="0"/>
            </a:endParaRPr>
          </a:p>
          <a:p>
            <a:r>
              <a:rPr lang="ru-RU" sz="2200" b="1" dirty="0" smtClean="0">
                <a:solidFill>
                  <a:schemeClr val="bg1"/>
                </a:solidFill>
                <a:latin typeface="Arial Black" pitchFamily="34" charset="0"/>
              </a:rPr>
              <a:t>Без ракет во сне летают»</a:t>
            </a:r>
            <a:endParaRPr lang="ru-RU" sz="2200" dirty="0" smtClean="0">
              <a:solidFill>
                <a:schemeClr val="bg1"/>
              </a:solidFill>
              <a:latin typeface="Arial Black" pitchFamily="34" charset="0"/>
            </a:endParaRPr>
          </a:p>
          <a:p>
            <a:pPr algn="ctr"/>
            <a:endParaRPr lang="ru-RU" sz="2200" b="1" i="1" dirty="0" smtClean="0">
              <a:solidFill>
                <a:srgbClr val="FFFF00"/>
              </a:solidFill>
              <a:latin typeface="Arial Black" pitchFamily="34" charset="0"/>
            </a:endParaRPr>
          </a:p>
          <a:p>
            <a:pPr algn="ctr"/>
            <a:r>
              <a:rPr lang="ru-RU" sz="2200" b="1" i="1" dirty="0" smtClean="0">
                <a:solidFill>
                  <a:schemeClr val="bg1"/>
                </a:solidFill>
                <a:latin typeface="Arial Black" pitchFamily="34" charset="0"/>
              </a:rPr>
              <a:t>         </a:t>
            </a:r>
            <a:endParaRPr lang="ru-RU" sz="2200" i="1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428604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rgbClr val="FFFF00"/>
                </a:solidFill>
                <a:latin typeface="Arial Black" pitchFamily="34" charset="0"/>
              </a:rPr>
              <a:t>Выучите с ребёнком стихотворение</a:t>
            </a:r>
            <a:r>
              <a:rPr lang="ru-RU" dirty="0" smtClean="0"/>
              <a:t>!</a:t>
            </a:r>
            <a:endParaRPr lang="ru-RU" dirty="0"/>
          </a:p>
        </p:txBody>
      </p:sp>
      <p:pic>
        <p:nvPicPr>
          <p:cNvPr id="10" name="Рисунок 9" descr="C:\Documents and Settings\Пользователь\Рабочий стол\кост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72066" y="1428736"/>
            <a:ext cx="3786214" cy="4857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1\Desktop\s12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0" y="6143644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. </a:t>
            </a:r>
            <a:endParaRPr lang="ru-RU" sz="24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28596" y="2071678"/>
            <a:ext cx="871540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i="1" dirty="0" smtClean="0">
                <a:solidFill>
                  <a:srgbClr val="FFFF00"/>
                </a:solidFill>
                <a:latin typeface="Arial Black" pitchFamily="34" charset="0"/>
              </a:rPr>
              <a:t>Б</a:t>
            </a:r>
            <a:r>
              <a:rPr lang="ru-RU" sz="3600" i="1" dirty="0" smtClean="0">
                <a:solidFill>
                  <a:srgbClr val="FFFF00"/>
                </a:solidFill>
                <a:latin typeface="Arial Black" pitchFamily="34" charset="0"/>
              </a:rPr>
              <a:t>ЛАГОДАРЮ ЗА ВНИМАНИЕ!!!</a:t>
            </a:r>
            <a:endParaRPr lang="ru-RU" sz="3600" i="1" dirty="0">
              <a:solidFill>
                <a:srgbClr val="FFFF0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www.radionetplus.ru/uploads/posts/2013-04/thumbs/1365740944_planeta-zemlya-12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0"/>
            <a:ext cx="8928992" cy="5733256"/>
          </a:xfrm>
          <a:prstGeom prst="rect">
            <a:avLst/>
          </a:prstGeom>
          <a:solidFill>
            <a:srgbClr val="00B0F0"/>
          </a:solidFill>
          <a:ln w="190500" cap="rnd">
            <a:solidFill>
              <a:srgbClr val="00B0F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661248"/>
            <a:ext cx="9144000" cy="1196752"/>
          </a:xfrm>
          <a:solidFill>
            <a:srgbClr val="00B0F0"/>
          </a:solidFill>
        </p:spPr>
        <p:txBody>
          <a:bodyPr>
            <a:noAutofit/>
          </a:bodyPr>
          <a:lstStyle/>
          <a:p>
            <a:r>
              <a:rPr lang="en-US" sz="1800" dirty="0" smtClean="0">
                <a:solidFill>
                  <a:schemeClr val="bg1"/>
                </a:solidFill>
              </a:rPr>
              <a:t/>
            </a:r>
            <a:br>
              <a:rPr lang="en-US" sz="1800" dirty="0" smtClean="0">
                <a:solidFill>
                  <a:schemeClr val="bg1"/>
                </a:solidFill>
              </a:rPr>
            </a:br>
            <a:r>
              <a:rPr lang="en-US" sz="1800" dirty="0" smtClean="0">
                <a:solidFill>
                  <a:schemeClr val="bg1"/>
                </a:solidFill>
              </a:rPr>
              <a:t/>
            </a:r>
            <a:br>
              <a:rPr lang="en-US" sz="1800" dirty="0" smtClean="0">
                <a:solidFill>
                  <a:schemeClr val="bg1"/>
                </a:solidFill>
              </a:rPr>
            </a:br>
            <a:r>
              <a:rPr lang="ru-RU" sz="2200" i="1" dirty="0" smtClean="0">
                <a:solidFill>
                  <a:srgbClr val="FFFF00"/>
                </a:solidFill>
                <a:latin typeface="Arial Black" pitchFamily="34" charset="0"/>
              </a:rPr>
              <a:t>Космос </a:t>
            </a:r>
            <a:r>
              <a:rPr lang="ru-RU" sz="2000" dirty="0" smtClean="0">
                <a:latin typeface="Arial Black" pitchFamily="34" charset="0"/>
              </a:rPr>
              <a:t>— это пространство, которое окружает нашу планету Земля, в котором движутся звезды, планеты и многие другие объекты.</a:t>
            </a:r>
            <a:r>
              <a:rPr lang="ru-RU" sz="1800" dirty="0" smtClean="0"/>
              <a:t> </a:t>
            </a:r>
            <a:r>
              <a:rPr lang="ru-RU" sz="1800" dirty="0" smtClean="0">
                <a:solidFill>
                  <a:schemeClr val="bg1"/>
                </a:solidFill>
              </a:rPr>
              <a:t/>
            </a:r>
            <a:br>
              <a:rPr lang="ru-RU" sz="1800" dirty="0" smtClean="0">
                <a:solidFill>
                  <a:schemeClr val="bg1"/>
                </a:solidFill>
              </a:rPr>
            </a:br>
            <a:r>
              <a:rPr lang="ru-RU" sz="1800" dirty="0" smtClean="0">
                <a:solidFill>
                  <a:schemeClr val="bg1"/>
                </a:solidFill>
              </a:rPr>
              <a:t/>
            </a:r>
            <a:br>
              <a:rPr lang="ru-RU" sz="1800" dirty="0" smtClean="0">
                <a:solidFill>
                  <a:schemeClr val="bg1"/>
                </a:solidFill>
              </a:rPr>
            </a:br>
            <a:endParaRPr lang="ru-RU" sz="1800" dirty="0"/>
          </a:p>
        </p:txBody>
      </p:sp>
      <p:sp>
        <p:nvSpPr>
          <p:cNvPr id="5" name="TextBox 4"/>
          <p:cNvSpPr txBox="1"/>
          <p:nvPr/>
        </p:nvSpPr>
        <p:spPr>
          <a:xfrm>
            <a:off x="642910" y="285728"/>
            <a:ext cx="82868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FF00"/>
                </a:solidFill>
                <a:latin typeface="Arial Black" pitchFamily="34" charset="0"/>
              </a:rPr>
              <a:t>Что такое КОСМОС?</a:t>
            </a:r>
            <a:endParaRPr lang="ru-RU" sz="3200" b="1" dirty="0">
              <a:solidFill>
                <a:srgbClr val="FFFF0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544522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err="1" smtClean="0">
                <a:solidFill>
                  <a:schemeClr val="bg1"/>
                </a:solidFill>
              </a:rPr>
              <a:t>сделать?сть</a:t>
            </a:r>
            <a:r>
              <a:rPr lang="ru-RU" dirty="0" smtClean="0">
                <a:solidFill>
                  <a:schemeClr val="bg1"/>
                </a:solidFill>
              </a:rPr>
              <a:t>, то кто там живет? Но чтобы это узнать, надо до планет долететь. Но как это сделать?</a:t>
            </a:r>
            <a:endParaRPr lang="ru-RU" dirty="0"/>
          </a:p>
        </p:txBody>
      </p:sp>
      <p:pic>
        <p:nvPicPr>
          <p:cNvPr id="4" name="Рисунок 3" descr="http://content.foto.mail.ru/mail/kolokol92/_blogs/i-5064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116632"/>
            <a:ext cx="8928992" cy="66247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3573016"/>
            <a:ext cx="5749240" cy="3096344"/>
          </a:xfrm>
        </p:spPr>
        <p:txBody>
          <a:bodyPr>
            <a:normAutofit/>
          </a:bodyPr>
          <a:lstStyle/>
          <a:p>
            <a:pPr lvl="8"/>
            <a:endParaRPr lang="en-US" dirty="0" smtClean="0">
              <a:solidFill>
                <a:schemeClr val="bg1"/>
              </a:solidFill>
            </a:endParaRPr>
          </a:p>
          <a:p>
            <a:pPr lvl="8"/>
            <a:endParaRPr lang="en-US" dirty="0" smtClean="0">
              <a:solidFill>
                <a:schemeClr val="bg1"/>
              </a:solidFill>
            </a:endParaRPr>
          </a:p>
          <a:p>
            <a:pPr lvl="8"/>
            <a:endParaRPr lang="en-US" dirty="0" smtClean="0">
              <a:solidFill>
                <a:schemeClr val="bg1"/>
              </a:solidFill>
            </a:endParaRPr>
          </a:p>
          <a:p>
            <a:pPr lvl="8"/>
            <a:endParaRPr lang="en-US" dirty="0" smtClean="0">
              <a:solidFill>
                <a:schemeClr val="bg1"/>
              </a:solidFill>
            </a:endParaRPr>
          </a:p>
          <a:p>
            <a:pPr lvl="8"/>
            <a:endParaRPr lang="en-US" dirty="0" smtClean="0">
              <a:solidFill>
                <a:schemeClr val="bg1"/>
              </a:solidFill>
            </a:endParaRPr>
          </a:p>
          <a:p>
            <a:pPr lvl="8"/>
            <a:endParaRPr lang="en-US" dirty="0" smtClean="0">
              <a:solidFill>
                <a:schemeClr val="bg1"/>
              </a:solidFill>
            </a:endParaRPr>
          </a:p>
          <a:p>
            <a:pPr lvl="8"/>
            <a:endParaRPr lang="en-US" dirty="0" smtClean="0">
              <a:solidFill>
                <a:schemeClr val="bg1"/>
              </a:solidFill>
            </a:endParaRPr>
          </a:p>
          <a:p>
            <a:pPr lvl="8"/>
            <a:endParaRPr lang="en-US" dirty="0" smtClean="0">
              <a:solidFill>
                <a:schemeClr val="bg1"/>
              </a:solidFill>
            </a:endParaRPr>
          </a:p>
          <a:p>
            <a:pPr lvl="8"/>
            <a:endParaRPr lang="en-US" dirty="0" smtClean="0">
              <a:solidFill>
                <a:schemeClr val="bg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7504" y="4929198"/>
            <a:ext cx="610757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FF00"/>
                </a:solidFill>
                <a:latin typeface="Arial Black" pitchFamily="34" charset="0"/>
              </a:rPr>
              <a:t>Людям всегда хотелось знать, </a:t>
            </a:r>
          </a:p>
          <a:p>
            <a:pPr algn="ctr"/>
            <a:r>
              <a:rPr lang="ru-RU" sz="2000" b="1" dirty="0" smtClean="0">
                <a:solidFill>
                  <a:srgbClr val="FFFF00"/>
                </a:solidFill>
                <a:latin typeface="Arial Black" pitchFamily="34" charset="0"/>
              </a:rPr>
              <a:t>есть ли жизнь на других планетах? </a:t>
            </a:r>
          </a:p>
          <a:p>
            <a:pPr algn="ctr"/>
            <a:r>
              <a:rPr lang="ru-RU" sz="2000" b="1" dirty="0" smtClean="0">
                <a:solidFill>
                  <a:srgbClr val="FFFF00"/>
                </a:solidFill>
                <a:latin typeface="Arial Black" pitchFamily="34" charset="0"/>
              </a:rPr>
              <a:t>А если есть, то кто там живет? </a:t>
            </a:r>
          </a:p>
          <a:p>
            <a:pPr algn="ctr"/>
            <a:r>
              <a:rPr lang="ru-RU" sz="2000" b="1" dirty="0" smtClean="0">
                <a:solidFill>
                  <a:srgbClr val="FFFF00"/>
                </a:solidFill>
                <a:latin typeface="Arial Black" pitchFamily="34" charset="0"/>
              </a:rPr>
              <a:t>Но чтобы это узнать, надо до планет долететь. Но как это сделать?</a:t>
            </a:r>
            <a:endParaRPr lang="ru-RU" sz="2000" b="1" dirty="0">
              <a:solidFill>
                <a:srgbClr val="FFFF0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  <a:solidFill>
            <a:schemeClr val="tx2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FFFF00"/>
                </a:solidFill>
                <a:latin typeface="Arial Black" pitchFamily="34" charset="0"/>
              </a:rPr>
              <a:t>Константин Эдуардович Циолковский </a:t>
            </a:r>
            <a:r>
              <a:rPr lang="ru-RU" sz="2200" dirty="0" smtClean="0">
                <a:solidFill>
                  <a:srgbClr val="FFFF00"/>
                </a:solidFill>
                <a:latin typeface="Arial Black" pitchFamily="34" charset="0"/>
              </a:rPr>
              <a:t>замечательный учёный, который придумал такое устройство как РАКЕТА и то, как она будет двигаться…</a:t>
            </a:r>
            <a:endParaRPr lang="ru-RU" sz="2200" dirty="0">
              <a:solidFill>
                <a:srgbClr val="FFFF00"/>
              </a:solidFill>
              <a:latin typeface="Arial Black" pitchFamily="34" charset="0"/>
            </a:endParaRPr>
          </a:p>
        </p:txBody>
      </p:sp>
      <p:pic>
        <p:nvPicPr>
          <p:cNvPr id="4" name="Содержимое 3" descr="http://www.arran.ru/data/exposition/3/109.jpg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7504" y="1484784"/>
            <a:ext cx="4392487" cy="528518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http://www.astrolabia.ru/_ph/7/838483431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1484784"/>
            <a:ext cx="4464496" cy="525658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1\Desktop\s12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" y="142852"/>
            <a:ext cx="91440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dirty="0" smtClean="0">
                <a:solidFill>
                  <a:schemeClr val="bg1"/>
                </a:solidFill>
                <a:latin typeface="Arial Black" pitchFamily="34" charset="0"/>
              </a:rPr>
              <a:t>Первыми в космический полёт отправились животные – </a:t>
            </a:r>
          </a:p>
          <a:p>
            <a:pPr algn="ctr"/>
            <a:r>
              <a:rPr lang="ru-RU" sz="2800" b="1" dirty="0" smtClean="0">
                <a:solidFill>
                  <a:srgbClr val="FFFF00"/>
                </a:solidFill>
                <a:latin typeface="Arial Black" pitchFamily="34" charset="0"/>
              </a:rPr>
              <a:t>собаки Белка и Стрелка</a:t>
            </a:r>
            <a:endParaRPr lang="ru-RU" dirty="0">
              <a:solidFill>
                <a:srgbClr val="FFFF00"/>
              </a:solidFill>
              <a:latin typeface="Arial Black" pitchFamily="34" charset="0"/>
            </a:endParaRPr>
          </a:p>
        </p:txBody>
      </p:sp>
      <p:pic>
        <p:nvPicPr>
          <p:cNvPr id="6" name="Содержимое 5" descr="http://lablabla.ru/uploads/images/00/00/10/2013/11/25/efcb0c.jpg"/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44" y="1071546"/>
            <a:ext cx="8607900" cy="48840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214282" y="5929330"/>
            <a:ext cx="892971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dirty="0" smtClean="0">
                <a:solidFill>
                  <a:schemeClr val="bg1"/>
                </a:solidFill>
                <a:latin typeface="Arial Black" pitchFamily="34" charset="0"/>
              </a:rPr>
              <a:t>Их запустили в космос 19 августа 1960 года </a:t>
            </a:r>
          </a:p>
          <a:p>
            <a:pPr algn="ctr"/>
            <a:r>
              <a:rPr lang="ru-RU" sz="2200" b="1" dirty="0" smtClean="0">
                <a:solidFill>
                  <a:schemeClr val="bg1"/>
                </a:solidFill>
                <a:latin typeface="Arial Black" pitchFamily="34" charset="0"/>
              </a:rPr>
              <a:t>на борту прототипа корабля «Восток».</a:t>
            </a:r>
            <a:endParaRPr lang="ru-RU" sz="2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1\Desktop\s12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0" y="5357826"/>
            <a:ext cx="9144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dirty="0" smtClean="0">
                <a:solidFill>
                  <a:schemeClr val="bg1"/>
                </a:solidFill>
                <a:latin typeface="Arial Black" pitchFamily="34" charset="0"/>
              </a:rPr>
              <a:t>Они стали первыми живыми существами с планеты Земля, которые пробыли на орбите более суток и благополучно вернулись домой</a:t>
            </a:r>
            <a:endParaRPr lang="ru-RU" sz="2200" dirty="0">
              <a:solidFill>
                <a:schemeClr val="bg1"/>
              </a:solidFill>
            </a:endParaRPr>
          </a:p>
        </p:txBody>
      </p:sp>
      <p:pic>
        <p:nvPicPr>
          <p:cNvPr id="8" name="Picture 2" descr="C:\Users\Олеся\Desktop\дед.сад\космос\8396_I-15-EXCLUS-chert-f50_64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00100" y="285728"/>
            <a:ext cx="6962546" cy="480175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1\Desktop\s12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0" y="0"/>
            <a:ext cx="9144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FF00"/>
                </a:solidFill>
                <a:latin typeface="Arial Black" pitchFamily="34" charset="0"/>
              </a:rPr>
              <a:t>Юрий Алексеевич Гагарин</a:t>
            </a:r>
          </a:p>
          <a:p>
            <a:pPr algn="ctr"/>
            <a:r>
              <a:rPr lang="ru-RU" sz="3200" b="1" dirty="0" smtClean="0">
                <a:solidFill>
                  <a:schemeClr val="bg1"/>
                </a:solidFill>
                <a:latin typeface="Arial Black" pitchFamily="34" charset="0"/>
              </a:rPr>
              <a:t>первый космонавт планеты Земля</a:t>
            </a:r>
            <a:endParaRPr lang="ru-RU" sz="3200" dirty="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3074" name="Picture 2" descr="C:\Users\1\Desktop\1100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14348" y="1214422"/>
            <a:ext cx="8024826" cy="5347795"/>
          </a:xfrm>
          <a:prstGeom prst="rect">
            <a:avLst/>
          </a:prstGeom>
          <a:noFill/>
          <a:ln>
            <a:solidFill>
              <a:schemeClr val="bg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1\Desktop\s12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0" y="428604"/>
            <a:ext cx="4357686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dirty="0" smtClean="0">
                <a:solidFill>
                  <a:srgbClr val="FFFF00"/>
                </a:solidFill>
                <a:latin typeface="Arial Black" pitchFamily="34" charset="0"/>
              </a:rPr>
              <a:t>12 апреля 1961 года</a:t>
            </a:r>
          </a:p>
          <a:p>
            <a:pPr algn="ctr"/>
            <a:r>
              <a:rPr lang="ru-RU" sz="2200" b="1" dirty="0" smtClean="0">
                <a:solidFill>
                  <a:srgbClr val="FFFF00"/>
                </a:solidFill>
                <a:latin typeface="Arial Black" pitchFamily="34" charset="0"/>
              </a:rPr>
              <a:t> Советский Союз вывел на орбиту Земли космический корабль </a:t>
            </a:r>
          </a:p>
          <a:p>
            <a:pPr algn="ctr"/>
            <a:r>
              <a:rPr lang="ru-RU" sz="2200" b="1" dirty="0" smtClean="0">
                <a:solidFill>
                  <a:srgbClr val="FFFF00"/>
                </a:solidFill>
                <a:latin typeface="Arial Black" pitchFamily="34" charset="0"/>
              </a:rPr>
              <a:t>« Восток»</a:t>
            </a:r>
          </a:p>
        </p:txBody>
      </p:sp>
      <p:pic>
        <p:nvPicPr>
          <p:cNvPr id="4098" name="Picture 2" descr="C:\Users\1\Desktop\113cb588-0001-0004-0000-000000196280_w1528_r1.3574660633484164_fpx33.14_fpy44.9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357686" y="0"/>
            <a:ext cx="4463089" cy="3643338"/>
          </a:xfrm>
          <a:prstGeom prst="rect">
            <a:avLst/>
          </a:prstGeom>
          <a:noFill/>
          <a:ln>
            <a:solidFill>
              <a:schemeClr val="bg1"/>
            </a:solidFill>
          </a:ln>
        </p:spPr>
      </p:pic>
      <p:sp>
        <p:nvSpPr>
          <p:cNvPr id="8" name="TextBox 7"/>
          <p:cNvSpPr txBox="1"/>
          <p:nvPr/>
        </p:nvSpPr>
        <p:spPr>
          <a:xfrm>
            <a:off x="5214942" y="4143380"/>
            <a:ext cx="3929058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dirty="0" smtClean="0">
                <a:solidFill>
                  <a:srgbClr val="FFFF00"/>
                </a:solidFill>
                <a:latin typeface="Arial Black" pitchFamily="34" charset="0"/>
              </a:rPr>
              <a:t>Длительность полёта составила </a:t>
            </a:r>
          </a:p>
          <a:p>
            <a:pPr algn="ctr"/>
            <a:r>
              <a:rPr lang="ru-RU" sz="2200" b="1" dirty="0" smtClean="0">
                <a:solidFill>
                  <a:srgbClr val="FFFF00"/>
                </a:solidFill>
                <a:latin typeface="Arial Black" pitchFamily="34" charset="0"/>
              </a:rPr>
              <a:t>1 час 48 минут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. </a:t>
            </a:r>
            <a:endParaRPr lang="ru-RU" sz="2400" dirty="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4099" name="Picture 3" descr="C:\Users\1\Desktop\5152998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2786058"/>
            <a:ext cx="5028713" cy="3357586"/>
          </a:xfrm>
          <a:prstGeom prst="rect">
            <a:avLst/>
          </a:prstGeom>
          <a:noFill/>
          <a:ln>
            <a:solidFill>
              <a:schemeClr val="bg1"/>
            </a:solidFill>
          </a:ln>
        </p:spPr>
      </p:pic>
      <p:sp>
        <p:nvSpPr>
          <p:cNvPr id="11" name="TextBox 10"/>
          <p:cNvSpPr txBox="1"/>
          <p:nvPr/>
        </p:nvSpPr>
        <p:spPr>
          <a:xfrm>
            <a:off x="1" y="6286520"/>
            <a:ext cx="91440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dirty="0" smtClean="0">
                <a:solidFill>
                  <a:srgbClr val="FFFF00"/>
                </a:solidFill>
                <a:latin typeface="Arial Black" pitchFamily="34" charset="0"/>
              </a:rPr>
              <a:t>Корабль «Восток» совершил один оборот вокруг  Земли</a:t>
            </a:r>
            <a:endParaRPr lang="ru-RU" sz="2200" dirty="0">
              <a:solidFill>
                <a:srgbClr val="FFFF0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1\Desktop\s12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0" y="0"/>
            <a:ext cx="9144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dirty="0" smtClean="0">
                <a:solidFill>
                  <a:srgbClr val="FF0000"/>
                </a:solidFill>
                <a:latin typeface="Franklin Gothic Demi" pitchFamily="34" charset="0"/>
              </a:rPr>
              <a:t> </a:t>
            </a:r>
            <a:r>
              <a:rPr lang="ru-RU" sz="3200" b="1" dirty="0" smtClean="0">
                <a:solidFill>
                  <a:srgbClr val="FFFF00"/>
                </a:solidFill>
                <a:latin typeface="Arial Black" pitchFamily="34" charset="0"/>
              </a:rPr>
              <a:t>Его улыбка облетела весь шар земной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0" y="6143644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. </a:t>
            </a:r>
            <a:endParaRPr lang="ru-RU" sz="2400" dirty="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5122" name="Picture 2" descr="C:\Users\1\Desktop\9e6dafc98088001f2e13f874bfe7a17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928794" y="1071546"/>
            <a:ext cx="5438140" cy="51387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243</TotalTime>
  <Words>266</Words>
  <Application>Microsoft Office PowerPoint</Application>
  <PresentationFormat>Экран (4:3)</PresentationFormat>
  <Paragraphs>73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Слайд 1</vt:lpstr>
      <vt:lpstr>  Космос — это пространство, которое окружает нашу планету Земля, в котором движутся звезды, планеты и многие другие объекты.   </vt:lpstr>
      <vt:lpstr>сделать?сть, то кто там живет? Но чтобы это узнать, надо до планет долететь. Но как это сделать?</vt:lpstr>
      <vt:lpstr>Константин Эдуардович Циолковский замечательный учёный, который придумал такое устройство как РАКЕТА и то, как она будет двигаться…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александр</dc:creator>
  <cp:lastModifiedBy>1</cp:lastModifiedBy>
  <cp:revision>29</cp:revision>
  <dcterms:created xsi:type="dcterms:W3CDTF">2014-04-11T17:52:33Z</dcterms:created>
  <dcterms:modified xsi:type="dcterms:W3CDTF">2020-04-05T18:47:47Z</dcterms:modified>
</cp:coreProperties>
</file>