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 урока: «Решение задач»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5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175 (с. 47</a:t>
            </a:r>
            <a:r>
              <a:rPr lang="ru-RU" i="1" dirty="0" smtClean="0"/>
              <a:t>).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124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Прочитайте задачу.</a:t>
            </a:r>
          </a:p>
          <a:p>
            <a:r>
              <a:rPr lang="ru-RU" dirty="0" smtClean="0"/>
              <a:t>—  </a:t>
            </a:r>
            <a:r>
              <a:rPr lang="ru-RU" dirty="0"/>
              <a:t>Как удобнее сделать краткую запись?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772479"/>
            <a:ext cx="3990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 </a:t>
            </a:r>
            <a:r>
              <a:rPr lang="ru-RU" i="1" dirty="0"/>
              <a:t>помощью схемати­ческого чертежа.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646204"/>
            <a:ext cx="2761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Сделайте чертеж к задаче.</a:t>
            </a:r>
            <a:endParaRPr lang="ru-RU" dirty="0"/>
          </a:p>
        </p:txBody>
      </p:sp>
      <p:pic>
        <p:nvPicPr>
          <p:cNvPr id="6146" name="Picture 2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99457"/>
            <a:ext cx="6710303" cy="1597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718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038" y="624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175 (с. 47</a:t>
            </a:r>
            <a:r>
              <a:rPr lang="ru-RU" i="1" dirty="0" smtClean="0"/>
              <a:t>).   </a:t>
            </a:r>
            <a:endParaRPr lang="ru-RU" dirty="0"/>
          </a:p>
        </p:txBody>
      </p:sp>
      <p:pic>
        <p:nvPicPr>
          <p:cNvPr id="6146" name="Picture 2" descr="imag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6220"/>
            <a:ext cx="4608512" cy="1097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06830" y="1742883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сколько меньше времени был в воздухе первый самолет?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58856" y="2139437"/>
            <a:ext cx="1431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6  -  4 </a:t>
            </a:r>
            <a:r>
              <a:rPr lang="ru-RU" i="1" dirty="0"/>
              <a:t>= 2(ч).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3003" y="2476346"/>
            <a:ext cx="8029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 следует из того, что первый самолет пролетел на 1400 км меньше и продолжительность его полета на 2 ч меньше?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84362" y="3091246"/>
            <a:ext cx="2900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За 2 ч он пролетел </a:t>
            </a:r>
            <a:r>
              <a:rPr lang="ru-RU" i="1" dirty="0" smtClean="0"/>
              <a:t>1400 км</a:t>
            </a:r>
            <a:r>
              <a:rPr lang="ru-RU" i="1" dirty="0"/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22166" y="3433879"/>
            <a:ext cx="3185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Что мы можем теперь узнать?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84362" y="3757873"/>
            <a:ext cx="4437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Скорость самолетов: </a:t>
            </a:r>
            <a:r>
              <a:rPr lang="ru-RU" i="1" dirty="0" smtClean="0"/>
              <a:t>1400 : </a:t>
            </a:r>
            <a:r>
              <a:rPr lang="ru-RU" i="1" dirty="0"/>
              <a:t>2 = 700(км/ч).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4125136"/>
            <a:ext cx="75655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теперь узнать расстояние, которое пролетел каждый самолет?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58856" y="4494468"/>
            <a:ext cx="3257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Скорость умножить на время.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890306"/>
            <a:ext cx="4709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Запишите решение задачи самостоятельно.</a:t>
            </a:r>
          </a:p>
        </p:txBody>
      </p:sp>
    </p:spTree>
    <p:extLst>
      <p:ext uri="{BB962C8B-B14F-4D97-AF65-F5344CB8AC3E}">
        <p14:creationId xmlns:p14="http://schemas.microsoft.com/office/powerpoint/2010/main" val="368813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</a:t>
            </a:r>
            <a:r>
              <a:rPr lang="ru-RU" i="1" dirty="0" smtClean="0"/>
              <a:t>1</a:t>
            </a:r>
            <a:r>
              <a:rPr lang="ru-RU" dirty="0"/>
              <a:t>77</a:t>
            </a:r>
            <a:r>
              <a:rPr lang="ru-RU" i="1" dirty="0" smtClean="0"/>
              <a:t> </a:t>
            </a:r>
            <a:r>
              <a:rPr lang="ru-RU" i="1" dirty="0"/>
              <a:t>(с. 47</a:t>
            </a:r>
            <a:r>
              <a:rPr lang="ru-RU" i="1" dirty="0" smtClean="0"/>
              <a:t>).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620688"/>
            <a:ext cx="4391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Вспомните соотношения единиц площади.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990020"/>
            <a:ext cx="4968551" cy="25202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1560" y="3645024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Выполните </a:t>
            </a:r>
            <a:r>
              <a:rPr lang="ru-RU" dirty="0"/>
              <a:t>вычисления: </a:t>
            </a:r>
            <a:r>
              <a:rPr lang="ru-RU" dirty="0" smtClean="0"/>
              <a:t> </a:t>
            </a:r>
          </a:p>
          <a:p>
            <a:r>
              <a:rPr lang="ru-RU" dirty="0" smtClean="0"/>
              <a:t>— </a:t>
            </a:r>
            <a:r>
              <a:rPr lang="ru-RU" b="1" dirty="0"/>
              <a:t>первый </a:t>
            </a:r>
            <a:r>
              <a:rPr lang="ru-RU" b="1" dirty="0" smtClean="0"/>
              <a:t>столбик  </a:t>
            </a:r>
            <a:r>
              <a:rPr lang="ru-RU" dirty="0" smtClean="0"/>
              <a:t>или  </a:t>
            </a:r>
            <a:r>
              <a:rPr lang="ru-RU" b="1" dirty="0" smtClean="0"/>
              <a:t> второй </a:t>
            </a:r>
            <a:r>
              <a:rPr lang="ru-RU" b="1" dirty="0"/>
              <a:t>столбик.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5953" y="4841677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Дополнительно </a:t>
            </a:r>
            <a:r>
              <a:rPr lang="ru-RU" dirty="0"/>
              <a:t>можно </a:t>
            </a:r>
            <a:r>
              <a:rPr lang="ru-RU" dirty="0" smtClean="0"/>
              <a:t> выполнить </a:t>
            </a:r>
            <a:r>
              <a:rPr lang="ru-RU" dirty="0"/>
              <a:t>№ 181 (с. 47)</a:t>
            </a:r>
          </a:p>
        </p:txBody>
      </p:sp>
    </p:spTree>
    <p:extLst>
      <p:ext uri="{BB962C8B-B14F-4D97-AF65-F5344CB8AC3E}">
        <p14:creationId xmlns:p14="http://schemas.microsoft.com/office/powerpoint/2010/main" val="366586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Самостоятельно выполни </a:t>
            </a:r>
            <a:r>
              <a:rPr lang="ru-RU" dirty="0"/>
              <a:t>задания «Проверь себя» (учеб­ник, с. </a:t>
            </a:r>
            <a:r>
              <a:rPr lang="ru-RU" dirty="0" smtClean="0"/>
              <a:t>47)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628800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Запишите выражения и найдите их значения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2132856"/>
            <a:ext cx="24300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i="1" dirty="0"/>
              <a:t>Решение </a:t>
            </a:r>
          </a:p>
          <a:p>
            <a:r>
              <a:rPr lang="ru-RU" i="1" dirty="0"/>
              <a:t>450 : 5 = 90 </a:t>
            </a:r>
          </a:p>
          <a:p>
            <a:r>
              <a:rPr lang="ru-RU" i="1" dirty="0"/>
              <a:t>280 • 10 = 2800 </a:t>
            </a:r>
          </a:p>
          <a:p>
            <a:r>
              <a:rPr lang="ru-RU" i="1" dirty="0"/>
              <a:t>1200 : 40 = 30  </a:t>
            </a:r>
          </a:p>
          <a:p>
            <a:r>
              <a:rPr lang="ru-RU" i="1" dirty="0"/>
              <a:t>800 • 40 = 32 000 </a:t>
            </a:r>
          </a:p>
          <a:p>
            <a:r>
              <a:rPr lang="ru-RU" i="1" dirty="0"/>
              <a:t>240 : 30 = 8 </a:t>
            </a:r>
          </a:p>
          <a:p>
            <a:r>
              <a:rPr lang="ru-RU" i="1" dirty="0"/>
              <a:t>200 • 90 = 18 000 </a:t>
            </a:r>
          </a:p>
          <a:p>
            <a:r>
              <a:rPr lang="ru-RU" i="1" dirty="0"/>
              <a:t>90 : 90 = 1</a:t>
            </a:r>
          </a:p>
        </p:txBody>
      </p:sp>
    </p:spTree>
    <p:extLst>
      <p:ext uri="{BB962C8B-B14F-4D97-AF65-F5344CB8AC3E}">
        <p14:creationId xmlns:p14="http://schemas.microsoft.com/office/powerpoint/2010/main" val="46784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8202488" cy="87099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Подведение итогов урока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4486" y="2276872"/>
            <a:ext cx="7651011" cy="36004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Оцените свою работу на уроке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780928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 Какие задачи мы решали сегодня на уроке?</a:t>
            </a:r>
          </a:p>
          <a:p>
            <a:pPr lvl="0"/>
            <a:r>
              <a:rPr lang="ru-RU" dirty="0"/>
              <a:t> Какие вычислительные приемы мы закрепляли?</a:t>
            </a:r>
          </a:p>
          <a:p>
            <a:pPr lvl="0"/>
            <a:r>
              <a:rPr lang="ru-RU" dirty="0"/>
              <a:t> Какое задание вам больше всего запомнилось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908720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Выполните № 176  (</a:t>
            </a:r>
            <a:r>
              <a:rPr lang="ru-RU" b="1" dirty="0"/>
              <a:t>с. 47).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4810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1663080"/>
          </a:xfrm>
        </p:spPr>
        <p:txBody>
          <a:bodyPr>
            <a:normAutofit/>
          </a:bodyPr>
          <a:lstStyle/>
          <a:p>
            <a:r>
              <a:rPr lang="ru-RU" i="1" dirty="0"/>
              <a:t>Игра «Лабиринт»</a:t>
            </a:r>
          </a:p>
          <a:p>
            <a:pPr marL="0" indent="0">
              <a:buNone/>
            </a:pPr>
            <a:r>
              <a:rPr lang="ru-RU" i="1" dirty="0"/>
              <a:t>—</a:t>
            </a:r>
            <a:r>
              <a:rPr lang="ru-RU" dirty="0"/>
              <a:t> Пройдите через трое ворот так. чтобы произведение соот­ветствующих чисел равнялось числу, записанному в центре.</a:t>
            </a:r>
          </a:p>
          <a:p>
            <a:endParaRPr lang="ru-RU" dirty="0"/>
          </a:p>
        </p:txBody>
      </p:sp>
      <p:pic>
        <p:nvPicPr>
          <p:cNvPr id="1026" name="Picture 2" descr="imag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28998"/>
            <a:ext cx="2816970" cy="2914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6016" y="3068960"/>
            <a:ext cx="35399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Ответ:</a:t>
            </a:r>
            <a:r>
              <a:rPr lang="ru-RU" dirty="0"/>
              <a:t> </a:t>
            </a:r>
            <a:r>
              <a:rPr lang="ru-RU" dirty="0" smtClean="0"/>
              <a:t>5  •  </a:t>
            </a:r>
            <a:r>
              <a:rPr lang="ru-RU" dirty="0"/>
              <a:t>6 </a:t>
            </a:r>
            <a:r>
              <a:rPr lang="ru-RU" dirty="0" smtClean="0"/>
              <a:t> •  </a:t>
            </a:r>
            <a:r>
              <a:rPr lang="ru-RU" dirty="0"/>
              <a:t>3,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3 </a:t>
            </a:r>
            <a:r>
              <a:rPr lang="ru-RU" dirty="0"/>
              <a:t>•  10 • </a:t>
            </a:r>
            <a:r>
              <a:rPr lang="ru-RU" dirty="0" smtClean="0"/>
              <a:t> 3        и    т</a:t>
            </a:r>
            <a:r>
              <a:rPr lang="ru-RU" dirty="0"/>
              <a:t>. д.</a:t>
            </a:r>
          </a:p>
        </p:txBody>
      </p:sp>
    </p:spTree>
    <p:extLst>
      <p:ext uri="{BB962C8B-B14F-4D97-AF65-F5344CB8AC3E}">
        <p14:creationId xmlns:p14="http://schemas.microsoft.com/office/powerpoint/2010/main" val="264215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3" y="620688"/>
            <a:ext cx="7543800" cy="3528392"/>
          </a:xfrm>
        </p:spPr>
        <p:txBody>
          <a:bodyPr>
            <a:normAutofit/>
          </a:bodyPr>
          <a:lstStyle/>
          <a:p>
            <a:r>
              <a:rPr lang="ru-RU" i="1" dirty="0" smtClean="0"/>
              <a:t>Работа </a:t>
            </a:r>
            <a:r>
              <a:rPr lang="ru-RU" i="1" dirty="0"/>
              <a:t>над </a:t>
            </a:r>
            <a:r>
              <a:rPr lang="ru-RU" i="1" dirty="0" smtClean="0"/>
              <a:t>задачами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dirty="0"/>
              <a:t>Стол имеет прямоугольную форму.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Ширина </a:t>
            </a:r>
            <a:r>
              <a:rPr lang="ru-RU" dirty="0"/>
              <a:t>стола 1 м, а длина в 2 раза больше.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Найдите </a:t>
            </a:r>
            <a:r>
              <a:rPr lang="ru-RU" dirty="0"/>
              <a:t>периметр стола.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221088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Ответ:</a:t>
            </a:r>
            <a:r>
              <a:rPr lang="ru-RU" dirty="0"/>
              <a:t> </a:t>
            </a:r>
            <a:r>
              <a:rPr lang="ru-RU" dirty="0" smtClean="0"/>
              <a:t> (</a:t>
            </a:r>
            <a:r>
              <a:rPr lang="ru-RU" dirty="0"/>
              <a:t>1 + 1 • </a:t>
            </a:r>
            <a:r>
              <a:rPr lang="ru-RU" dirty="0" smtClean="0"/>
              <a:t>2</a:t>
            </a:r>
            <a:r>
              <a:rPr lang="ru-RU" dirty="0"/>
              <a:t>) </a:t>
            </a:r>
            <a:r>
              <a:rPr lang="ru-RU" dirty="0" smtClean="0"/>
              <a:t> •  </a:t>
            </a:r>
            <a:r>
              <a:rPr lang="ru-RU" dirty="0"/>
              <a:t>2 = </a:t>
            </a:r>
            <a:r>
              <a:rPr lang="ru-RU" dirty="0" smtClean="0"/>
              <a:t>6  (</a:t>
            </a:r>
            <a:r>
              <a:rPr lang="ru-RU" dirty="0"/>
              <a:t>м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986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3" y="620688"/>
            <a:ext cx="7543800" cy="3528392"/>
          </a:xfrm>
        </p:spPr>
        <p:txBody>
          <a:bodyPr>
            <a:normAutofit/>
          </a:bodyPr>
          <a:lstStyle/>
          <a:p>
            <a:r>
              <a:rPr lang="ru-RU" i="1" dirty="0" smtClean="0"/>
              <a:t>Работа </a:t>
            </a:r>
            <a:r>
              <a:rPr lang="ru-RU" i="1" dirty="0"/>
              <a:t>над </a:t>
            </a:r>
            <a:r>
              <a:rPr lang="ru-RU" i="1" dirty="0" smtClean="0"/>
              <a:t>задачами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 algn="ctr">
              <a:buNone/>
            </a:pPr>
            <a:r>
              <a:rPr lang="ru-RU" dirty="0"/>
              <a:t>Длина лап кенгуру составляет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одну </a:t>
            </a:r>
            <a:r>
              <a:rPr lang="ru-RU" dirty="0"/>
              <a:t>третью часть его роста.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Найдите </a:t>
            </a:r>
            <a:r>
              <a:rPr lang="ru-RU" dirty="0"/>
              <a:t>рост кенгуру,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длина </a:t>
            </a:r>
            <a:r>
              <a:rPr lang="ru-RU" dirty="0"/>
              <a:t>лап которого составляет 60 см.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405754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Ответ:</a:t>
            </a:r>
            <a:r>
              <a:rPr lang="ru-RU" dirty="0"/>
              <a:t> </a:t>
            </a:r>
            <a:r>
              <a:rPr lang="ru-RU" dirty="0"/>
              <a:t> </a:t>
            </a:r>
            <a:r>
              <a:rPr lang="ru-RU" dirty="0" smtClean="0"/>
              <a:t>60 • </a:t>
            </a:r>
            <a:r>
              <a:rPr lang="ru-RU" dirty="0"/>
              <a:t>3 = 180 (см).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24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3" y="620688"/>
            <a:ext cx="7543800" cy="3528392"/>
          </a:xfrm>
        </p:spPr>
        <p:txBody>
          <a:bodyPr>
            <a:normAutofit/>
          </a:bodyPr>
          <a:lstStyle/>
          <a:p>
            <a:r>
              <a:rPr lang="ru-RU" i="1" dirty="0" smtClean="0"/>
              <a:t>Работа </a:t>
            </a:r>
            <a:r>
              <a:rPr lang="ru-RU" i="1" dirty="0"/>
              <a:t>над </a:t>
            </a:r>
            <a:r>
              <a:rPr lang="ru-RU" i="1" dirty="0" smtClean="0"/>
              <a:t>задачами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 algn="ctr">
              <a:buNone/>
            </a:pPr>
            <a:r>
              <a:rPr lang="ru-RU" dirty="0"/>
              <a:t>Автобус проехал 180 км за 4 ч.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За </a:t>
            </a:r>
            <a:r>
              <a:rPr lang="ru-RU" dirty="0"/>
              <a:t>какое время проедет это расстояние автомобиль, скорость которого в 2 раза больше?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405754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Ответ:</a:t>
            </a:r>
            <a:r>
              <a:rPr lang="ru-RU" dirty="0"/>
              <a:t> </a:t>
            </a:r>
            <a:r>
              <a:rPr lang="ru-RU" dirty="0"/>
              <a:t> </a:t>
            </a:r>
            <a:r>
              <a:rPr lang="ru-RU" dirty="0" smtClean="0"/>
              <a:t>180 : (180 : </a:t>
            </a:r>
            <a:r>
              <a:rPr lang="ru-RU" dirty="0"/>
              <a:t>4 • 2) = 2 (ч).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211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1368152"/>
          </a:xfrm>
        </p:spPr>
        <p:txBody>
          <a:bodyPr>
            <a:normAutofit/>
          </a:bodyPr>
          <a:lstStyle/>
          <a:p>
            <a:r>
              <a:rPr lang="ru-RU" i="1" dirty="0"/>
              <a:t>№ 174 (с. 47</a:t>
            </a:r>
            <a:r>
              <a:rPr lang="ru-RU" i="1" dirty="0" smtClean="0"/>
              <a:t>).   </a:t>
            </a:r>
            <a:r>
              <a:rPr lang="ru-RU" sz="1800" dirty="0" smtClean="0"/>
              <a:t>Прочитайте </a:t>
            </a:r>
            <a:r>
              <a:rPr lang="ru-RU" sz="1800" dirty="0"/>
              <a:t>задачу 1</a:t>
            </a:r>
            <a:r>
              <a:rPr lang="ru-RU" sz="1800" dirty="0" smtClean="0"/>
              <a:t>.  Составим таблицу. </a:t>
            </a:r>
          </a:p>
          <a:p>
            <a:pPr marL="0" indent="0" algn="ctr">
              <a:buNone/>
            </a:pPr>
            <a:r>
              <a:rPr lang="ru-RU" sz="1800" dirty="0" smtClean="0"/>
              <a:t>Что </a:t>
            </a:r>
            <a:r>
              <a:rPr lang="ru-RU" sz="1800" dirty="0"/>
              <a:t>известно в задаче? </a:t>
            </a:r>
            <a:r>
              <a:rPr lang="ru-RU" sz="1800" dirty="0" smtClean="0"/>
              <a:t>Что </a:t>
            </a:r>
            <a:r>
              <a:rPr lang="ru-RU" sz="1800" dirty="0"/>
              <a:t>нужно узнать?</a:t>
            </a:r>
          </a:p>
          <a:p>
            <a:pPr marL="0" indent="0" algn="ctr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255808"/>
              </p:ext>
            </p:extLst>
          </p:nvPr>
        </p:nvGraphicFramePr>
        <p:xfrm>
          <a:off x="1259632" y="2348880"/>
          <a:ext cx="6624736" cy="1728193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738542"/>
                <a:gridCol w="1620081"/>
                <a:gridCol w="1629108"/>
                <a:gridCol w="1637005"/>
              </a:tblGrid>
              <a:tr h="5867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1600" kern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ourier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Длина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>
                          <a:effectLst/>
                          <a:latin typeface="Times New Roman" panose="02020603050405020304" pitchFamily="18" charset="0"/>
                        </a:rPr>
                        <a:t>Ширина</a:t>
                      </a:r>
                      <a:endParaRPr lang="ru-RU" sz="1600" kern="0" spc="5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 smtClean="0">
                          <a:effectLst/>
                          <a:latin typeface="Times New Roman" panose="02020603050405020304" pitchFamily="18" charset="0"/>
                        </a:rPr>
                        <a:t>Площадь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554649"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Зал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rowSpan="2"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? (одинаковая)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10 м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>
                          <a:effectLst/>
                          <a:latin typeface="Times New Roman" panose="02020603050405020304" pitchFamily="18" charset="0"/>
                        </a:rPr>
                        <a:t>300 м</a:t>
                      </a:r>
                      <a:r>
                        <a:rPr lang="ru-RU" sz="1600" kern="0" spc="0" baseline="3000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600" kern="0" spc="5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586772"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Коридор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?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120 м</a:t>
                      </a:r>
                      <a:r>
                        <a:rPr lang="ru-RU" sz="1600" kern="0" spc="0" baseline="30000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101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174 (с. 47</a:t>
            </a:r>
            <a:r>
              <a:rPr lang="ru-RU" i="1" dirty="0" smtClean="0"/>
              <a:t>).  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334416"/>
              </p:ext>
            </p:extLst>
          </p:nvPr>
        </p:nvGraphicFramePr>
        <p:xfrm>
          <a:off x="1187624" y="1052736"/>
          <a:ext cx="6624736" cy="1728193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738542"/>
                <a:gridCol w="1620081"/>
                <a:gridCol w="1629108"/>
                <a:gridCol w="1637005"/>
              </a:tblGrid>
              <a:tr h="5867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1600" kern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ourier New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Длина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>
                          <a:effectLst/>
                          <a:latin typeface="Times New Roman" panose="02020603050405020304" pitchFamily="18" charset="0"/>
                        </a:rPr>
                        <a:t>Ширина</a:t>
                      </a:r>
                      <a:endParaRPr lang="ru-RU" sz="1600" kern="0" spc="5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 smtClean="0">
                          <a:effectLst/>
                          <a:latin typeface="Times New Roman" panose="02020603050405020304" pitchFamily="18" charset="0"/>
                        </a:rPr>
                        <a:t>Площадь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554649"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Зал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rowSpan="2"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? (одинаковая)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10 м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>
                          <a:effectLst/>
                          <a:latin typeface="Times New Roman" panose="02020603050405020304" pitchFamily="18" charset="0"/>
                        </a:rPr>
                        <a:t>300 м</a:t>
                      </a:r>
                      <a:r>
                        <a:rPr lang="ru-RU" sz="1600" kern="0" spc="0" baseline="3000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600" kern="0" spc="5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586772"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Коридор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?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524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600" kern="0" spc="0" dirty="0">
                          <a:effectLst/>
                          <a:latin typeface="Times New Roman" panose="02020603050405020304" pitchFamily="18" charset="0"/>
                        </a:rPr>
                        <a:t>120 м</a:t>
                      </a:r>
                      <a:r>
                        <a:rPr lang="ru-RU" sz="1600" kern="0" spc="0" baseline="30000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600" kern="0" spc="50" dirty="0">
                        <a:effectLst/>
                        <a:latin typeface="Times New Roman" panose="02020603050405020304" pitchFamily="18" charset="0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83568" y="2954195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Посмотрите </a:t>
            </a:r>
            <a:r>
              <a:rPr lang="ru-RU" dirty="0"/>
              <a:t>на первую строку таблицы. Что можно узнать?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3314298"/>
            <a:ext cx="3011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Длину зала: 300: 10 = 30 (м</a:t>
            </a:r>
            <a:r>
              <a:rPr lang="ru-RU" dirty="0"/>
              <a:t>).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76383" y="3708744"/>
            <a:ext cx="3749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- Как </a:t>
            </a:r>
            <a:r>
              <a:rPr lang="ru-RU" dirty="0"/>
              <a:t>связаны между собой строки?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32223" y="4078076"/>
            <a:ext cx="3824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У зала и коридора длина одинаковая.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6382" y="4447408"/>
            <a:ext cx="37155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Найдите </a:t>
            </a:r>
            <a:r>
              <a:rPr lang="ru-RU" dirty="0"/>
              <a:t>ширину коридора.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4816740"/>
            <a:ext cx="1757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120 : 30 </a:t>
            </a:r>
            <a:r>
              <a:rPr lang="ru-RU" i="1" dirty="0"/>
              <a:t>= 4 (м).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942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по учебнику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412" y="620688"/>
            <a:ext cx="7651011" cy="36004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№ 174 (с. 47</a:t>
            </a:r>
            <a:r>
              <a:rPr lang="ru-RU" i="1" dirty="0" smtClean="0"/>
              <a:t>).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700808"/>
            <a:ext cx="57606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/>
              <a:t>Прочитайте задачу 2. </a:t>
            </a:r>
            <a:endParaRPr lang="ru-RU" sz="3200" dirty="0" smtClean="0"/>
          </a:p>
          <a:p>
            <a:pPr lvl="0"/>
            <a:r>
              <a:rPr lang="ru-RU" sz="3200" b="1" dirty="0" smtClean="0"/>
              <a:t>Используя </a:t>
            </a:r>
            <a:r>
              <a:rPr lang="ru-RU" sz="3200" b="1" dirty="0"/>
              <a:t>ответ первой задачи и чер­теж в учебнике, </a:t>
            </a:r>
            <a:r>
              <a:rPr lang="ru-RU" sz="3200" b="1" dirty="0" smtClean="0"/>
              <a:t>решите </a:t>
            </a:r>
            <a:r>
              <a:rPr lang="ru-RU" sz="3200" b="1" dirty="0"/>
              <a:t>вторую задачу.</a:t>
            </a:r>
          </a:p>
        </p:txBody>
      </p:sp>
    </p:spTree>
    <p:extLst>
      <p:ext uri="{BB962C8B-B14F-4D97-AF65-F5344CB8AC3E}">
        <p14:creationId xmlns:p14="http://schemas.microsoft.com/office/powerpoint/2010/main" val="403967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836712"/>
            <a:ext cx="37444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Крутим мельницу вперед.</a:t>
            </a:r>
          </a:p>
          <a:p>
            <a:r>
              <a:rPr lang="ru-RU" dirty="0"/>
              <a:t>А потом наоборот.</a:t>
            </a:r>
          </a:p>
          <a:p>
            <a:r>
              <a:rPr lang="ru-RU" i="1" dirty="0"/>
              <a:t>(Вращение прямыми руками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вперед </a:t>
            </a:r>
            <a:r>
              <a:rPr lang="ru-RU" i="1" dirty="0"/>
              <a:t>и назад.) </a:t>
            </a:r>
            <a:endParaRPr lang="ru-RU" i="1" dirty="0" smtClean="0"/>
          </a:p>
          <a:p>
            <a:r>
              <a:rPr lang="ru-RU" dirty="0" smtClean="0"/>
              <a:t>Наклоняться </a:t>
            </a:r>
            <a:r>
              <a:rPr lang="ru-RU" dirty="0"/>
              <a:t>будем все.</a:t>
            </a:r>
          </a:p>
          <a:p>
            <a:r>
              <a:rPr lang="ru-RU" dirty="0"/>
              <a:t>Будто прыгаем в бассейн.</a:t>
            </a:r>
          </a:p>
          <a:p>
            <a:r>
              <a:rPr lang="ru-RU" i="1" dirty="0"/>
              <a:t>(Наклоны вперед.)</a:t>
            </a:r>
          </a:p>
          <a:p>
            <a:r>
              <a:rPr lang="ru-RU" dirty="0"/>
              <a:t>А потом назад прогнемся,</a:t>
            </a:r>
          </a:p>
          <a:p>
            <a:r>
              <a:rPr lang="ru-RU" dirty="0"/>
              <a:t>Хорошенько разомнемся.</a:t>
            </a:r>
          </a:p>
          <a:p>
            <a:r>
              <a:rPr lang="ru-RU" i="1" dirty="0"/>
              <a:t>(Наклоны назад.)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76188" y="2406372"/>
            <a:ext cx="358647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 попрыгать нам пора,</a:t>
            </a:r>
          </a:p>
          <a:p>
            <a:r>
              <a:rPr lang="ru-RU" dirty="0"/>
              <a:t>Мы не прыгали с утра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(</a:t>
            </a:r>
            <a:r>
              <a:rPr lang="ru-RU" i="1" dirty="0"/>
              <a:t>Прыжки на месте.)</a:t>
            </a:r>
          </a:p>
          <a:p>
            <a:r>
              <a:rPr lang="ru-RU" dirty="0"/>
              <a:t>Шаг на месте в заключенье.</a:t>
            </a:r>
          </a:p>
          <a:p>
            <a:r>
              <a:rPr lang="ru-RU" dirty="0"/>
              <a:t>Это тоже упражненье.</a:t>
            </a:r>
          </a:p>
          <a:p>
            <a:r>
              <a:rPr lang="ru-RU" i="1" dirty="0"/>
              <a:t>(Шаги на месте.)</a:t>
            </a:r>
          </a:p>
          <a:p>
            <a:r>
              <a:rPr lang="ru-RU" dirty="0"/>
              <a:t>Поскакали, потянулись —</a:t>
            </a:r>
          </a:p>
          <a:p>
            <a:r>
              <a:rPr lang="ru-RU" dirty="0"/>
              <a:t>Вот и славно отдохнули.</a:t>
            </a:r>
          </a:p>
          <a:p>
            <a:r>
              <a:rPr lang="ru-RU" i="1" dirty="0"/>
              <a:t>(Сесть </a:t>
            </a:r>
            <a:r>
              <a:rPr lang="ru-RU" i="1" dirty="0" smtClean="0"/>
              <a:t>на место)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29820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68</TotalTime>
  <Words>634</Words>
  <Application>Microsoft Office PowerPoint</Application>
  <PresentationFormat>Экран (4:3)</PresentationFormat>
  <Paragraphs>125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NewsPrint</vt:lpstr>
      <vt:lpstr>Математика</vt:lpstr>
      <vt:lpstr>Устный счет</vt:lpstr>
      <vt:lpstr>Устный счет</vt:lpstr>
      <vt:lpstr>Устный счет</vt:lpstr>
      <vt:lpstr>Устный счет</vt:lpstr>
      <vt:lpstr>Работа по учебнику </vt:lpstr>
      <vt:lpstr>Работа по учебнику </vt:lpstr>
      <vt:lpstr>Работа по учебнику </vt:lpstr>
      <vt:lpstr>Физкультминутка</vt:lpstr>
      <vt:lpstr>Работа по учебнику </vt:lpstr>
      <vt:lpstr>Работа по учебнику </vt:lpstr>
      <vt:lpstr>Работа по учебнику </vt:lpstr>
      <vt:lpstr>Работа по учебнику </vt:lpstr>
      <vt:lpstr>Подведение итогов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Home</dc:creator>
  <cp:lastModifiedBy>Microsoft Office</cp:lastModifiedBy>
  <cp:revision>12</cp:revision>
  <dcterms:created xsi:type="dcterms:W3CDTF">2020-04-05T16:54:54Z</dcterms:created>
  <dcterms:modified xsi:type="dcterms:W3CDTF">2020-04-05T18:14:11Z</dcterms:modified>
</cp:coreProperties>
</file>