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7" r:id="rId3"/>
    <p:sldId id="278" r:id="rId4"/>
    <p:sldId id="263" r:id="rId5"/>
    <p:sldId id="267" r:id="rId6"/>
    <p:sldId id="268" r:id="rId7"/>
    <p:sldId id="269" r:id="rId8"/>
    <p:sldId id="271" r:id="rId9"/>
    <p:sldId id="272" r:id="rId10"/>
    <p:sldId id="273" r:id="rId11"/>
    <p:sldId id="274" r:id="rId12"/>
    <p:sldId id="276" r:id="rId13"/>
    <p:sldId id="275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0BEA97E-A9DC-40DC-A451-C368927EA728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69F440B-3008-42C6-B4B7-EBF104B1D1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1000108"/>
            <a:ext cx="6960414" cy="24288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Нормативно-правовое обеспечение деятельности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образовательной организации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214950"/>
            <a:ext cx="3174200" cy="13103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И.Н.Борзова заведующий ТПМПК Мамонтовского района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07505" y="476672"/>
          <a:ext cx="8641209" cy="4968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5"/>
                <a:gridCol w="5256834"/>
              </a:tblGrid>
              <a:tr h="691425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Психолого-педагогическая помощь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8630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Логопедическое сопровождение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Организовано</a:t>
                      </a:r>
                    </a:p>
                  </a:txBody>
                  <a:tcPr marL="68580" marR="68580" marT="0" marB="0"/>
                </a:tc>
              </a:tr>
              <a:tr h="7019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организовано</a:t>
                      </a:r>
                    </a:p>
                  </a:txBody>
                  <a:tcPr marL="68580" marR="68580" marT="0" marB="0"/>
                </a:tc>
              </a:tr>
              <a:tr h="798630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сопровождение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Организовано</a:t>
                      </a:r>
                    </a:p>
                  </a:txBody>
                  <a:tcPr marL="68580" marR="68580" marT="0" marB="0"/>
                </a:tc>
              </a:tr>
              <a:tr h="516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организовано</a:t>
                      </a:r>
                    </a:p>
                  </a:txBody>
                  <a:tcPr marL="68580" marR="68580" marT="0" marB="0"/>
                </a:tc>
              </a:tr>
              <a:tr h="803082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Психологическое сопровождение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Организовано</a:t>
                      </a:r>
                    </a:p>
                  </a:txBody>
                  <a:tcPr marL="68580" marR="68580" marT="0" marB="0"/>
                </a:tc>
              </a:tr>
              <a:tr h="6582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организовано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07505" y="116630"/>
          <a:ext cx="8641209" cy="6691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1"/>
                <a:gridCol w="5472858"/>
              </a:tblGrid>
              <a:tr h="340702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Социализация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3528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Кружки, факультативы, секции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Посещает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посещает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3528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Общеклассные</a:t>
                      </a: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общешкольные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Посещает</a:t>
                      </a:r>
                    </a:p>
                  </a:txBody>
                  <a:tcPr marL="68580" marR="68580" marT="0" marB="0"/>
                </a:tc>
              </a:tr>
              <a:tr h="4952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посещает</a:t>
                      </a:r>
                    </a:p>
                  </a:txBody>
                  <a:tcPr marL="68580" marR="68580" marT="0" marB="0"/>
                </a:tc>
              </a:tr>
              <a:tr h="395722">
                <a:tc rowSpan="3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Особые условия прохождения ГИА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Организованы</a:t>
                      </a:r>
                    </a:p>
                  </a:txBody>
                  <a:tcPr marL="68580" marR="68580" marT="0" marB="0"/>
                </a:tc>
              </a:tr>
              <a:tr h="395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Частично организованы</a:t>
                      </a:r>
                    </a:p>
                  </a:txBody>
                  <a:tcPr marL="68580" marR="68580" marT="0" marB="0"/>
                </a:tc>
              </a:tr>
              <a:tr h="366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организованы</a:t>
                      </a:r>
                    </a:p>
                  </a:txBody>
                  <a:tcPr marL="68580" marR="68580" marT="0" marB="0"/>
                </a:tc>
              </a:tr>
              <a:tr h="311918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Наблюдение профильного врача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Наблюдает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наблюдает</a:t>
                      </a:r>
                    </a:p>
                  </a:txBody>
                  <a:tcPr marL="68580" marR="68580" marT="0" marB="0"/>
                </a:tc>
              </a:tr>
              <a:tr h="393528">
                <a:tc rowSpan="4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Степень выполнения рекомендаций по созданию СОУ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Высокий (80-100 % выполнения)</a:t>
                      </a:r>
                    </a:p>
                  </a:txBody>
                  <a:tcPr marL="68580" marR="68580" marT="0" marB="0"/>
                </a:tc>
              </a:tr>
              <a:tr h="393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Достаточно необходимый (50-79 %)</a:t>
                      </a:r>
                    </a:p>
                  </a:txBody>
                  <a:tcPr marL="68580" marR="68580" marT="0" marB="0"/>
                </a:tc>
              </a:tr>
              <a:tr h="393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Недостаточный (30-49 %)</a:t>
                      </a:r>
                    </a:p>
                  </a:txBody>
                  <a:tcPr marL="68580" marR="68580" marT="0" marB="0"/>
                </a:tc>
              </a:tr>
              <a:tr h="331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Низкий (менее 30 %)</a:t>
                      </a:r>
                    </a:p>
                  </a:txBody>
                  <a:tcPr marL="68580" marR="68580" marT="0" marB="0"/>
                </a:tc>
              </a:tr>
              <a:tr h="271891">
                <a:tc rowSpan="4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Вывод о динамике успешности ребенка в образовательном процессе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Положительная </a:t>
                      </a:r>
                    </a:p>
                  </a:txBody>
                  <a:tcPr marL="68580" marR="68580" marT="0" marB="0"/>
                </a:tc>
              </a:tr>
              <a:tr h="271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Незначительная положительная  </a:t>
                      </a:r>
                    </a:p>
                  </a:txBody>
                  <a:tcPr marL="68580" marR="68580" marT="0" marB="0"/>
                </a:tc>
              </a:tr>
              <a:tr h="271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Волнообразная </a:t>
                      </a:r>
                    </a:p>
                  </a:txBody>
                  <a:tcPr marL="68580" marR="68580" marT="0" marB="0"/>
                </a:tc>
              </a:tr>
              <a:tr h="271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Отрицательная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 о динамике развития ребенка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Положительная динамика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фиксируется в тех случаях, когда, в целом, происходят позитивные изменения в характере усвоения ребенком адаптированной образовательной программы, при сохранении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отдельных незначительных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трудностей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временном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несоответствии знаний, умений, навыков и компетенций требованиям программы. 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Незначительная положительная динамика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говорит о том, что необходимые умения, навыки и компетенции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формируются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но несколько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замедленном темпе, по сравнению с ожидаемым прогнозом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 о динамике развития ребенка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Волнообразная динамика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фиксируется в тех случаях, когда при создании в полном объеме рекомендованных ПМПК СОУ, успешность ребенка в образовательном процессе носит не постоянный характер и зависит от ряда факторов: самочувствие ребенка, эмоциональный фон, ситуация в семье, особенности отношения с педагогом, мотивация и т.д. 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Отрицательная динамика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фиксируется только в тех случаях, когда в ОО были созданы в полном объеме рекомендованные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ТПМПК (ЦПМПК)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СОУ, тем не менее, необходимые умения, навыки и компетенции не формируются и ребенок имеет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стойкие трудности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усвоении адаптированной общеобразовательной программы.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СПАСИБО 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  ВНИМАНИЕ!</a:t>
            </a:r>
            <a:endParaRPr lang="ru-RU" sz="4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Перечень нормативных документов, регламентирующих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образовательной организации: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8115328" cy="504521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Конвенция ООН о правах ребенка;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Российской Федерации»;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Приказ Министерства образования и науки Российской Федерации от 20.09.2013 № 1082 «Об утверждении положения 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комиссии»;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Российской Федерации от 19.12.2014 № 1598 «Об утверждении ФГОС начального общего образования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Российской Федерации от 19.12.2014 № 1599 «Об утверждении федерального государственного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образовательного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стандарта обучающихся с умственной отсталостью (интеллектуальными нарушениями)»;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Приказ Минтруда и социальной защиты Российской Федерации от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31.07.2015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 528н «Об утверждении Порядка разработки и реализации индивидуальной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реабилитации или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инвалида, индивидуальной программы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реабилитации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ребенка инвалида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выдаваемых федеральными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государственными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учреждениями медико-социальной экспертизы, и их форм»;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972452" cy="604534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Письмо Министерства образования и науки Российской Федерации от 27.03.2000 № 27/ 901-6 «О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консилиуме 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 образовательного учреждения»;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Письмо Министерства образования и науки Российской Федерации от 28.02.2014 № 08- 249 «Комментарии к ФГОС дошкольного образования»;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Письмо Министерства образования и науки Российской Федерации от 16.02.2015 №ВК-333/07 «Об организации работы по введению ФГОС образования обучающихся с ОВЗ»;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Письмо Министерства образования и науки Российской Федерации от 11.03.2016 № ВК 452/07 «О введении ФГОС ОВЗ»;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Постановление Главного государственного врача РФ от 10.07.2015 № 26 «Об утверждении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2.4.2.3286-15 «Санитарно-эпидемиологические требования к условиям и организации обучения и воспитания в организациях, осуществляющих образовательную деятельность по адаптированным основным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общеобразовательным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программам для обучающихся с ограниченными возможностями здоровья»;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Постановление Администрации Алтайского края от 30.01.2013 № 37                  «Об утверждении Положения об организации психолого-педагогического сопровождения образования детей-инвалидов в общеобразовательных организациях Алтайского края, реализующих образовательные программы начального общего, основного общего и среднего общего образования».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закон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«Об образовании в Российской Федерации»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(от 29.12.2012 г. № 273-ФЗ)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Ст. 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дается понятие обучающегося с ограниченными возможностями здоровья как физического лица, имеющего недостатки в физическом и (или) психологическом развитии,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подтвержденные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комиссией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препятствующие получению образования без создания специальных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условий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СОУ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/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рекомендованная адаптированная образовательная программа,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уровень образования,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форма получения образования,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режим реализации программы 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Дополнительные СОУ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узких специалистов (логопеда, психолога), 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технические средства обучения, 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архитектурные условия,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основные направления коррекционно-развивающей работы,</a:t>
            </a:r>
          </a:p>
          <a:p>
            <a:pPr algn="just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рекомендации по наблюдению в медицинских организациях.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работы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обучающимся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ОВЗ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29576" cy="4873752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запросить у родителей заключение ПМПК с рекомендациями по созданию специальных образовательных условий;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подписать с родителями договор на согласие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сопровождения ребенка;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провести обследование ребенка с ОВЗ педагогами и узкими специалистами;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результаты рассмотреть на  заседании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ПМП-консилиума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разработать  и утвердить адаптированную основную общеобразовательную программу (АООП), в структуру которой входит программа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сопровождения ребенка с ОВЗ, в том числе: коррекционно-развивающая работа (направления, режим и форма организации занятий) и мероприятия по социализации ребенка и др.;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назначить контрольные даты для проведения мониторинга реализации АООП и отслеживания динамики успешности ребенка в образовательном процессе.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по окончанию учебного года необходимо собрать заседание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ПМП-консилиума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и коллегиально обсудить степень выполнения рекомендаций ПМПК, отметить динамику успешности ребенка в образовательном процессе,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заполнить лист обратной связи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выслать сведения по указанному адресу электронной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почты.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712968" cy="1700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Степень выполнения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рекомендаций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ТПМПК (ЦПМПК)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созданию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специальных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образовательных условий (СОУ)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07505" y="1340765"/>
          <a:ext cx="8641209" cy="541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5"/>
                <a:gridCol w="5976914"/>
              </a:tblGrid>
              <a:tr h="740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СОУ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Степень выполнения рекомендаций ЦПМПК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СОУ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1350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Форма и режим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Соответствует </a:t>
                      </a:r>
                      <a:r>
                        <a:rPr lang="ru-RU" sz="180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рекомендованной</a:t>
                      </a: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84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68580" marR="68580" marT="0" marB="0"/>
                </a:tc>
              </a:tr>
              <a:tr h="331350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Степень включенности (инклюзия)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Соответствует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рекомендованной</a:t>
                      </a:r>
                    </a:p>
                  </a:txBody>
                  <a:tcPr marL="68580" marR="68580" marT="0" marB="0"/>
                </a:tc>
              </a:tr>
              <a:tr h="686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соответствует</a:t>
                      </a:r>
                    </a:p>
                  </a:txBody>
                  <a:tcPr marL="68580" marR="68580" marT="0" marB="0"/>
                </a:tc>
              </a:tr>
              <a:tr h="666395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Психолого-медико-педагогический</a:t>
                      </a: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консилиум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Создан, приказ руководителя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ОО 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(номер и дата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</a:tr>
              <a:tr h="3396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создан</a:t>
                      </a:r>
                    </a:p>
                  </a:txBody>
                  <a:tcPr marL="68580" marR="68580" marT="0" marB="0"/>
                </a:tc>
              </a:tr>
              <a:tr h="331350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Адаптированная образовательная программа (АОП)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Разработана, номер приказа и дата утверждения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0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разработана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1350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Программа коррекционной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Составлена </a:t>
                      </a:r>
                    </a:p>
                  </a:txBody>
                  <a:tcPr marL="68580" marR="68580" marT="0" marB="0"/>
                </a:tc>
              </a:tr>
              <a:tr h="6867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составлена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07505" y="116630"/>
          <a:ext cx="8641209" cy="6242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9"/>
                <a:gridCol w="5760890"/>
              </a:tblGrid>
              <a:tr h="34070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3528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Специальные технические средства реабилитации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Применяются</a:t>
                      </a:r>
                    </a:p>
                  </a:txBody>
                  <a:tcPr marL="68580" marR="68580" marT="0" marB="0"/>
                </a:tc>
              </a:tr>
              <a:tr h="7618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применяются</a:t>
                      </a:r>
                    </a:p>
                  </a:txBody>
                  <a:tcPr marL="68580" marR="68580" marT="0" marB="0"/>
                </a:tc>
              </a:tr>
              <a:tr h="393528">
                <a:tc rowSpan="2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Специальные архитектурные условия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Применяются</a:t>
                      </a:r>
                    </a:p>
                  </a:txBody>
                  <a:tcPr marL="68580" marR="68580" marT="0" marB="0"/>
                </a:tc>
              </a:tr>
              <a:tr h="4952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применяются</a:t>
                      </a:r>
                    </a:p>
                  </a:txBody>
                  <a:tcPr marL="68580" marR="68580" marT="0" marB="0"/>
                </a:tc>
              </a:tr>
              <a:tr h="395722">
                <a:tc rowSpan="3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Методы и приемы работы с ребенком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Применяются полностью </a:t>
                      </a:r>
                    </a:p>
                  </a:txBody>
                  <a:tcPr marL="68580" marR="68580" marT="0" marB="0"/>
                </a:tc>
              </a:tr>
              <a:tr h="395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Частично применяются</a:t>
                      </a:r>
                    </a:p>
                  </a:txBody>
                  <a:tcPr marL="68580" marR="68580" marT="0" marB="0"/>
                </a:tc>
              </a:tr>
              <a:tr h="4034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применяются</a:t>
                      </a:r>
                    </a:p>
                  </a:txBody>
                  <a:tcPr marL="68580" marR="68580" marT="0" marB="0"/>
                </a:tc>
              </a:tr>
              <a:tr h="311918">
                <a:tc rowSpan="3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Соблюдение охранительного режима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Соблюдается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полностью </a:t>
                      </a:r>
                    </a:p>
                  </a:txBody>
                  <a:tcPr marL="68580" marR="68580" marT="0" marB="0"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Частично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соблюдается</a:t>
                      </a:r>
                    </a:p>
                  </a:txBody>
                  <a:tcPr marL="68580" marR="68580" marT="0" marB="0"/>
                </a:tc>
              </a:tr>
              <a:tr h="2604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применяются</a:t>
                      </a:r>
                    </a:p>
                  </a:txBody>
                  <a:tcPr marL="68580" marR="68580" marT="0" marB="0"/>
                </a:tc>
              </a:tr>
              <a:tr h="393528">
                <a:tc rowSpan="3">
                  <a:txBody>
                    <a:bodyPr/>
                    <a:lstStyle/>
                    <a:p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Индивидуально-ориентированная система оценивания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Применяется</a:t>
                      </a:r>
                    </a:p>
                  </a:txBody>
                  <a:tcPr marL="68580" marR="68580" marT="0" marB="0"/>
                </a:tc>
              </a:tr>
              <a:tr h="393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Частично применяется</a:t>
                      </a:r>
                    </a:p>
                  </a:txBody>
                  <a:tcPr marL="68580" marR="68580" marT="0" marB="0"/>
                </a:tc>
              </a:tr>
              <a:tr h="815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применяется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785</TotalTime>
  <Words>924</Words>
  <Application>Microsoft Office PowerPoint</Application>
  <PresentationFormat>Экран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Нормативно-правовое обеспечение деятельности ПМПк образовательной организации</vt:lpstr>
      <vt:lpstr>Перечень нормативных документов, регламентирующих деятельность ПМПк в образовательной организации:</vt:lpstr>
      <vt:lpstr>Слайд 3</vt:lpstr>
      <vt:lpstr>Федеральный закон «Об образовании в Российской Федерации» (от 29.12.2012 г. № 273-ФЗ)</vt:lpstr>
      <vt:lpstr>Основные СОУ</vt:lpstr>
      <vt:lpstr>Дополнительные СОУ</vt:lpstr>
      <vt:lpstr>Алгоритм  работы с обучающимся  с ОВЗ</vt:lpstr>
      <vt:lpstr>Степень выполнения рекомендаций  ТПМПК (ЦПМПК) по созданию  специальных образовательных условий (СОУ) </vt:lpstr>
      <vt:lpstr>Слайд 9</vt:lpstr>
      <vt:lpstr>Слайд 10</vt:lpstr>
      <vt:lpstr>Слайд 11</vt:lpstr>
      <vt:lpstr>Выводы о динамике развития ребенка</vt:lpstr>
      <vt:lpstr>Выводы о динамике развития ребенка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ПМП консилиума с обучающимися (в том числе с детьми-инвалидами), нуждающимися в создании СОУ, имеющими заключение ПМПК</dc:title>
  <dc:creator>Быкова</dc:creator>
  <cp:lastModifiedBy>KC</cp:lastModifiedBy>
  <cp:revision>84</cp:revision>
  <dcterms:created xsi:type="dcterms:W3CDTF">2017-02-20T01:46:48Z</dcterms:created>
  <dcterms:modified xsi:type="dcterms:W3CDTF">2017-12-19T15:45:43Z</dcterms:modified>
</cp:coreProperties>
</file>