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303" r:id="rId2"/>
    <p:sldId id="258" r:id="rId3"/>
    <p:sldId id="264" r:id="rId4"/>
    <p:sldId id="269" r:id="rId5"/>
    <p:sldId id="301" r:id="rId6"/>
    <p:sldId id="270" r:id="rId7"/>
    <p:sldId id="300" r:id="rId8"/>
    <p:sldId id="268" r:id="rId9"/>
    <p:sldId id="274" r:id="rId10"/>
    <p:sldId id="273" r:id="rId11"/>
    <p:sldId id="272" r:id="rId12"/>
    <p:sldId id="267" r:id="rId13"/>
    <p:sldId id="279" r:id="rId14"/>
    <p:sldId id="277" r:id="rId15"/>
    <p:sldId id="286" r:id="rId16"/>
    <p:sldId id="278" r:id="rId17"/>
    <p:sldId id="276" r:id="rId18"/>
    <p:sldId id="295" r:id="rId19"/>
    <p:sldId id="294" r:id="rId20"/>
    <p:sldId id="298" r:id="rId21"/>
    <p:sldId id="297" r:id="rId22"/>
    <p:sldId id="296" r:id="rId23"/>
    <p:sldId id="299" r:id="rId24"/>
    <p:sldId id="304" r:id="rId25"/>
    <p:sldId id="275" r:id="rId26"/>
    <p:sldId id="285" r:id="rId27"/>
    <p:sldId id="284" r:id="rId28"/>
    <p:sldId id="280" r:id="rId29"/>
    <p:sldId id="283" r:id="rId30"/>
    <p:sldId id="282" r:id="rId31"/>
    <p:sldId id="287" r:id="rId32"/>
    <p:sldId id="281" r:id="rId33"/>
    <p:sldId id="288" r:id="rId34"/>
    <p:sldId id="289" r:id="rId35"/>
    <p:sldId id="291" r:id="rId36"/>
    <p:sldId id="292" r:id="rId37"/>
    <p:sldId id="293" r:id="rId38"/>
    <p:sldId id="257" r:id="rId39"/>
    <p:sldId id="306" r:id="rId40"/>
    <p:sldId id="305" r:id="rId4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3A"/>
    <a:srgbClr val="000064"/>
    <a:srgbClr val="DDE6F3"/>
    <a:srgbClr val="000066"/>
    <a:srgbClr val="CCD8EC"/>
    <a:srgbClr val="003366"/>
    <a:srgbClr val="3366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20" autoAdjust="0"/>
  </p:normalViewPr>
  <p:slideViewPr>
    <p:cSldViewPr snapToGrid="0">
      <p:cViewPr varScale="1">
        <p:scale>
          <a:sx n="63" d="100"/>
          <a:sy n="63" d="100"/>
        </p:scale>
        <p:origin x="996" y="78"/>
      </p:cViewPr>
      <p:guideLst/>
    </p:cSldViewPr>
  </p:slideViewPr>
  <p:notesTextViewPr>
    <p:cViewPr>
      <p:scale>
        <a:sx n="1" d="1"/>
        <a:sy n="1" d="1"/>
      </p:scale>
      <p:origin x="0" y="-14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32500-5481-445A-8A33-C16B060FE40F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A11B8-7118-4086-9530-C4CCF42054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09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  <a:r>
              <a:rPr lang="ru-RU" sz="1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</a:t>
            </a:r>
            <a:r>
              <a:rPr lang="ru-RU" sz="1200" b="1" i="1" baseline="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 теме </a:t>
            </a:r>
            <a:r>
              <a:rPr lang="ru-RU" sz="1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«Организация и проведение </a:t>
            </a:r>
            <a:r>
              <a:rPr lang="ru-RU" sz="1200" b="1" i="1" kern="180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тренинга эффективного взаимодействия родителей с  </a:t>
            </a:r>
            <a:r>
              <a:rPr lang="ru-RU" sz="1200" b="1" i="1" kern="180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сотрудниками </a:t>
            </a:r>
            <a:r>
              <a:rPr lang="ru-RU" b="1" i="1" dirty="0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дошкольной </a:t>
            </a:r>
            <a:r>
              <a:rPr lang="ru-RU" b="1" i="1" smtClean="0">
                <a:solidFill>
                  <a:srgbClr val="333333"/>
                </a:solidFill>
                <a:effectLst/>
                <a:latin typeface="Arial" panose="020B0604020202020204" pitchFamily="34" charset="0"/>
              </a:rPr>
              <a:t>образовательной организации</a:t>
            </a:r>
            <a:r>
              <a:rPr lang="ru-RU" sz="1200" b="1" i="1" kern="180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(ДОО) </a:t>
            </a:r>
            <a:r>
              <a:rPr lang="ru-RU" sz="1200" b="1" i="1" kern="180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вопросам воспитания, обучения и развития дошкольников</a:t>
            </a:r>
            <a:r>
              <a:rPr lang="ru-RU" sz="1200" b="1" i="1" kern="180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sz="1200" b="1" i="1" kern="1800" baseline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i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предназначены </a:t>
            </a:r>
            <a:r>
              <a:rPr lang="ru-RU" sz="1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помощи студентам по </a:t>
            </a:r>
            <a:r>
              <a:rPr lang="ru-RU" sz="1400" b="0" i="1" dirty="0" smtClean="0">
                <a:solidFill>
                  <a:srgbClr val="00003A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</a:t>
            </a:r>
            <a:r>
              <a:rPr lang="ru-RU" sz="1400" b="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пециальности</a:t>
            </a:r>
            <a:r>
              <a:rPr lang="ru-RU" sz="1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  <a:r>
              <a:rPr lang="ru-RU" sz="1400" i="1" baseline="0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подготовке к проведению тренинговых занятий с родителями в ДОО.</a:t>
            </a:r>
            <a:r>
              <a:rPr lang="ru-RU" sz="1400" i="1" baseline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baseline="0" dirty="0" smtClean="0">
                <a:solidFill>
                  <a:srgbClr val="00003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baseline="0" dirty="0" smtClean="0">
                <a:solidFill>
                  <a:srgbClr val="00003A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      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lang="ru-RU" sz="1200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584325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Общие рекомендации студентам по выполнению внеаудиторных самостоятельных работ: </a:t>
            </a:r>
            <a:r>
              <a:rPr lang="ru-RU" sz="11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выслушайте или прочитайте тему, цели и задачи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обсудите текст задания с преподавателем и группой, задавайте вопросы – нельзя оставлять невыясненными или непонятыми ни одного слова или вопроса;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прослушайте рекомендации преподавателя по выполнению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 графиком самостоятельных работ, обучающихся по дисциплине / МДК; если требуется, уточните время, отводимое на выполнение задания, сроки сдачи и форму отчета у преподавателя;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изучите методические рекомендации, оформленные в презентации (слайд- лекции) по выполнению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со списком литературы и источников по заданной теме самостоятельной работы;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повторите весь теоретический материал по конспектам и другим источникам, предшествовавший самостоятельной работе, ответьте на вопросы самоконтроля по изученному материалу;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подготовьте все необходимое для выполнения задания, рационально (удобно и правильно) расположите на рабочем месте; не следует браться за работу, пока не подготовлено рабочее место;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продумайте ход выполнения работы, составьте план, если это необходимо;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вы делаете сообщение или доклад, то обязательно прочтите текст медленно вслух, обращая особое внимание на произношение новых терминов и стараясь запомнить информацию;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ваша работа связана с использованием ИКТ, проверьте наличие и работоспособность программного обеспечения, необходимого для выполнения задания;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при выполнении самостоятельной работы применяется групповое или коллективное выполнение задания, старайтесь поддерживать в коллективе нормальный психологический климат, грамотно распределить роли и обязанности; вместе проводите анализ и самоконтроль организации самостоятельной работы микрогруппы;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не отвлекайтесь во время выполнения задания на посторонние, не относящиеся к работе, дела;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при выполнении самостоятельного практического задания соблюдайте правила техники безопасности и охраны труда;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 процессе выполнения самостоятельной работы обращайтесь за консультациями к преподавателю, чтобы вовремя скорректировать свою деятельность, проверить правильность выполнения задания;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 окончании выполнения самостоятельной работы составьте письменный или устный отчет в соответствии с теми методическими указаниями по оформлению отчета, которые вы получили от преподавателя или в методических указаниях;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сдайте готовую работу преподавателю для проверки точно в указанный преподавателем срок;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участвуйте в обсуждении и оценке полученных результатов самостоятельной работы (общегрупповом или в микрогруппах);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участвуйте в обсуждении полученных результатов работы.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173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Подготовка помещения и оборудования </a:t>
            </a:r>
            <a:endParaRPr lang="ru-RU" sz="1200" dirty="0" smtClean="0">
              <a:solidFill>
                <a:srgbClr val="444444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Говорят, что правильное место не обязательно ведет к хорошему тренингу, но неправильное место непременно приведет к плохому тренингу. Имеет ли тренер отношение к подбору места или нет, именно он будет нести ответственность за все последствия. Поэтому тренер обязательно должен принимать участие в выборе помещения нужного размера и формы, в организации рабочего пространства, в выборе оборудования и освещения, - всего того, что оказывает самое непосредственное влияние на атмосферу тренинга.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Теоретически комната должна полностью соответствовать назначению и стилю тренинга. Она должна быть комфортабельной, подходящей по размеру для группы, защищена от посторонних помех. Стулья и столы должны быть удобными, легкими, чтобы их было возможно перемещать. Идеально, когда в помещении для тренинга есть доска, экран для проектора, подставка для флипчартов, проек­тор и даже такая мелочь, как удлинитель.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Часть помещения, откуда тренер будет вести презентации, должна хорошо просматриваться всеми участниками. Многие тренеры любят двигаться во время работы, и это необходимо учитывать при выборе презентационной зоны.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участники сидят за столами, где происходят групповые обсуждения, между столами должно быть не менее одного метра, чтобы тренер мог свободно перемещаться по комнате и наблюдать за работой групп.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также подумать о том, достаточно ли одного помещения, не понадобятся ли дополнительные комнаты для отдельных видов деятельности.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Наконец, необходимо подумать, как участникам добираться до туалетных комнат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размеров, очень важно наличие в комнате достаточного количества свежего воздуха, которого должно хватать на полтора-два часа интенсивной работы. В перерыве (если он предусмотрен) не забудьте обязательно проветрить помещение! Если воздуха не хватает и в помещении душно, можно испортить весь тренинг.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важен и температурный режим. Чтобы работать было комфортно, в комнате (аудитории) должна быть нормальная температура. Если в помещении слишком тепло или слишком холодно, эффективность тренинга может снизиться.</a:t>
            </a:r>
          </a:p>
          <a:p>
            <a:pPr marL="0" marR="0" indent="450215" algn="just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Следующей характеристикой, отличающей тренинг от традиционных занятий, является расположение участников в аудитории: они рассаживаются по кругу. Наличие круга (или тренингового круга) — необходимое условие для проведения занятий. В этой связи аудиторию для проведения тренинга следует выбирать достаточно просторную, с незакрепленными стульями. Не должно быть лишних предметов, которые бы отгораживали людей друг от друга (столов, парт и т.д.). Нахождение в круге способствует созданию доверительной атмосферы, каждый участник может видеть всех, свободно общаться со всеми, в том числе с ведущим. Более того, круг в сознании человека ассоциируется с ощущением безопасности, с заинтересованностью и вниманием. 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41910" indent="353695" algn="just">
              <a:lnSpc>
                <a:spcPct val="111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Стандартный класс, в котором обучающиеся сидят за столами, для тренинга не подходит. Участники должны сидеть на стульях по кругу, каждый должен иметь возможность общаться с соседями справа и слева и, кроме того, видеть всех остальных и ведущего. Помимо этого, нужны места, где можно было бы работать парами или микрогруппами. В круге должно быть не более 20 человек. Если участников больше, их можно разбить на две подгруппы: пока одна выполняет задание в круге, вторая наблюдает или выполняет другое задание в парах или маленьких группах. Затем они меняются местами. Потом можно провести общее обсуждение. Понадобятся также доска и мел или другое приспособление для коллективных записей. </a:t>
            </a:r>
          </a:p>
          <a:p>
            <a:pPr marR="41910" indent="353695" algn="just">
              <a:lnSpc>
                <a:spcPct val="111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Круговое расположение участников тренинга дает ряд </a:t>
            </a: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преимуществ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  <a:p>
            <a:pPr marR="41910" indent="353695" algn="just">
              <a:lnSpc>
                <a:spcPct val="111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круг обеспечивает наилучший обзор участников: все на виду, есть возможность оказаться лицом к лицу с любым из участников; б) круговое расположение обеспечивает высокий уровень вовлечения в работу –</a:t>
            </a:r>
            <a:r>
              <a:rPr lang="ru-RU" sz="1200" baseline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кругу невозможно «отсидеться» за спинами остальных; в) круг – фигура максимально «демократическая», т. е. в нем невозможно выделить «главу стола», все находятся в равных условиях, что сплачивает группу; г) круговое расположение обеспечивает свободу движений участников. </a:t>
            </a:r>
          </a:p>
          <a:p>
            <a:pPr marR="41910" indent="353695" algn="just">
              <a:lnSpc>
                <a:spcPct val="111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тренинге приветствуется использование видео- и аудиоаппаратуры, с помощью которой можно слушать музыку, смотреть учебные фильмы. Очень полезно иметь возможность сделать видеозапись выполнения того или иного задания, а потом просмотреть ее и обсудить собственное поведение. Перед началом тренинговых занятий руководитель должен подробно ознакомить участников с главными нормами и принципами тренингового взаимодействия. Их краткие формулировки можно представить в виде коллажа или написать на плакате, который будет висеть в классе и постоянно напоминать необходимую информацию. Например, «будь               активным»; «говори только о том, что происходит «здесь и сейчас»; «предлагай, пробуй, экспериментируй, не критикуй»; «уважай других»; «не стесняйся говорить о том, что чувствуешь» и т. д. Очень важно, чтобы эти правила были выработаны на первом занятии самими участниками.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401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планировать ресурсы (материалы и оборудование)?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помнить, что без определенного набора ресурсов будет сложно провести тренинг. Примерный список ресурсов может выглядеть так: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тренинга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рабочие листы для участников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бэйджи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маркеры/фломастеры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флип-чарты/ватманы/листы А0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листы А4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скотч обычный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скотч бумажный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цветная бумага или карточки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стикеры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веревка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колокольчик</a:t>
            </a:r>
            <a:r>
              <a:rPr lang="ru-RU" sz="1100" u="none" strike="noStrike" dirty="0" smtClean="0"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Segoe UI" panose="020B0502040204020203" pitchFamily="34" charset="0"/>
                <a:sym typeface="Wingdings" panose="05000000000000000000" pitchFamily="2" charset="2"/>
              </a:rPr>
              <a:t>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мячики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воздушные шарики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микрофон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экран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ноутбук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FF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удлинители, шнуры и т.д.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необходимости подготовьте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раздаточный материал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Обычно он готовится в 3 случаях: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тренер не успевает дать на тренинге всю информацию и раздает ее в печатном виде для изучения участниками;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тренер хочет, чтобы участники «закрепили» полученную информацию;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тренер учитывает различные модальности участников группы. Кто-то </a:t>
            </a: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визуал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другой – </a:t>
            </a: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аудиал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третий – </a:t>
            </a: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кинестет.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0815" indent="1905" algn="just">
              <a:lnSpc>
                <a:spcPct val="108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Существует несколько методов работы с раздаточным материалом: </a:t>
            </a:r>
          </a:p>
          <a:p>
            <a:pPr marL="342900" lvl="0" indent="-342900" algn="just" fontAlgn="base">
              <a:lnSpc>
                <a:spcPct val="108000"/>
              </a:lnSpc>
              <a:spcAft>
                <a:spcPts val="0"/>
              </a:spcAft>
              <a:buClr>
                <a:srgbClr val="000000"/>
              </a:buClr>
              <a:buSzPts val="1000"/>
              <a:buFont typeface="+mj-lt"/>
              <a:buAutoNum type="arabicPeriod"/>
            </a:pP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Раздаточный материал выдается участникам тренинга до начала занятий. Это позволяет, с одной стороны, минимизировать время на преподнесение лекционного материала и избежать «дискуссий не по теме», а с другой — ускорить темп работы группы и выстроить пер </a:t>
            </a:r>
            <a:r>
              <a:rPr lang="ru-RU" sz="1200" u="none" strike="noStrike" dirty="0" err="1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вичную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структуру тренингового процесса.</a:t>
            </a:r>
          </a:p>
          <a:p>
            <a:pPr marL="342900" lvl="0" indent="-342900" algn="just" fontAlgn="base">
              <a:lnSpc>
                <a:spcPct val="108000"/>
              </a:lnSpc>
              <a:spcAft>
                <a:spcPts val="0"/>
              </a:spcAft>
              <a:buClr>
                <a:srgbClr val="000000"/>
              </a:buClr>
              <a:buSzPts val="1000"/>
              <a:buFont typeface="+mj-lt"/>
              <a:buAutoNum type="arabicPeriod"/>
            </a:pP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Раздаточный материал выдается участникам тренинга в процессе самого тренинга. Это поможет участникам в выполнении заданий и упражнений, предложенных тренером.</a:t>
            </a:r>
          </a:p>
          <a:p>
            <a:pPr marL="342900" lvl="0" indent="-342900" algn="just" fontAlgn="base">
              <a:lnSpc>
                <a:spcPct val="108000"/>
              </a:lnSpc>
              <a:spcAft>
                <a:spcPts val="0"/>
              </a:spcAft>
              <a:buClr>
                <a:srgbClr val="000000"/>
              </a:buClr>
              <a:buSzPts val="1000"/>
              <a:buFont typeface="+mj-lt"/>
              <a:buAutoNum type="arabicPeriod"/>
            </a:pP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Раздаточный материал выдается участникам тренинга по окончании занятий. Это позволяет закрепить наработанный материал и сформированные в процессе тренинга навыки, а также является стимулом к дальнейшему саморазвитию участников. </a:t>
            </a:r>
          </a:p>
          <a:p>
            <a:pPr marL="0" lvl="0" indent="0" algn="just" fontAlgn="base">
              <a:lnSpc>
                <a:spcPct val="108000"/>
              </a:lnSpc>
              <a:spcAft>
                <a:spcPts val="0"/>
              </a:spcAft>
              <a:buClr>
                <a:srgbClr val="000000"/>
              </a:buClr>
              <a:buSzPts val="1000"/>
              <a:buFont typeface="+mj-lt"/>
              <a:buNone/>
            </a:pP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Таким образом, использование различных приемов и методов в ходе тренинга позволяет повысить интенсивность работы и выдержать высокий темп. </a:t>
            </a:r>
          </a:p>
          <a:p>
            <a:pPr marL="0" lvl="0" indent="0" algn="just" fontAlgn="base">
              <a:lnSpc>
                <a:spcPct val="108000"/>
              </a:lnSpc>
              <a:spcAft>
                <a:spcPts val="0"/>
              </a:spcAft>
              <a:buClr>
                <a:srgbClr val="000000"/>
              </a:buClr>
              <a:buSzPts val="1000"/>
              <a:buFont typeface="+mj-lt"/>
              <a:buNone/>
            </a:pP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Несомненный плюс раздаточного материала — наличие библиографии и логотипа организации, проводившей тренинг, указание даты и темы тренинга.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0318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41910" indent="459740" algn="just">
              <a:lnSpc>
                <a:spcPct val="111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тренинга обязательно предполагает подготовку </a:t>
            </a:r>
            <a:r>
              <a:rPr lang="ru-RU" sz="1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тренинга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Оформление программы тренинга эффективного взаимодействия родителей с  сотрудниками ДОО по вопросам воспитания, обучения и развития дошкольников связано с формальными требованиями ведения документации и в тоже время выступает одним из средств организации самого процесса. Примерная </a:t>
            </a: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группового тренинга </a:t>
            </a:r>
            <a:r>
              <a:rPr lang="ru-RU" sz="1200" b="1" i="1" kern="180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эффективного взаимодействия родителей с  сотрудниками ДОО по вопросам воспитания, обучения и развития дошкольников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может быть представлена следующими </a:t>
            </a: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структурными компонентами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14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41910" lvl="0" indent="-342900" algn="just" fontAlgn="base">
              <a:lnSpc>
                <a:spcPct val="111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+mj-lt"/>
              <a:buAutoNum type="arabicPeriod"/>
            </a:pPr>
            <a:r>
              <a:rPr lang="ru-RU" sz="12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Титульная страница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содержит название программы и учреждения, в котором она выполнена, сроки реализации, имя автора или составителя (если используются уже известные тренинговые игры и упражнения). </a:t>
            </a:r>
            <a:endParaRPr lang="ru-RU" sz="14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910" lvl="0" indent="-342900" algn="just" fontAlgn="base">
              <a:lnSpc>
                <a:spcPct val="111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+mj-lt"/>
              <a:buAutoNum type="arabicPeriod"/>
            </a:pPr>
            <a:r>
              <a:rPr lang="ru-RU" sz="12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обозначаются цели и задачи, обосновывается содержание программы и используемые методы, раскрываются важнейшие теоретические положения, указываются количество часов и организационные условия проведения занятий. </a:t>
            </a:r>
            <a:endParaRPr lang="ru-RU" sz="14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910" lvl="0" indent="-342900" algn="just" fontAlgn="base">
              <a:lnSpc>
                <a:spcPct val="111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+mj-lt"/>
              <a:buAutoNum type="arabicPeriod"/>
            </a:pPr>
            <a:r>
              <a:rPr lang="ru-RU" sz="12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Тематический план занятий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включает номера и названия тем, примерное количество занятий и часов, последовательность блоков или тренинговых модулей. Чаще всего представлен в виде таблицы. </a:t>
            </a:r>
            <a:endParaRPr lang="ru-RU" sz="14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910" lvl="0" indent="-342900" algn="just" fontAlgn="base">
              <a:lnSpc>
                <a:spcPct val="111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+mj-lt"/>
              <a:buAutoNum type="arabicPeriod"/>
            </a:pPr>
            <a:r>
              <a:rPr lang="ru-RU" sz="12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занятий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выделяются и кратко описываются этапы, присутствующие в каждом занятии. Краткая структура занятия может быть представлена в тематическом плане в колонке напротив конкретной темы, раскрывая ее. </a:t>
            </a:r>
            <a:endParaRPr lang="ru-RU" sz="14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910" lvl="0" indent="-342900" algn="just" fontAlgn="base">
              <a:lnSpc>
                <a:spcPct val="111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+mj-lt"/>
              <a:buAutoNum type="arabicPeriod"/>
            </a:pPr>
            <a:r>
              <a:rPr lang="ru-RU" sz="12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тренинга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является главной частью программы, так как включает планы-конспекты всех занятий с подробным описанием используемых игр, упражнений и психотехник, инструкцию по проведению, перечень вопросов для обсуждения и рефлексии.  </a:t>
            </a:r>
            <a:endParaRPr lang="ru-RU" sz="14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910" lvl="0" indent="-342900" algn="just" fontAlgn="base">
              <a:lnSpc>
                <a:spcPct val="111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+mj-lt"/>
              <a:buAutoNum type="arabicPeriod"/>
            </a:pPr>
            <a:r>
              <a:rPr lang="ru-RU" sz="12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использованной литературы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4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1910" lvl="0" indent="-342900" algn="just" fontAlgn="base">
              <a:lnSpc>
                <a:spcPct val="111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+mj-lt"/>
              <a:buAutoNum type="arabicPeriod"/>
            </a:pPr>
            <a:r>
              <a:rPr lang="ru-RU" sz="1200" i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Приложение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может включать наглядные пособия, вспомогательный стимульный или демонстрационный материал к упражнениям и др. </a:t>
            </a:r>
            <a:endParaRPr lang="ru-RU" sz="1400" u="none" strike="noStrike" dirty="0" smtClean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862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Стандартные правила</a:t>
            </a:r>
            <a:endParaRPr lang="ru-RU" dirty="0" smtClean="0"/>
          </a:p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Единая форма обращения друг к другу на «ты» и по имени.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Для со здания атмосферы доверия обращаться друг к другу на «ты». Это психологически уравнивает всех участников (включая ведущего), независимо от возраста, социального положения и жизненного опыта, и способствует раскрепощению.</a:t>
            </a:r>
          </a:p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Общение по принципу «здесь и теперь»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Во время тренинга говорить только о том, что вас волнует именно сейчас, и обсуждать только то, что происходит с вами в группе.</a:t>
            </a:r>
          </a:p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Конфиденциальность личной информации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Личная информация, касающаяся участников, ни под каким предлогом не должна разглашаться или обсуждаться вне тренинга. Благодаря этому правилу участники смогут доверять друг другу и группе в целом.</a:t>
            </a:r>
          </a:p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Персонификация высказываний (Я - высказывания)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Слова и выражения типа «Большинство людей считают, что...», «Некоторые из нас думают...» заменять на «Я считаю, что...», «Я думаю...». То есть говорить только от своего имени и обращаться к конкретной аудитории или лицу.</a:t>
            </a:r>
          </a:p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Искренность в общении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Во время тренинга говорить только то, что думаешь и чувствуешь.</a:t>
            </a:r>
          </a:p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Уважение к говорящему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Если кто-то из участников говорит, нужно внимательно, не перебивая, его выслушать. Задавать вопросы или вступать в обсуждение можно только после того, как он завершит свою мысль.</a:t>
            </a:r>
          </a:p>
          <a:p>
            <a:pPr lvl="0" algn="just" fontAlgn="base"/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«Не опаздывать!»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 время занятий создается некое энергетическое пространство, которое следует беречь. Опаздывающие или «не по де лу болтающие» участники «разряжают» его.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345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>
              <a:lnSpc>
                <a:spcPts val="15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Логическая структура тренинга: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ts val="18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Ниже представлена логическая структура тренинга: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Знакомство (представление) участников и тренера. «Ломание льда».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Сбор ожиданий и опасений.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Выработка правил работы на тренинге.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Собственно тренинг.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Сбор обратной связи.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 помнить, что эта схема не есть закон. Например, можно выработать правила работы еще до сбора ожиданий и даже до знакомства участников. А сбор ожиданий вообще не проводить (особенно, если задачи тренинга достаточно жесткие и изменению не подлежат или если тренинг короткий и стандартизированный).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1150" b="1" dirty="0" smtClean="0">
                <a:solidFill>
                  <a:srgbClr val="444444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(представление) участников и тренера. «Ломание льда».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вы уже полностью готовы и пришло время начинать,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пригласите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 сесть в круг и поприветствуйте их. Начинайте во­время, но, если вы знаете, что кто-то из участников задерживается, можете сообщить об этом собравшимся и назначить новое время. Но помните, что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начать вовремя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опоздавшие присоединятся, чем застав­лять слушателей ждать. Выделите время, чтобы помочь опоздавшим познакомиться с ключевыми моментами событий, которые они пропустили.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Целью тренера на вводной сессии является создание атмосферы, в которой участники: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Times New Roman" panose="02020603050405020304" pitchFamily="18" charset="0"/>
              <a:buChar char="–"/>
              <a:tabLst>
                <a:tab pos="457200" algn="l"/>
              </a:tabLst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знают, чего ожидать и что ожидается от них в любой момент тренинга, чтобы они могли принять в нем активное участие;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Times New Roman" panose="02020603050405020304" pitchFamily="18" charset="0"/>
              <a:buChar char="–"/>
              <a:tabLst>
                <a:tab pos="450215" algn="l"/>
              </a:tabLst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верят, что тренер учтет их интересы и потребности в обучении, что тренинг станет эффективной инвестицией их времени и энергии, и это доверие важно для того, чтобы участники были открыты к новым возможностям, которые предоставляет им тренинг.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Представьтесь.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Вашими первыми словами, обращенными к участникам, вы задаете позитивный тон всему происходящему и демонстрируете, как вы планируете вести себя по отношению к участникам. Лучше всего оставаться самим собой, что трудно, особенно если вы немного нервничаете. Говорите неформальным и дружелюбным тоном, например: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«Здравствуйте! Меня зовут …, я представляю команду тренеров ДОО№ 3 «Игротехники». Я искренне рада, что вы все сегодня пришли сюда!»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Расскажите о целях тренинга и планируемых результатах.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должны четко понимать, зачем они пришли на тренинг и что могут получить на выходе. К тому же, обозначение тренером цели в начале заметно сокращает разброс ожиданий людей от вашей программы. Если тренинг большой, то необходимо сделать обзор его программы, а также объяснить регламент (время перерывов, обедов и т.д.).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Раздайте бэйджи и ручки/маркеры.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Участники должны записать на них своё имя. Перед этим стоит договориться об обращении друг к другу по имени и на «ты» во время тренинга.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Примените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 из известных способов «сломать лед»: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Попросите участников дать о себе стандартную информацию, а затем рассказать что-то необычное, чего никто из присутству­ющих не знает, например: «Меня зовут Коля, и я развожу зеленых канареек».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Проведите игру-«ледокол» (о ней я расскажу чуть позже). В таком случае знакомство участников можно провести после сбора ожиданий от тренинга и/или выработки правил.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Сбор ожиданий и опасений.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Запись ожиданий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позволяет ведущему понять, что действительно участники хотят узнать в ходе тренинга, и привязывать свои комментарии к их интересам и потребностям. К тому же, когда ожидания участников собираются с самого начала, таким образом передается сообщение, что вы намереваетесь активно включить их в процесс обучения.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Ожидания бывают самые разные: пообщаться, встретить новых людей, научиться чему-нибудь. Как правило, обязательно находятся один или два человека, которые на тренинге по ведению переговоров хотят узнать, например, как писать заявки на грант, а на семинаре по поиску средств — как научиться красиво говорить на публике. Бывает и так, что участники хотят более глубокой проработки темы, чем вы предполагали это сделать.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обнаружится, что участник хочет получить на тренинге то, что не предусмотрено его программой, то необходимо связать их ожидания с актуальной программой. Если возможно, дайте участнику знать, где и как он может пройти тренинг, на который он надеялся.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же люди говорят о своих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опасениях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то часть опасений можно сразу же развеять, пообещав, что на тренинге они не будут делать ничего неприятного.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Выработка правил поведения на тренинге.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правил работы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это специфика интерактивного тренинга. Пренебрежение этим пунктом вступительной части может вызвать большие неприятности. Существуют разные подходы к этому пункту. Некоторые тренеры сами предлагают свои правила. Можно и так. Правда, чужие правила всегда хочется нарушать. Поэтому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попросить участников самих определить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чем мы должны руководствоваться для успешной совместной работы.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бывают самые разные, чаще всего встречается примерно такой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говорить по существу;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слушать и слышать;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обсуждать проблему, а не человека;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соблюдать регламент;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говорить по одному (правило «правой руки»);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использовать бранную (табуированную) речь;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точность – вежливость королей — опаздывающий…поет, танцует, ….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выполнять инструкции тренеров;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уважать мнение каждого участника</a:t>
            </a:r>
            <a:r>
              <a:rPr lang="ru-RU" sz="10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10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осуждаем и не оцениваем;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–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активное участие каждого —</a:t>
            </a:r>
            <a:r>
              <a:rPr lang="ru-RU" sz="10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нас важен вклад каждого.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Собственно тренинг.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Сюда включаются основные «мероприятия». Необходимо планировать тренинг таким образом, чтобы чередовались активные и пассивные блоки. Не забывайте о целях тренинга!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Никогда не ставьте в тренинг интересное упражнение или игру, если вы не знаете ее цели применительно к данному тренингу!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Имена и лица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обращаться к участвующим по имени: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Times New Roman" panose="02020603050405020304" pitchFamily="18" charset="0"/>
              <a:buChar char="–"/>
              <a:tabLst>
                <a:tab pos="457200" algn="l"/>
              </a:tabLst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слушайте имена,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Times New Roman" panose="02020603050405020304" pitchFamily="18" charset="0"/>
              <a:buChar char="–"/>
              <a:tabLst>
                <a:tab pos="457200" algn="l"/>
              </a:tabLst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повторяйте их про себя,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Times New Roman" panose="02020603050405020304" pitchFamily="18" charset="0"/>
              <a:buChar char="–"/>
              <a:tabLst>
                <a:tab pos="457200" algn="l"/>
              </a:tabLst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называйте имена как можно чаще,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Times New Roman" panose="02020603050405020304" pitchFamily="18" charset="0"/>
              <a:buChar char="–"/>
              <a:tabLst>
                <a:tab pos="457200" algn="l"/>
              </a:tabLst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ищите черты лица, которые более всего запоминаются,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Times New Roman" panose="02020603050405020304" pitchFamily="18" charset="0"/>
              <a:buChar char="–"/>
              <a:tabLst>
                <a:tab pos="457200" algn="l"/>
              </a:tabLst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создавайте ассоциации имен или внешности.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Сбор обратной связи.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После тренинга попросите участников дать обратную связь. Это можно сделать в устной или письменной форме. Обычно раздаются листочки бумаги, на которых участники пишут свои мнения по поводу проведенного тренинга и работы тренеров. Можно сделать специальную разработку.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4745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450215" algn="just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виды деятельности существуют на тренинге?</a:t>
            </a:r>
            <a:endParaRPr lang="ru-RU" sz="1200" dirty="0" smtClean="0">
              <a:solidFill>
                <a:srgbClr val="444444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различных приемов и методов в ходе тренинга позволяет вы­держать высокий темп работы, повысить ее интенсивность. Смена различных видов деятельности дает возможность участникам даже отдохнуть, делает сам тренинг более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интересным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Планируя любое занятие, тренер должен включать задания и виды работы, ориентируясь на различные стили обучения. Напри­мер, в любом занятии должны присутствовать: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•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теоретическая часть,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•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практические задания,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•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применение теории,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•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творческие задания, дающие возможность предложить соб­ственные идеи.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данном случае лучше всего, чтобы занятия вели поперемен­но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несколько тренеров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Это дает возможность тренеру оценить преимущества различных стилей обучения и вносит разнообразие в ход занятий, что полезно для группы в целом, в которой есть ученики с разными стилями обучения.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4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Лекция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лекции — знают все, кто когда-нибудь чему-нибудь учился. Особенность использования именно этого приема во время тренинга состоит в том, что лекция не должна продолжаться больше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минут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Если вам необходимо изложить большой объем теоретического материала, разбейте его на блоки, перемежая их дискуссией или какими-либо упражнениями.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современных технических средств: компьютеров, видеофиль­мов, проекторов позволяет сделать лекцию более динамичной. В этом случае она становится похожа на презентацию.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вы работаете в команде,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читайте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лекцию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очереди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либо пусть другие ведущие комментируют прочитанный материал или приводят примеры. Даже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смена тембра голоса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позволяет слушателям легче воспринимать материал.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убедиться, что основные мысли поняты?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Прежде чем вы начнете лекцию, предложите участникам перебивать вас вопросами на прояснение; участники – лучшие судьи доступности вашего изложения. Наблюдайте время от времени, понимает вас группа или нет, например: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«Я понятно объяснил(а)?»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вы будете сохранять визуальный контакт с участниками во время презентации, вы обязательно увидите, понимают ли они вас или потеряли нить изложения.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Недостатки лекций: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Лекция часто скучна и занудна. 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Лекторы концентрируются больше на том, что они хотят сказать аудитории, нежели на том, что аудитории действительно нужно. 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разных слушателей в аудитории лекция может быть слишком сложной или слишком простой.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Невозможно удержать внимание участников в течение долгого периода времени. При отсутствии ответов слушателей лекторы не получают адекватной обратной связи. 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Лекция предполагает пассивную передачу информации. Она не способствуют передаче и применению навыков.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Преимущества лекций: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Лекция не требует обширной подготовки.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Лекция позволяет дать значительное количество материала в ограниченный промежуток времени. 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Лекцию можно одновременно читать большой группе людей.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Студенты не чувствуют угрозы психологической безопасности, пассивно слушая лекцию.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Студенты уверены, что лектор даст им корректную и важную информацию.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Лекция является культурной нормой обучения взрослых.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500"/>
              <a:buFont typeface="Arial" panose="020B0604020202020204" pitchFamily="34" charset="0"/>
              <a:buChar char="•"/>
            </a:pPr>
            <a:r>
              <a:rPr lang="ru-RU" sz="1200" u="none" strike="noStrike" dirty="0" smtClean="0">
                <a:solidFill>
                  <a:srgbClr val="444444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представлять специфичную информацию.</a:t>
            </a:r>
            <a:endParaRPr lang="ru-RU" sz="1100" u="none" strike="noStrike" dirty="0" smtClean="0"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411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Интерактивная лекция.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В интерактивных лекциях используется двусторонняя коммуникация. 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Они включают в себя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мотивирующие элементы тренинговой игры, и в то же время инструктор сохраняет высокий уровень контроля за происходящим в аудитории. Из-за их гибкости вы можете легко переключаться с традиционной лекции на интерактив.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Существует множество форм интерактивных лекций, но их всех объединяет то, что: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•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интерактивна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Участникам предлагается, а иногда даже требуется разговаривать друг с другом и с лектором.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•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все же лекция.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предполагает презентацию со стороны инструктора.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активна.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отличие от традиционной лекции, интерактивная лекция требует от участников активного участия и постоянной обработки информации.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двусторонний процесс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Лекция-игра предполагает частую обратную связь как от лектора, так и от аудитории.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•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регулируема.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Тренер полностью контролирует уровень взаимодействия между участниками.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Она эффективна.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Информация, полученная пассивно, быстро забывается. Информация, поступающая через интерактивную лекцию, активно обрабатывается и может быть легко извлечена из памяти по истечении долгого времени.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Ниже приведены некоторые формы интерактивных лекций: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Викторина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идеей этого типа является использование тестовых включений. В КОМАНДНОЙ ВИКТОРИНЕ, например, вы даете лекцию, как обычно. По сигналу таймера (скажем, от 7 до 15 минут) вы останавливаете лекцию, делите участников на команды по 3-5 человек, предлагаете членам команд сравнить свои записи и придумать три вопроса, основываясь на услышанном во время последнего фрагмента лекции. По истечении некоторого времени вы выбираете одну команду и просите ее представителя зачитать вопрос, а затем выбрать представителя другой команды для ответа.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Активное резюмирование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Основной идеей этого типа является периодическое суммирование ключевых элементов вашей презентации. В ЛУЧШИХ РЕЗЮМЕ вы делаете серию 10-минутных презентаций. В конце каждого блока вы раздаете пустые карточки и просите каждого участника написать краткое резюме блока на одной стороне карточки. Затем вы делите участников на команды и собираете резюме от каждой группы. Вы даете карточки первой группе второй группе, карточки второй группы – третьей группе и т.д. Попросите членов каждой группы совместно просмотреть все резюме и выбрать лучшее из них.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6067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fontAlgn="base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3) Индивидуальная работа.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 fontAlgn="base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Очень важный компонент интерактивного тренинга. Позволяет участникам 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са­мостоятельно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разобраться в теории и на практике закрепить полученные знания. В от­личие от семинаров, на тренинге за индивидуальной работой часто следует работа в малых груп­пах либо презентация. Времени на такую работу выделяется 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одной до 10 минут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не бо­лее.</a:t>
            </a:r>
          </a:p>
          <a:p>
            <a:pPr algn="just" fontAlgn="base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Задача ведущего — не мешать. Давая задание, не забудьте спросить, все ли по­нятно. Задание лучше не только проговорить, но и написать. Определить время выполнения и за минуту до его окончания напомнить об этом.</a:t>
            </a:r>
          </a:p>
          <a:p>
            <a:pPr algn="just" fontAlgn="base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Определяя время для выполнения любого задания, рекомендуется сначала сделать его минимальным. Это делает работу более интенсивной. 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Лучше потом добавить несколько минут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если задание окажется сложным, и не все участники уложатся в отведенный интервал.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490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Презентация.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Презентация, как дополнение к лекции, позволяет использовать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больше наглядного материала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слайды, прозрачные пленки, мультимедийные презентации.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– это также представление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результатов индивидуальной или групповой работы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Презентация результатов проводится обычно по следующей схеме: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выступление основного спикера;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дополнение от группы, результаты работы которой представляются;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к выступающему;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комментарии к выступлению от других участников и фасилитатора.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для презентации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зависит от количества тем. Оптимальная длительность –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-15 минут, включая ответы. Роль ведущего состоит в том, чтобы придерживаться регламента и темы и не дать презентации превратиться в хаос.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1751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Работа в малых группах.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Малые группы создаются для разных целей. Их хорошо использовать для того, чтобы обсудить параллельно несколько вопросов, создать групповое мнение, дать всем участникам возможность высказаться.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Опти­мальный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— от 3 до 7 человек.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Групповая работа может проходить в различных режимах. Можно, дав задание группе, пустить ее в «свободное плавание». В конечном итоге, при наличии достаточного времени, группа приплывет в «тихую гавань». Для ускорения процесса вы можете предложить группе с самого начала работы выбрать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выступающего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(спикера),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писателя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(того, кто записывает результаты),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таймкипера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(человека, следящего за временем) и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фасилитатора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(того, кто ведет групповую дискус­сию).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Задача тренера состоит в том, чтобы дать четкое задание каждой группе, опре­делить цель и что должно быть представлено как результат работы. Участники также должны знать, что будет продолжением работы: презентация или совместная деятельность в следующей сессии.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групп — это определенное искусство. Если помнить, что обычно во время тренингов хорошо знакомые люди или члены одной организации са­дятся рядом, то простой расчет на первый-второй позволит ненавязчиво распределить их в разные группы.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использовать различные упражнения, которые превращают разделение на группы в хорошую разминку.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262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27305" lvl="0" indent="20955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5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Цель самостоятельной работы: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развитие коммуникативной компетентности студента в общении с родителями; навыков профессиональной полемики,  самостоятельности мышления. </a:t>
            </a:r>
            <a:endParaRPr lang="ru-RU" sz="1200" b="1" i="1" dirty="0" smtClean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Тренинг</a:t>
            </a:r>
            <a:r>
              <a:rPr lang="ru-RU" sz="11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— это форма активного обучения, при котором происходит обогащение знаниями, развитие конкретных умений и навыков. Тренинги, как правило, включают ролевые игры, работу в командах, выполнение практических заданий, мозговые штурмы и некоторый объем информации, при подаче которой используют эвристическую методику.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Тренинг — это передача знаний, необходимых человеку или команде в настоящий момент или в ближайшем будущем. Тренинг — одна из самых распространенных форм обучения. Тренинг стимулирует работу мозга: участники оказываются вовлеченными в дискуссии, им необходимо формулировать и отстаивать собственную точку зрения, правильно задавать вопросы и, в конечном итоге, научиться применять полученные знания на практике. Около 70% времени на тренинге отведено отработке навыков, ролевым играм, моделирующим рабочим ситуациям и их анализу. Это связано с необходимостью ввести человека в зону дискомфорта, в которой человек вынужден думать, действовать, принимать решения. Это очень отличается от лекции От греч.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heuriskо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(«нахожу») — система обучения путем наводящих вопросов. Методика заключается в том, что  обучаемый «сам» выводит какое-то правило или метод.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1429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6) Дискуссия.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Дискуссия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свободный вербальный обмен знаниями, идеями или мнениями меж­ду тренером и участниками. Дискуссия в целях обучения имеет следующие отличия от обычной беседы: беседа, как правило, охватывает несколько тем и не имеет ни ограничений, ни структуры. Дискуссия имеет тен­денцию ограничиваться одним вопросом или темой и строится в опре­деленном порядке. Поскольку очень важным является то, чтобы каж­дый имел свои взгляды и уважал взгляды других, полностью исключа­ется прерывание говорящего.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 проведением дискуссии обдумайте ее цели и решите, какие учебные результаты она должна принести. Руководствуясь этими целями, держите в голове два-три открытых вопроса, за которыми последуют более узконаправленные открытые вопросы. Затем обозначьте регламент дискуссии и ее тему и поставьте первый открытый общий вопрос.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Первое правило для тренера – внимательно выслушивать каждое высказывание. Время от времени повторяйте или перефразируйте высказывания, показывая участникам, что вы слушаете, и резюмируйте их ценные мысли. Очень важно, чтобы тренер не оценивал комментарии ни позитивно, ни негативно; вместо этого следует относиться к каждому комментарию поддерживающе, но нейтрально. Ни в коем случае НЕ допускайте негативной критики.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Также необходимо записывать комментарии участников на флипчарте (ватмане или доске). Это подтолкнет их к дальнейшим высказываниям, а вам позволит убедиться, что ни одно высказывание не осталось без внимания. В конце дискуссии или после окончания отведенного на нее време­ни ведущему следует обобщить пункты, высказанные группой, и по­дытожить все достигнутые выводы и заключения.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85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7) Мозговой штурм.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метод сбора идей, способов решения проблем. Его используют довольно часто, но не всегда корректно. Не всегда то, что именуется мозговым штурмом, на самом деле он и есть.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Существуют основные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проведения.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предложения заносятся на лист.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Никакой оценки во время процесса.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идеи равноправны.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существует безумных идей.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Безумные предложения способствуют генерации вполне нормальных.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 установить время окончания работы.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Самые гениальные предложения появляются в последние 10% отведенного на работу времени.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Ведущий регулирует процесс проведения, уточняет формулировки, записывает предложения и напоминает правила, так как часто возникает желание обсудить то, что предлагается.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Модификацией мозгового штурма является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 штурм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При таком подходе мозговой штурм проходит по группам из 5–7 человек, а затем каждая группа по очереди предлагает одну новую идею. Его лучше использовать, если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число участников больше 15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 помещение не позволяет свободно услышать каждого участника.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5476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8) Игры и упражнения.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Интерактивный тренинг — это не только лекции, обсуждения и презентации. Важное место в нем занимают игры. Они особенно хороши тем, что позволяют без особого труда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вовлечь в работу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всех участников, так как включают вербальное, невербальное и физическое действия.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 «играми» понимается широкий спектр упражнений, которые использу­ются для различных целей. Опытный тренер всегда имеет в своем сундучке большой запас «игрушек», доставая их с ловкостью фокусника в нужный момент. Игры можно использовать для создания атмосферы доверия в группе («ледоколы» — дословный перевод английского слова icebreaker), поднятия энергии участников группы (разминки), закрепления теории и приобретения практических навыков (деловые игры), для того, чтобы «на пальцах» объяснить определенные положения, чтобы перейти от одной теоретической части к другой, для поднятия физи­ческой энергии участников и просто для веселья.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Золотые правила.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требует времени и подготовки.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требует пространства.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требует определенного количества участников.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требует готовности группы.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требует мастерства тренера.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«Ледоколы».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короткие упражнения, которые используются для создания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атмосферы доверия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группе. Очень популярен «Снежный ком», который не только помогает лучше запомнить имена своих соратников по обучению, но и одновременно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поднимает энергию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участников. Кроме того, можно проводить знакомства в парах, когда участники рассказывают друг другу о себе, а затем представляют своего партнера от первого лица.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на создание атмосферы доверия часто рассчитаны на то, чтобы участники взаимодействовали в так называемой «интимной зоне», которая колеблется от 15 до 46 см и даже в сверхинтимной зоне (15 см). В нормальной жизни в эту зону разрешается проникать только тем, кто находится с человеком в тесном эмоциональном контакте. Поэтому очень часто неумелое применение таких «ледоколов» не только «размораживает» участников, а наоборот, создает для них определенный дискомфорт. Чтобы этого избежать, нужно руководствоваться следующими простыми правилами: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форсируйте события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Начинайте с простого: возможности каждому высказаться и быть доброжелательно выслушанным.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злоупотребляйте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Если это не специальный тренинг — ограничьтесь более простыми упражнениями. Не обязательно обниматься. Рукопожатие тоже способствует взаимопонима­нию, но оно более привычно для нас.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давите на психику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Если кто-то не готов участвовать в классной, с вашей точки зрения, игрушке, — бог с ним. Будем считать это издержками производ­ства.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Разминки.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Проводятся, чтобы поднять энергию участников тренинга, для смены вида деятельности или просто для веселья. Разминку стоит проводить также в том случае, когда группе становится откровенно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скучно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Не бойтесь прервать чрезвычайно важную, с вашей точки зрения, лекцию и предложить участникам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двигательную активность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Можно предложить группе просто несколько раз подняться со своего места и сесть, покидать маленький мягкий мячик. Высший пилотаж — увязать ваше упражнение с излагаемым теоретическим материалом.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Пять минут такого упражнения помогут группе преодолеть усталость и активно продолжить работу.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Деловые игры.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Достоинство деловой игры — это возможность в игровой форме применить полученные теоретические знания, на пальцах прокрутить различные ситуации. Существуют различные типы упражнений: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ролевые игры, имитации, симуляции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Игра — очень эффективный прием, который позволяет ведущему в комплексе достичь нескольких целей. Доведенная до конца игра может произвести переворот в сознании участников, резко изменить их отношение к проблеме, показать им множественность подходов к ее решению. Она очень важна для выявления подсознательных реакций.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хороши тем, что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уравнивают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всех. Они позволяют вам побыть в шкуре другого, не ущемляя своего достоинства. Каждый взрослый — это состарившийся ребенок.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Играть любят все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но не все готовы в этом признаться.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Длительность игр разная — от десятка минут до нескольких дней. Некоторые требуют специального инвентаря, для других вообще ничего не нужно. Игру можно купить, придумать самому, переделать уже имеющуюся.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Простые правила помогут вам сделать использование дело­вых игр более эффективным: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всегда должна находиться в контексте тренинга. Одну и ту же игру можно интерпретировать по-разному, в зависимости от темы вашего тренинга.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у вас не очень много времени, лучше не затевать длинной игры, чем не закончить ее.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игра сложная, то очень важно, чтобы правила были поняты всеми уча­стниками одинаково. Нужно учитывать то, что часть людей воспринимает информацию на слух, а часть — только если прочтет текст. Поэтому все ус­ловия, роли, требования должны быть не только прочитаны вслух, но и напечатаны или написаны на листе бумаги.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Обсуждение игры и выводы часто требуют больше времени, чем ее проведе­ние. Эта часть работы сильно зависит от числа участников и квалификации веду­щего. Умение задавать вопросы экспромтом приходит по мере накопления опыта, поэтому начинающим полезно набрасывать их для себя еще на стадии подготовки.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Планируя игру, вы должны четко представлять, какой момент игры для чего нужен.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есть возможность, планируйте игру на время спада активности: после обеда, в конце очередной сессии перед перерывом. Это поможет вам не потерять драгоценного времени, а участникам позволит расслабиться.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могут приводить к всплеску эмоций в группе. Будьте готовы к этому. Если группа рвется продолжать обсуждение, несмотря ни на что, а вас поджимает время, не давите на нее. Сде­лайте перерыв, а после перерыва прочтите лекцию или дайте инди­видуальную работу.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игре должны принимать участие все члены группы. Если кто-то отказыва­ется играть определенную роль, сделайте его наблюдателем с четко сформу­лированным заданием или фотографом.</a:t>
            </a: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400" b="1" kern="18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Как проводить игры и упражнения?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Стадии использования деловой игры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Планирование;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Подготовка;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Проведение;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Обсуждение и выводы.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новой игры добавляется еще</a:t>
            </a:r>
            <a:r>
              <a:rPr lang="ru-RU" sz="9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100" b="1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  <a:r>
              <a:rPr lang="ru-RU" sz="110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создание игры.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Планирование.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Включает определение места, времени, длительности и цели игры. На этапе планирования определяется, какой реквизит необходим для проведения игры, какое минимальное и максимальное число участников может принимать в ней участие. Если сам тренинг не посвящен целиком деловой игре, предусмотрите различные варианты: другое время, другую, более простую модификацию, что делать, если число участников семинара будет больше или меньше необходимого для игры.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Продумайте вопросы, которые будут заданы участникам. Продумайте, что бы вы хотели получить, как результат обсуждения, и каким способом вы можете прийти к этому результату.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Подготовка.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Опишите роли каждого участника, правила игры. Приготовьте необходимое ко­личество их копий. Приготовьте весь необходимый реквизит.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Проведение.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Расскажите о цели игры. В некоторых случаях можно пояснить участникам, что цель игры станет им понятна после обсуждения.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разъяснять игры (упражнения)?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некоторых случаях нужно уточнять, в чем заключается техника проведения упражнения. К примеру,</a:t>
            </a:r>
            <a:r>
              <a:rPr lang="ru-RU" sz="9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1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проведения ролевой игры требует предварительного обсуждения, являющегося этапом подготовки к упражнению.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Раздайте участникам их роли, правила игры и объясните их. Дайте время участ­никам еще раз просмотреть все и ответьте на их вопросы. Установите время окончания игры. Лучше сначала обойти все группы, чтобы убедиться в том, что все понятно, а затем дать всем работать самостоятельно.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контролировать время игры (упражнения)?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Лучше всего за временам следить по часам, лежащим на столе (висящим на стене).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использовать хронометр, песочные часы или таймер для соблюдения перерывов, контроля времени выполнения упражнения, работы в малых группах и т.п.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Закладывайте в структуру плана резервное время, которое можно будет использовать по мере надобности в ходе группового взаимодействия. Если останется излишек времени, можно провести «зарезервированное» упражнение.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Контролируйте время, сообщайте участвующим о том, что отведенное им время заканчивается.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Игра, как правило, заканчивается, если цель игры достигнута. Но иногда по­нятно, в каком направлении развиваются события, и ее можно и нужно прервать и пе­рейти к обсуждению.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наблюдать за участниками во время игры (упражнения)?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Дайте участникам знать, за чем и по какой причине вы будете наблюдать, до начала упражнения. Подчеркните, что вы не будете оценивать их работу.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вмешивайтесь в ход обсуждения или деятельности, находитесь на небольшом расстоянии от участников. Если участники ищут возможность вовлечь вас в обсуждение или деятельность (если только это не краткий вопрос на прояснение), мягко попросите их игнорировать ваше присутствие.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Записывайте основные наблюдения, чтобы обратиться к ним во время последующего обсуждения.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 роли наблюдателей должны выступить другие участники, ознакомьте их с этими правилами перед всей группой до начала упражнения.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завершить игру (упражнение)?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истечении заданного на игру (упражнение) времени прекратите его либо спросите у участников, все ли успели выполнить задание и сколько еще минут добавить.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получения максимального учебного результата из упражнения важно, чтобы участники имели возможность обсудить полученный опыт: (а) Чему они научились в результате упражнения, (б) Как информация или осваиваемый навык могут быть применены в жизни. Для этого обсуждения тренер резервирует время.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Обсуждение.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обсуждения является одним из самых сложных. Если вы плохо проведете его, у группы останется ощущение зря потерянного времени. </a:t>
            </a: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Важно, как вы начинаете обсуждение.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Можно, к примеру, на вопрос участников, для чего была эта игра, ответить: «А как Вы думаете, для чего была эта игра?». И группа начинает фонтанировать.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важно задавать вопросы</a:t>
            </a:r>
            <a:r>
              <a:rPr lang="ru-RU" sz="9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1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корректно</a:t>
            </a: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 давить на группу, желая получить «правильный» ответ. Таких ответов просто нет. Ваша задача, как фасилитатора, правильно прокомментировать прошедшее действие, помочь группе сделать соответ­ствующие выводы.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могут</a:t>
            </a:r>
            <a:r>
              <a:rPr lang="ru-RU" sz="9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1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апеллировать к чувствам </a:t>
            </a: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участников: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себя чувствовали в роли …?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вы чувствовали во время игры?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ощущения показались вам самыми важными?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Какой момент игры был для вас самым эмоциональным?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изменилось ваше состояние?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Довольны ли вы результатами игры?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могут</a:t>
            </a:r>
            <a:r>
              <a:rPr lang="ru-RU" sz="9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1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касаться теоретических знаний и практических навыков</a:t>
            </a: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полученных в ходе предыдущей работы.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Удалось ли вам использовать полученные знания?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Какими приемами и навыками вы воспользовались?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Каким образом приобретенные ранее теоретические знания помогли вам в ходе игры?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помогло добиться успеха (или неуспеха)?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Каких навыков вам не хватило?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могут</a:t>
            </a:r>
            <a:r>
              <a:rPr lang="ru-RU" sz="9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1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касаться поведения и действий людей</a:t>
            </a: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вы думаете, почему вы действовали именно таким образом?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Какова роль того или иного человека (его роли)?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Была ли стратегия (или действия) наиболее эффективной в данной си­туации?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бы у вас была возможность провести игру сначала, что бы вы изменили в своих действиях (поведении)?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могут</a:t>
            </a:r>
            <a:r>
              <a:rPr lang="ru-RU" sz="9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1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касаться обучающего момента игры</a:t>
            </a: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Какое отношение игра имеет к теме нашего тренинга?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новые навыки вы приобрели в ходе игры?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вам может пригодиться практически в вашей работе?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помогло бы вам быть более успешным во время игры?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Порядок проведения обсуждения.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начать обсуждение с вопросов к непосредственным участникам, затем дать слово наблюдателям.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Иногда в конце обсуждения до игроков доходит, что они совсем</a:t>
            </a:r>
            <a:r>
              <a:rPr lang="ru-RU" sz="9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1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так поняли правила</a:t>
            </a: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Они тут же начинают обвинять тренера: «Вы нечетко дали задание». И тут же можно задать вопрос: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почему вы так поняли правила?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помешало вам понять их по-другому?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не так ли происходит и в жизни?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Резюмируя обсуждение игры, ведущий легко может перекинуть мостик от игры к сле­дующей теме своего тренинга. Например: «Из обсуждения стало понятно, что успеху вашей команды помешало отсутствие навыков эффективного слушания. Именно оно станет темой нашей следующей сессии».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6207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9) Коммуникативные задачи и упражнения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10) Аналитические упражнения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11) Структурированная и управляемая дискуссия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12) Разбор кейса и кейс-стади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13) Видеодемонстрации и видеоанализ поведения участников обучения</a:t>
            </a:r>
            <a:endParaRPr lang="ru-RU" sz="1200" b="1" i="1" dirty="0" smtClean="0">
              <a:solidFill>
                <a:srgbClr val="00006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44764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14) Экспромты.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бы хорошо вы не спланируете тренинг, всегда могут случиться ситуации, которые трудно предугадать. Например, придется долго ждать половину участников тренинга. Для этого случая у тренера должны быть припасены, к примеру, небольшие задачки и тесты, чтобы развлечь пришедших вовремя. Можно просто поиграть с ними во что-нибудь веселое.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3881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8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Тренерское мастерство</a:t>
            </a:r>
            <a:endParaRPr lang="ru-RU" sz="1200" dirty="0" smtClean="0">
              <a:solidFill>
                <a:srgbClr val="444444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Тренер с самого начала должен произвести на группу хорошее впечатление. Важно вести себя естественно, не суетиться, не хмуриться, обращаться к группе вежливо, улыбаться, в общем, быть приятным человеком. Вначале можно пошутить, но к месту. Далее в процессе всего тренинга тренер должен вести себя очень вежливо и корректно.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цель тренера на тренинге – не мешать группе, не «тянуть одеяло на себя», а только помогать. Необходимо понимать, что роль тренера в большинстве случаев – все же вспомогательная. Не он работает на группе, а группа работает на тренинге. Тренер, как хороший руководитель, направляет группу только тогда, когда группе это необходимо.</a:t>
            </a:r>
          </a:p>
          <a:p>
            <a:pPr marL="0" marR="0" indent="450215" algn="just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Традиционно выделяют пять основных ролей ведущего группы: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41910" indent="450215" algn="just">
              <a:lnSpc>
                <a:spcPct val="111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активный руководитель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(постоянно влияет на участников группы, выступая инструктором, учителем, режиссером или инициатором); </a:t>
            </a:r>
          </a:p>
          <a:p>
            <a:pPr marR="41910" indent="450215" algn="just">
              <a:lnSpc>
                <a:spcPct val="111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б) </a:t>
            </a: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аналитик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(дистанцируется от участников группы, личностно нейтрален,</a:t>
            </a:r>
            <a:r>
              <a:rPr lang="ru-RU" sz="8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слушает пассивно, не проявляет себя, ничего не советует); </a:t>
            </a:r>
          </a:p>
          <a:p>
            <a:pPr marR="41910" indent="450215" algn="just">
              <a:lnSpc>
                <a:spcPct val="111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в) </a:t>
            </a:r>
            <a:r>
              <a:rPr lang="ru-RU" sz="1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комментатор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(позволяет группе быть самой собой, не управляет и не направляет ее деятельность слишком активно, периодически обобщает и комментирует все, что произошло за определенный отрезок времени); </a:t>
            </a:r>
          </a:p>
          <a:p>
            <a:pPr marR="41910" indent="450215" algn="just">
              <a:lnSpc>
                <a:spcPct val="111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г) посредник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(эксперт, не берущий на себя ответственность за происходящее в группе, но периодически вмешивающийся в групповой процесс и направляющий его к поставленной цели); </a:t>
            </a:r>
          </a:p>
          <a:p>
            <a:pPr marR="41910" indent="450215" algn="just">
              <a:lnSpc>
                <a:spcPct val="111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д) </a:t>
            </a: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член группы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(зрелая и полноценная личность со своими индивидуальными особенностями и жизненными проблемами, без маски, искренне и открыто выполняющий свою основную роль). </a:t>
            </a:r>
          </a:p>
          <a:p>
            <a:pPr marR="41910" indent="450215" algn="just">
              <a:lnSpc>
                <a:spcPct val="111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Ведущий – это участник, который объясняет правила и следит за их соблюдением. Его цель – не демонстрация своих блестящих способностей («работа для группы»), а помощь в построении отношений общения между участниками («работа с группой»). Для организации продуктивного взаимодействия ведущий может чередовать различные эмоциональные состояния участников, менять формы и ритм работы. </a:t>
            </a:r>
          </a:p>
          <a:p>
            <a:pPr marR="41910" indent="353695" algn="just">
              <a:lnSpc>
                <a:spcPct val="111000"/>
              </a:lnSpc>
              <a:spcAft>
                <a:spcPts val="7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Существуют точки зрения, согласно которым успех работы тренинговой группы определяется используемым психологическим инструментарием, системой применяемых методов, приемов и средств. При этом личностные характеристики группового тренера отходят на второй план.  Гуманистическая позиция тренинговой работы состоит в том, что развивающий и оздоравливающий эффект возникает в группе в результате   создания атмосферы            эмпатии, искренности, самораскрытия и особых взаимоотношений между членами группы и ведущим. Невозможно осуществлять личностное саморазвитие извне. Следовательно, нужно, чтобы групповой ведущий обладал такими качествами, которые позволили бы ему создать максимально благоприятные условия развития самосознания участников.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8352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Обобщая многочисленные исследования профессионально важных личностных черт групповых ведущих, можно выделить следующие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личностные черты, желательные для руководителя тренинговой группы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- гибкость (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меть свободно общаться с людьми разных культур, разного уровня образования, разного возраста и социального положения; выстраивать программу семинара-тренинга, всегда учитывать возрастные, религиозные и социальные особенности группы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  <a:endParaRPr lang="ru-RU" b="0" dirty="0" smtClean="0"/>
          </a:p>
          <a:p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- и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нтерес к человеку (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н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астоящий интерес к каждому участвующему, открытость в отношениях с людьми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</a:p>
          <a:p>
            <a:pPr algn="just"/>
            <a:r>
              <a:rPr lang="ru-RU" b="0" dirty="0" smtClean="0"/>
              <a:t>       </a:t>
            </a:r>
            <a:r>
              <a:rPr lang="ru-RU" b="1" dirty="0" smtClean="0"/>
              <a:t>-</a:t>
            </a:r>
            <a:r>
              <a:rPr lang="ru-RU" b="0" dirty="0" smtClean="0"/>
              <a:t>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эмпатичность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(принятие личности всех участвующих, умение понимать чувства других людей и сообщать им об этом;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способность создавать атмосферу эмоционального комфорта;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</a:p>
          <a:p>
            <a:r>
              <a:rPr lang="ru-RU" sz="1200" b="1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- т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олерантность (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осприятие разнообразия; понимание того, что человек имеет право думать иначе;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и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сключать конфронтацию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 algn="just"/>
            <a:r>
              <a:rPr lang="ru-RU" sz="1200" b="1" dirty="0" smtClean="0">
                <a:effectLst/>
                <a:latin typeface="Times New Roman" panose="02020603050405020304" pitchFamily="18" charset="0"/>
              </a:rPr>
              <a:t>       -</a:t>
            </a:r>
            <a:r>
              <a:rPr lang="ru-RU" sz="1200" b="1" baseline="0" dirty="0" smtClean="0">
                <a:effectLst/>
                <a:latin typeface="Times New Roman" panose="02020603050405020304" pitchFamily="18" charset="0"/>
              </a:rPr>
              <a:t> </a:t>
            </a: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оммуникабельность (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с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клонность и умение свободно высказывать свое мнение при обсуждении, не давить при этом на окружающих, аргументировать свою мысль, не настаивая на собственной точке зрения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</a:p>
          <a:p>
            <a:pPr algn="just"/>
            <a:r>
              <a:rPr lang="ru-RU" b="0" dirty="0" smtClean="0"/>
              <a:t>       -</a:t>
            </a:r>
            <a:r>
              <a:rPr lang="ru-RU" b="0" baseline="0" dirty="0" smtClean="0"/>
              <a:t> </a:t>
            </a:r>
            <a:r>
              <a:rPr lang="ru-RU" sz="1200" b="1" baseline="0" dirty="0" smtClean="0">
                <a:effectLst/>
                <a:latin typeface="Times New Roman" panose="02020603050405020304" pitchFamily="18" charset="0"/>
              </a:rPr>
              <a:t>д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оброжелательность (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покойное восприятие возможных ошибок в отношении фактов, в логике рассуждений;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ж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елание и умение побуждать участвующих пояснять и уточнять мысли, не пытаясь прерывать их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 algn="just"/>
            <a:r>
              <a:rPr lang="ru-RU" sz="1200" b="1" dirty="0" smtClean="0">
                <a:effectLst/>
                <a:latin typeface="Times New Roman" panose="02020603050405020304" pitchFamily="18" charset="0"/>
              </a:rPr>
              <a:t>       -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конструктивность (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+mn-cs"/>
              </a:rPr>
              <a:t>у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мение разглядеть живую мысль, поддержать ее, деликатно направить на поиск результатов, эффективно перефразировать изложенное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</a:p>
          <a:p>
            <a:pPr algn="just"/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200" b="1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позитивность (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положительное отношение, непредубежденное восприятие мнений, взглядов, предпочтений, вкусов, предложений; вера в способности участников группы к изменению и саморазвитию</a:t>
            </a:r>
            <a:r>
              <a:rPr lang="ru-RU" sz="1200" b="1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ru-RU" b="0" i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124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- энтузиазм (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еравнодушие к групповому процессу, к темам тренинга, умение получать удовлетворение от этой работы. Умение заряжать группу собственным энтузиазмом, общаться с «искоркой» в голосе, избегать однообразия и монотонности);</a:t>
            </a:r>
          </a:p>
          <a:p>
            <a:pPr marL="0" lvl="0" indent="0" algn="just" fontAlgn="base">
              <a:lnSpc>
                <a:spcPct val="108000"/>
              </a:lnSpc>
              <a:spcAft>
                <a:spcPts val="535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None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умение внимательно выслушать и понимать собеседника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ru-RU" sz="12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слушать— очень ценное качество, которое помогает расположить собеседника к себе, заинтересовать как одного человека, так и группу людей. Если вы предоставите возможность собеседнику говорить, не перебивая его, и постараетесь сосредоточиться на услышанном, то можете многое узнать о мыслях и чувствах этого человека. Совсем не запрещается переспрашивать или уточнять, но делать это следует после того, как он выскажется. Собеседник должен обдумать свои слова и за кончить мысль, не боясь, что его перебьют, поймут «не так» и т.п. Это умение помогает в проведении разного рода дискуссий и обсуждений.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);</a:t>
            </a:r>
          </a:p>
          <a:p>
            <a:pPr lvl="0" fontAlgn="base"/>
            <a:r>
              <a:rPr lang="ru-RU" sz="12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</a:t>
            </a:r>
            <a:r>
              <a:rPr lang="ru-RU" sz="12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наблюдать за каждым участником и за группой в целом </a:t>
            </a:r>
            <a:r>
              <a:rPr lang="ru-RU" sz="1200" b="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Информация, полученная таким образом, очень важна для ведущего. Наблюдая за участниками, можно понять, насколько их интересует рассматриваемый вопрос, какие отношения складываются в группе, насколько эффективно действует ведущий и многое другое, что по может вовремя скорректировать свои действия, изменить при необходимости программу занятия.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Более 70% информации мы получаем невербальным способом. Развитая наблюдательность — большой плюс в работе тренера</a:t>
            </a:r>
            <a:r>
              <a:rPr lang="ru-RU" sz="1200" b="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0" dirty="0" smtClean="0"/>
              <a:t>      -</a:t>
            </a:r>
            <a:r>
              <a:rPr lang="ru-RU" b="0" baseline="0" dirty="0" smtClean="0"/>
              <a:t> </a:t>
            </a:r>
            <a:r>
              <a:rPr lang="ru-RU" b="1" dirty="0" smtClean="0"/>
              <a:t>умение активизировать пассивных участников и занять, направить на благо группы слишком активных </a:t>
            </a:r>
            <a:r>
              <a:rPr lang="ru-RU" b="0" dirty="0" smtClean="0"/>
              <a:t>(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Иногда пассивные участники просто не могут высказаться по причине своей застенчивости, и задача трене ра состоит в том, чтобы создать обстановку, в которой застенчивый участник мог бы выразить свою точку зрения. Иногда пассивность является следствием незаинтересованности участника, неактуальности для него информации. В этой ситуации тренеру следует выяснить, ка кой аспект обсуждаемой проблемы наиболее интересен аудитории, и изменить программу в соответствии с полученными ответами. Встречаются и такие ситуации, когда один или несколько участников тренинга, наоборот, слишком активны, и своей активностью мешают остальным членам группы. Тренер должен уметь тактично игнорировать активность такого участника и дать возможность высказаться, поработать другим людям. «Активистам» полезно поручить индивидуальные задания.</a:t>
            </a:r>
            <a:r>
              <a:rPr lang="ru-RU" b="0" dirty="0" smtClean="0"/>
              <a:t>)</a:t>
            </a:r>
          </a:p>
          <a:p>
            <a:pPr marR="36830" indent="353695" algn="just">
              <a:lnSpc>
                <a:spcPct val="112000"/>
              </a:lnSpc>
              <a:spcAft>
                <a:spcPts val="6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Среди </a:t>
            </a: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 важных качеств ведущего группы называют: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41910" indent="353695" algn="just">
              <a:lnSpc>
                <a:spcPct val="111000"/>
              </a:lnSpc>
              <a:spcAft>
                <a:spcPts val="7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а) интеллектуальные способности и рассудительность; б) оригинальность и находчивость; в) широта культурного горизонта, образованность; г) интерес к человеку как к личности, а не как к материалу; д) терпимость, отсутствие надменности; е) чувство такта, самоконтроль и уравновешенность; ж) способность устанавливать гибкие взаимоотношения с людьми; и) методичность в работе, способность выдерживать напряжение; к) готовность принять на себя ответственность; моральные качества. </a:t>
            </a:r>
            <a:endParaRPr lang="ru-RU" b="0" dirty="0" smtClean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Все перечисленные качества и навыки приобретаются с опытом и помогают не только в проведении тренингов, но и в повседневной жизни.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6080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следует делать тренеру?</a:t>
            </a:r>
          </a:p>
          <a:p>
            <a:pPr algn="just"/>
            <a:r>
              <a:rPr lang="ru-RU" dirty="0" smtClean="0"/>
              <a:t>       Тщательно готовьтесь! Практикуйтесь заранее!</a:t>
            </a:r>
          </a:p>
          <a:p>
            <a:pPr algn="just"/>
            <a:r>
              <a:rPr lang="ru-RU" dirty="0" smtClean="0"/>
              <a:t>       Обеспечивайте комфорт для участников.</a:t>
            </a:r>
          </a:p>
          <a:p>
            <a:pPr algn="just"/>
            <a:r>
              <a:rPr lang="ru-RU" dirty="0" smtClean="0"/>
              <a:t>       Формулируйте цели тренинга и каждого его блока и доводите их до участников.</a:t>
            </a:r>
          </a:p>
          <a:p>
            <a:pPr algn="just"/>
            <a:r>
              <a:rPr lang="ru-RU" dirty="0" smtClean="0"/>
              <a:t>       Обеспечьте неформальную обстановку для взаимодействия.</a:t>
            </a:r>
          </a:p>
          <a:p>
            <a:pPr algn="just"/>
            <a:r>
              <a:rPr lang="ru-RU" dirty="0" smtClean="0"/>
              <a:t>       Подготовьте материалы и оборудование.</a:t>
            </a:r>
          </a:p>
          <a:p>
            <a:pPr algn="just"/>
            <a:r>
              <a:rPr lang="ru-RU" dirty="0" smtClean="0"/>
              <a:t>       Задавайте открытые вопросы.</a:t>
            </a:r>
          </a:p>
          <a:p>
            <a:pPr algn="just"/>
            <a:r>
              <a:rPr lang="ru-RU" dirty="0" smtClean="0"/>
              <a:t>       Обучайте через дискуссии и упражнения.</a:t>
            </a:r>
          </a:p>
          <a:p>
            <a:pPr algn="just"/>
            <a:r>
              <a:rPr lang="ru-RU" dirty="0" smtClean="0"/>
              <a:t>       Когда нужно, переадресуйте вопросы группе.</a:t>
            </a:r>
          </a:p>
          <a:p>
            <a:pPr algn="just"/>
            <a:r>
              <a:rPr lang="ru-RU" dirty="0" smtClean="0"/>
              <a:t>       Будьте гибки, держите темп, удобный для группы.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3152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  Демонстрируйте </a:t>
            </a:r>
            <a:r>
              <a:rPr lang="ru-RU" dirty="0" smtClean="0"/>
              <a:t>энтузиазм и доверие тренингу, учебным материалам и способности участников к обучению.</a:t>
            </a:r>
          </a:p>
          <a:p>
            <a:r>
              <a:rPr lang="ru-RU" dirty="0" smtClean="0"/>
              <a:t>       Запрашивайте и давайте обратную связь.</a:t>
            </a:r>
          </a:p>
          <a:p>
            <a:r>
              <a:rPr lang="ru-RU" dirty="0" smtClean="0"/>
              <a:t>       Проверяйте понимание.</a:t>
            </a:r>
          </a:p>
          <a:p>
            <a:r>
              <a:rPr lang="ru-RU" dirty="0" smtClean="0"/>
              <a:t>       Поддерживайте участников, будьте нейтральны и безоценочны во всех взаимодействиях между участниками.</a:t>
            </a:r>
          </a:p>
          <a:p>
            <a:r>
              <a:rPr lang="ru-RU" dirty="0" smtClean="0"/>
              <a:t>       Подчеркивайте ценность ключевых понятий и навыков.</a:t>
            </a:r>
          </a:p>
          <a:p>
            <a:r>
              <a:rPr lang="ru-RU" dirty="0" smtClean="0"/>
              <a:t>       Подчеркивайте важность практики на тренинге и особенно по возвращении на рабочее место.</a:t>
            </a:r>
          </a:p>
          <a:p>
            <a:r>
              <a:rPr lang="ru-RU" dirty="0" smtClean="0"/>
              <a:t>       Слушайте открыто и активно.</a:t>
            </a:r>
          </a:p>
          <a:p>
            <a:r>
              <a:rPr lang="ru-RU" dirty="0" smtClean="0"/>
              <a:t>       Относитесь ко всем комментариям участников с уважением.</a:t>
            </a:r>
          </a:p>
          <a:p>
            <a:r>
              <a:rPr lang="ru-RU" dirty="0" smtClean="0"/>
              <a:t>       Будьте собой!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044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Программа тренинга / семинара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документ, содержащий описание тренинга/ семинара и включающий описание целей и задач тренинга/ семинара, его содержания, методов и инструментов, которые будут использованы, и распределения времени в течение тренинга/ семинара.</a:t>
            </a:r>
          </a:p>
          <a:p>
            <a:pPr marL="0" marR="0" lvl="0" indent="0" algn="just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Фасилитация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управление процессом групповой работы.</a:t>
            </a: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Фасилитатор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человек, который контролирует ход мероприятия и обеспечивает соблюдение его правил и процедур для того, чтобы помочь участникам сконцентрироваться на содержании групповой работы и достичь ее целей.</a:t>
            </a: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31422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Чего не следует делать тренеру?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 smtClean="0"/>
              <a:t>       Не нарушайте временных соглашений – начинайте и заканчивайте процесс вовремя.</a:t>
            </a:r>
          </a:p>
          <a:p>
            <a:r>
              <a:rPr lang="ru-RU" dirty="0" smtClean="0"/>
              <a:t>       Не тратьте время участников понапрасну.</a:t>
            </a:r>
          </a:p>
          <a:p>
            <a:r>
              <a:rPr lang="ru-RU" dirty="0" smtClean="0"/>
              <a:t>       Не говорите слишком много.</a:t>
            </a:r>
          </a:p>
          <a:p>
            <a:r>
              <a:rPr lang="ru-RU" dirty="0" smtClean="0"/>
              <a:t>       Не читайте свои материалы – обращайтесь к ним, но говорите спонтанно.</a:t>
            </a:r>
          </a:p>
          <a:p>
            <a:r>
              <a:rPr lang="ru-RU" dirty="0" smtClean="0"/>
              <a:t>       Не стесняйтесь прямо сказать, что вы чего-то не знаете, вы всегда можете вернуться к участникам с подготовленным ответом.</a:t>
            </a:r>
          </a:p>
          <a:p>
            <a:r>
              <a:rPr lang="ru-RU" baseline="0" dirty="0" smtClean="0"/>
              <a:t>       </a:t>
            </a:r>
            <a:r>
              <a:rPr lang="ru-RU" dirty="0" smtClean="0"/>
              <a:t>Не стесняйтесь прямо сказать, что вы чего-то не знаете, вы всегда можете вернуться к участникам с подготовленным ответом.</a:t>
            </a:r>
          </a:p>
          <a:p>
            <a:r>
              <a:rPr lang="ru-RU" dirty="0" smtClean="0"/>
              <a:t>       Не перебивайте участников во время их ответов.</a:t>
            </a:r>
          </a:p>
          <a:p>
            <a:r>
              <a:rPr lang="ru-RU" dirty="0" smtClean="0"/>
              <a:t>       Не уничижайте тренинг или материалы тренинга.</a:t>
            </a:r>
          </a:p>
          <a:p>
            <a:r>
              <a:rPr lang="ru-RU" dirty="0" smtClean="0"/>
              <a:t>       Не критикуйте, не высмеивайте и не унижайте участников.</a:t>
            </a:r>
          </a:p>
          <a:p>
            <a:r>
              <a:rPr lang="ru-RU" dirty="0" smtClean="0"/>
              <a:t>       Не привносите ваши личные взгляды (на участников и др.) на тренинг.</a:t>
            </a:r>
          </a:p>
          <a:p>
            <a:r>
              <a:rPr lang="ru-RU" dirty="0" smtClean="0"/>
              <a:t>       Не принимайте ничего на свой личный счет.</a:t>
            </a:r>
          </a:p>
          <a:p>
            <a:r>
              <a:rPr lang="ru-RU" dirty="0" smtClean="0"/>
              <a:t>       Не забывайте о том, что тренинг должен быть увлекательным опытом для всех его участников!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429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Как работать в паре?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Чего следует избегать во время совместного ведения тренинга: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Выяснять отношения друг с другом на глазах у группы.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Перебивать друг друга.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Стоять у доски вдвоем, если только этого не требует работа, например, когда один задает вопросы, а другой записывает.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что-то пошло не так, единолично принимать решение и менять дизайн семинара, даже если вы основной ведущий.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Предпринимать какие-либо действия, не ставя партнера в известность.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Нарушать ранее принятые договоренности.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Выносить на группу внутренние тренерские разногласия.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Показывать свое превосходство, даже если вы основной ведущий.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Что помогает: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Доверие друг к другу.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Совместная разработка тренинга.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Распределение обязанностей и ролей.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Специальные знаки и жесты, понятные только вам.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на команду, а не на себя.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Возможность открытого обсуждения хода работы.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Различные манеры ведения.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Желание понять и принять партнера.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Чувство юмора.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Взаимодополняющие навыки и умения.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Что мешает: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Отсутствие общего «видения» тренинг.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кто-нибудь из членов команды тянет одеяло «на себя».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Звездная болезнь.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Нежелание работать вместе.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Запрет на обсуждение и высказывание собственного мнения.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Непонимание ролей каждого во время работы.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Различные манеры ведения.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Невысокий профессиональный уровень.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Отсутствие чувства юмора.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Психологическая несовместимость.</a:t>
            </a:r>
            <a:endParaRPr lang="ru-RU" sz="1100" dirty="0" smtClean="0">
              <a:solidFill>
                <a:srgbClr val="44444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7826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работать с вопросами участников тренинга?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ведение мероприятия было эффективным, вы должны уметь не только задавать вопросы, но и отвечать на них.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вопросов участников: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Потребность в информации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вопрос – это просьба о предоставлении дополнительной информации, ответьте на него по существу и удостоверьтесь, что ваши слова действительно являются ответом. Если необходимо дальнейшее объяснение, его можно дать сразу или же предложить обсудить этот вопрос во время перерыва.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Проверка компетентности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u="none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такого вопроса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не получение информации, а оценка знаний и опыта ведущего. Часто автор такого вопроса уже знает ответ на него, но хочет посмотреть, как с ним справится ведущий… Никто не ждет от ведущего знания всего на свете, но у вас может возникнуть ощущение, что, признавшись в своем незнании, вы потеряете доверие группы.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не тот случай! Уж лучше молчать, переживая, что вас считают за дурака, чем открыть рот и доказать это. Если вы чего-то не знаете – не блефуйте! Если вы подтасуете ответ, и это обнаружится, сомнению подвергнется все, что вы сказали до этого.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другой стороны, если вы достаточно уверены в себе, чтобы признаться, что вы чего-то не знаете, создается впечатление, что вы отвечаете за истинность каждого произнесенного вами слова.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смутивший вас вопрос не касается базовых сведений, которые вы обязаны знать, лучший выход – поблагодарить спрашивающего за важное замечание, признать, что удовлетворительный ответ сразу не приходит вам в голову, и пообещать дать его завтра, по окончании работы или позже (и действительно дайте его, чтобы подтвердить, что вы исполняете свои обещания). Главное правило здесь – «если сомневаешься – доберись до истины».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u="none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 тренеру: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случае если вопрос относится к той информации, которую вы обязаны знать, незнание непростительно. Однако есть один способ, который поможет превратить ваше поражение в победу. Вы можете поблагодарить участника, задавшего вопрос, и перенаправить его группе.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«Интересный вопрос, Ирина. Вопрос ко всем: как вы считаете, что должна сделать Ирина в такой ситуации?»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Такой «рикошет» не следует использовать слишком часто. Он служит сигналом к тому, что ведущий должен предпринять шаги к скорейшему восполнению недостатка своих знаний.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Демонстрация своих знаний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u="none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таких вопросов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поразить других участников группы уровнем своих знаний. Человек всего лишь стремится утвердить свой интеллект перед группой, и вы можете расположить его к себе путем лести, поблагодарив участника за столь интересный вопрос. Если вопрос неточно отражает факты, необходимо особо позаботиться о подкреплении того, что в нем верно, и коррекции того, что неверно.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Сбивающие вопросы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u="none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таких вопросов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перевести внимание группы в область, которая представляет большой интерес для спрашивающего. Сбивающие вопросы могут задаваться умышленно или непреднамеренно, но в любом случае ведущий не должен поддаваться искушению и уходить в сторону. Если вопрос относится к теме тренинга, ведущему следует коротко и конкретно ответить на него. Если нет – предложить участнику задать его после тренинга или в перерыве.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Провокационные вопросы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Часто опираются на информацию, данную ведущим ранее, для демонстрации противоречия с тем, что он говорит прямо сейчас.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Ваш ответ в этой ситуации весьма важен. Здесь действует правило: никогда не принимайте вызов и не воспринимайте критику в свой адрес, даже если автор провокации рассчитывает именно на это! Эмоциональный ответ не будет разумным и конструктивным.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Вместо этого можно выдержать паузу, признать вопрос интересным и использовать выигранное время для тщательного обдумывания своего ответа. Если вы не можете оправдать того, что сказали, не пытайтесь это сделать. Защищаясь, вы убедите группу в истинности провокационного замечания. Вместо этого лучше признать свою ошибку и еще раз повторить, какая информация является верной.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непоследовательность информации, которую вы даете, диктуется объективными причинами, не используйте провокацию как возможность разобраться с провокатором. Если вы принизите автора вопроса перед группой, в лучшем случае он выключится из работы, в худшем – будет искать возможность отомстить позже. Продемонстрируйте, что вы выше уколов исподтишка, и вы заслужите уважение всей группы.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отвечать на вопросы участников: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Убедитесь, что вы слышите как намерение, так и содержание вопроса. Другими словами, не упустите чувств и эмоций, лежащих за вопросом.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Продемонстрируйте свое уважение, внимание и понимание заданного вопроса, повторив (перефразировав) его. В случае необходимости, уточните: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«Если я правильно понял ваш вопрос, то он заключается в ...(вы имели в виду…)»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Постарайтесь отвечать на вопрос точно и полно. Проверьте, удовлетворен ли интерес спрашивавшего: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«Достаточно ли я ответил на ваш вопрос?», «Все ли понятно?».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Будьте готовы предоставить дополнительные доказательства или свидетельства в пользу своего ответа.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Избегайте пяти следующих типов поведения: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Отсутствие ответа на вопрос – Даже если кто-то задает слишком много вопросов, не игнорируйте этого человека.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Демонстрация того, что, на ваш взгляд, вопрос является неуместным, глупым или несвоевременным.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Запоздалый ответ – насколько это возможно, отвечайте на вопросы по мере их появления.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Переход на другую тему – Если кто-то задаст вопрос, не отвечайте: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«Это напоминает мне о времени, когда ...»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не рассказывайте 10-ти минутную историю из своего детства. К тому времени, когда вы закончите, никто не будет помнить, в чем заключался вопрос.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Объединение двух вопросов в один – если даже вам были заданы два очень близких вопроса, отвечайте на них по отдельности.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работать с «трудными» участниками на тренинге?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Типы «трудных» участников: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 «Нет»: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поведение.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Всегда против. Ему не нравится все, что вы предлагаете. Он всегда против всех мнений и всегда предлагает свой, альтернативный вариант. Отрицание всех и вся — основная черта его характера.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 ним делать?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Предложите ему изложить свой вариант работы. Ставьте его вести некоторые несложные упражнения (или их части), но строго регламентируйте по времени. Или предоставьте ГРУППЕ решать – работать по сценарию, который предложил тренер или по тому, который предложил ЧЕЛОВЕК «НЕТ». Обычно мнение группы «отрезвляет» подобных личностей.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2"/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«Птица-говорун»: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поведение.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 обо всем и ни о чем. Не дает другим выступить. Говорит подолгу.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 ним делать?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Установите регламент на выступление и жестко соблюдайте его. Дайте ему слово после того, как выступят другие. Спросите у группы, не возражает ли она против повторного выступления. Участников типа «ПТИЦА-ГОВОРУН» можно «снабдить» часами и попросить следить за регламентом выступлений.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«Молчун (скучающий)»: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поведение.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Молчит. Скучает. Избегает ответов на вопросы. Смущается, может быть по­тому, что чувствует себя не в своей тарелке, дискомфортно. Ему все безразлично, особенно если он пришел на тренинг «по разнарядке».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 ним делать?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Поощряйте любое его высказывание, но искренне. Используйте круговой опрос, когда каждый участник обязан высказать свое мнение. Дайте ему роль наблюдателя, ко­торый затем должен описать поведение участников. Во время дискуссии не забудьте адресовать 1-2 вопроса МОЛЧУНУ.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4"/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«Всезнайка или энциклопедист»: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Между ними есть одно важное различие. Всезнайка считает, что он знает все, а энциклопедист действительно знает много. Не факт, что он эксперт по теме семинара или тренинга, но своими знаниями он может увести вас далеко в сторону от цели.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поведение.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Способен увлеченно и авторитетно говорить на любую тему. Знает ответы на все ваши вопросы. Знает выход из любой ситуации, в запасе у него много примеров, которые он готов приводить.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 ним делать?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Поблагодарите его за помощь. Задайте ему конкретные вопросы по теме тренинга. Если он знает ответ — хорошо. Он ваш помощник. Попросите его привести конкретные примеры. Если не знает, — будет работать, так как обычно это очень умный человек. Делайте это деликатно, не задевайте его самолюбия.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5"/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«Рекламист»: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поведение.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 на любой вопрос сводит к презентации себя или своей организации. Его поведение напоминает известный анекдот про студента, который знал только один би­лет, об огурцах. На вопрос о пальмах он ответил: «Пальмы растут на юге. А огурцы там не растут. Огурцы — это растение семейства огурцовых», и дальше все о них. Бурно реагирует на попытку остановить его. Требует, чтобы ему дали рассказать о себе. Ино­гда самореклама — это единственная цель его участия в семинаре.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 ним делать?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Мягко возвращайте его к теме дискуссии. Если это не помогает, спросите мне­ние группы. Иногда действительно всем интересно услышать выступление такого уча­стника. Тем не менее, не идите на поводу у группы. Установите регламент выступле­ния и строго выдержите его. Пообещайте выделить ему время, когда можно будет более подробно рассказать о своей организации. Можете дать ему возможность рассказать о себе и своей организации во время перерыва всем, кому это будет интересно.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450215" algn="just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«Срезальщик»: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поведение.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Похож на персонажа рассказа В. Шукшина «Срезал». Задает вопросы, не относящиеся к делу, и радуется, если тренер не может на них ответить.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 ним делать?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Можно предоставить ему возможность самому ответить на поставленный вопрос или «срезать» - сказать, что поставленный вопрос к теме тренинга не относится и посоветовать разобраться в вопросе самому.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7"/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«Спорщик»: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поведение.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Спорит ради того, чтобы группа оценила его как смелого, решительного человека. Просто хочет выделиться.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 ним делать?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Соглашаться с любыми здравыми замечаниями и возражениями. Если замечания не совсем здравые, то можно разобрать любое такое высказывание на группе, чтобы все согласились, что такое замечание не по существу.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u="none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 тренеру.</a:t>
            </a:r>
            <a:r>
              <a:rPr lang="ru-RU" sz="1000" b="1" i="1" u="none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 группе есть кто-то, кто активно работает против тренера, то ни в коем случае нельзя включаться с ним в спор. Группа может встать на чью-то сторону. Если на сторону тренера, то СПОРЩИКА могут психологически загрызть. А если группа объединится против тренера, то тренер сразу же потеряет авторитет и продолжение тренинга встанет под угрозу. Нужно помнить, что спорят всегда два человека. Если тренер не спорит, то спора как такового нет.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Font typeface="+mj-lt"/>
              <a:buAutoNum type="arabicPeriod" startAt="8"/>
              <a:tabLst>
                <a:tab pos="457200" algn="l"/>
              </a:tabLst>
            </a:pP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«Помощник»: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поведение.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Человек, который решил заработать себе авторитет, присоединившись к тренеру. Он комментирует все слова тренера, всегда говорит: да, я знаю, это очень полезно, я читал в книге по психологии, что это очень важно и т.д.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 ним делать?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Такого человека нужно попытаться мягко успокоить: дать ему самую ответственную роль в упражнении или роль, предполагающую молчание такого человека. Можно задать этому участнику провокационный вопрос, «проверяя» его «знание» темы. Если «ПОМОЩНИК» знает ответ на вопрос – хорошо, можно заставить его «работать на тренера». Если не знает – вряд ли будет дальше комментировать, боясь нарваться на очередной провокационный выпад тренера.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677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>
              <a:lnSpc>
                <a:spcPts val="15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Как управлять страхами и стрессом?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стресса страдают все.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причин стресса может помочь проконтролировать его.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Стресс – явление субъективное.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Стресс – явление как психическое, так и физиологическое.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fontAlgn="base">
              <a:lnSpc>
                <a:spcPct val="107000"/>
              </a:lnSpc>
              <a:spcAft>
                <a:spcPts val="800"/>
              </a:spcAft>
            </a:pPr>
            <a:r>
              <a:rPr lang="ru-RU" sz="1200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Стресс – следствие антиципации.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14554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6147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Источники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Акимова А. Р. Психология общения. Тренинг коммуникативных навыков: учеб. -метод. пособие / А. Р. Акимова. –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Ульяновск: Зебра, 2017. – 104 с.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Долинер Л.И. Информационно-коммуникационные технологии в обучении [Текст]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 Л.И. Долинер. – Екатеринбург.: Рос. гос. проф.-пед. ун-т, 2003. – 344 с. 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Киричук Н. А. Тренерский сундучок.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Новосибирск: Издательство «Ин-кварто», 2001.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Кирюшкина, А.Г. Моделирование самостоятельной работы студентов с использованием новых образовательных технологий [Электронный ресурс]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/А.Г. Кирюшкина. – Режим доступа: http://www.orenport.ru/docs/281/work_stud/Members/Kirychkina.htm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Котов, Л. Н. Основы социально-психологического тренинга: учеб.метод. пособие / Л. Н. Котов, Н. В. Каргин.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М. : РУДН, 2015. – 55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Основы социально-психологического тренинга / авт.-сост. М. А. Василенко.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Ростов н/Д. : Феникс, 2014. – 125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Пузиков В.Г. Технология ведения тренинга.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СПб.: Издательство «Речь», 2007.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Фетискин Н. П. Социально-психологическая диагностика развития личности и малых групп / Н. П. Фетискин, В. В. Козлов, Г. М. Мануйлов.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2-е изд., доп. – М. : Психотерапия, 2009. – 544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8797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Источники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Акимова А. Р. Психология общения. Тренинг коммуникативных навыков: учеб. -метод. пособие / А. Р. Акимова. –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Ульяновск: Зебра, 2017. – 104 с.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Долинер Л.И. Информационно-коммуникационные технологии в обучении [Текст]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 Л.И. Долинер. – Екатеринбург.: Рос. гос. проф.-пед. ун-т, 2003. – 344 с. 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Киричук Н. А. Тренерский сундучок.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Новосибирск: Издательство «Ин-кварто», 2001.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Кирюшкина, А.Г. Моделирование самостоятельной работы студентов с использованием новых образовательных технологий [Электронный ресурс]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/А.Г. Кирюшкина. – Режим доступа: http://www.orenport.ru/docs/281/work_stud/Members/Kirychkina.htm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Котов, Л. Н. Основы социально-психологического тренинга: учеб.метод. пособие / Л. Н. Котов, Н. В. Каргин.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М. : РУДН, 2015. – 55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Основы социально-психологического тренинга / авт.-сост. М. А. Василенко.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Ростов н/Д. : Феникс, 2014. – 125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Пузиков В.Г. Технология ведения тренинга.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СПб.: Издательство «Речь», 2007.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Фетискин Н. П. Социально-психологическая диагностика развития личности и малых групп / Н. П. Фетискин, В. В. Козлов, Г. М. Мануйлов.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2-е изд., доп. – М. : Психотерапия, 2009. – 544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29933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Источники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Акимова А. Р. Психология общения. Тренинг коммуникативных навыков: учеб. -метод. пособие / А. Р. Акимова. –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Ульяновск: Зебра, 2017. – 104 с.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Долинер Л.И. Информационно-коммуникационные технологии в обучении [Текст]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 Л.И. Долинер. – Екатеринбург.: Рос. гос. проф.-пед. ун-т, 2003. – 344 с. 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Киричук Н. А. Тренерский сундучок.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Новосибирск: Издательство «Ин-кварто», 2001.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Кирюшкина, А.Г. Моделирование самостоятельной работы студентов с использованием новых образовательных технологий [Электронный ресурс]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/А.Г. Кирюшкина. – Режим доступа: http://www.orenport.ru/docs/281/work_stud/Members/Kirychkina.htm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Котов, Л. Н. Основы социально-психологического тренинга: учеб.метод. пособие / Л. Н. Котов, Н. В. Каргин.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М. : РУДН, 2015. – 55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Основы социально-психологического тренинга / авт.-сост. М. А. Василенко.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Ростов н/Д. : Феникс, 2014. – 125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Пузиков В.Г. Технология ведения тренинга.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СПб.: Издательство «Речь», 2007.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Фетискин Н. П. Социально-психологическая диагностика развития личности и малых групп / Н. П. Фетискин, В. В. Козлов, Г. М. Мануйлов.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– 2-е изд., доп. – М. : Психотерапия, 2009. – 544 с.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340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13360" marR="36195" lvl="0" indent="-635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Предполагаемые результаты самостоятельной работы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—  готовность подбирать содержание для тренинга в соответствии с темой;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— готовность взаимодействовать с родителями (законными представителями) по вопросам 	образования ребенка, непосредственного вовлечения 	их в образовательную деятельность, 	в  том числе посредством 	создания образовательных проектов совместно с семьей на основе выявления потребностей и поддержки образовательных инициатив семьи;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—  владеет методами 	и средствами психолого-педагогического просвещения 	родителей 	(законных представителей) детей раннего и дошкольного возраста, уметь выстраивать партнерское взаимодействие с ними для решения образовательных задач.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6569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—  проявляет готовность подбирать содержание для тренинга в соответствии с темой;     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— умеет моделировать стратегию эффективного общения с родителями с позиции диалога;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— владеет правилами построения эффективного общения с родителями, приемами установления хорошего контакта с ними, способами сообщения негативной информации о ребенке;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—  коммуницирует  с  разными субъектами образовательного процесса.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508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работы на тренинге: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тренинг не лекция, а общая работа;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суммарный опыт группы больше опыта тренеров;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 участники, независимо от возраста, опыта, места работы, социального статуса, равны;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каждый участник имеет равное право на собственное мнение по любому вопросу;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нет прямой критики личностей;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81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все сказанное на тренинге НЕ руководство к действию, а информация к размышлению.</a:t>
            </a:r>
          </a:p>
          <a:p>
            <a:pPr marL="0" marR="0" lvl="0" indent="0" algn="just" defTabSz="914400" rtl="0" eaLnBrk="1" fontAlgn="base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1" u="none" strike="noStrike" kern="1200" cap="none" spc="0" normalizeH="0" baseline="0" noProof="0" dirty="0">
              <a:ln>
                <a:noFill/>
              </a:ln>
              <a:solidFill>
                <a:srgbClr val="00003A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7265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Видение тренинга, цели тренинга, для кого этот тренинг, сколько человек бу­дут участвовать, сколько времени необходимо для его проведения, где он будет проходить, как излагаемый материал распределить по часам и дням, какие дополнительные материалы раздавать участникам, какие приемы обучения ис­пользовать, сколько нужно ведущих и многое другое определяет процесс конструирова­ния.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Цели тренинга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тренинг подразумевает определенную цель и конкретные задачи. И вся программа тренинга должна строиться без отрыва от целей. Нельзя ставить главной целью тренинга «просто отдохнуть» или «повеселиться», иначе получится не тренинг, а просто набор веселых игр и упражнений.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зависимости от тренинга целями могут являться, например, сплочение коллектива и создание дружной ориентированной на результат команды, донесение информации о чем-либо в интерактивной форме, раскрытие скрытых способностей и возможностей участников и т.д.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этом могут решаться следующие</a:t>
            </a:r>
            <a:r>
              <a:rPr lang="ru-RU" sz="1000" dirty="0" smtClean="0">
                <a:solidFill>
                  <a:srgbClr val="444444"/>
                </a:solidFill>
                <a:effectLst/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12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0" indent="-2286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+mj-lt"/>
              <a:buAutoNum type="alphaLcParenR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творческого потенциала;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0" indent="-2286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+mj-lt"/>
              <a:buAutoNum type="alphaLcParenR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генерация новых идей;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0" indent="-2286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+mj-lt"/>
              <a:buAutoNum type="alphaLcParenR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друг с другом;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0" indent="-2286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+mj-lt"/>
              <a:buAutoNum type="alphaLcParenR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решение межкультурного конфликта;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lvl="0" indent="-2286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+mj-lt"/>
              <a:buAutoNum type="alphaLcParenR"/>
              <a:tabLst>
                <a:tab pos="457200" algn="l"/>
              </a:tabLs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 причин неудач</a:t>
            </a:r>
            <a:r>
              <a:rPr lang="ru-RU" sz="1200" baseline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Бывает так, что вы не знаете, что является целью вашего тренинга, или не можете ее сформулировать. В таком случае просто задайте себе вопрос: «Зачем я провожу этот тренинг? Что он изменит?» Если есть затруднения с ответом, то задумайтесь: нужен ли вообще здесь тренинг?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Запомните: тренинг – не панацея от всех проблем, а всего лишь один из подходов к обучению.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58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300" b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 участников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время планирования тренинга необходимо первоначально ознакомиться с составом группы. Причем важно знать не только количество участников, но и их гендерный баланс, возраст. Кроме того, хорошо будет, если вы проинформированы о том, какова мотивация участников, участвовали ли они в подобных мероприятиях ранее, есть ли среди них лидеры и «проблемные» ребята.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Размер группы не имеет значения, когда тренер полагается на лекционный формат представления материала, но он превращается в критический фактор при использовании методов активного обучения.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делать, если группа слишком маленькая (до 12 человек)?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Малая численность группы позволяет тренеру и обучаемым выстроить более глубокие личностные отношения и более глубоко проработать любую тему. Тренер имеет возможность полноценной двусторонней коммуникации, решения любых проблем, возникающих между тренером и аудиторией, а участники могут не только получить более глубокое знание предмета, но и тут же использовать это знание для развития навыков.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делать, если группа среднего размера (от 13 до 30 человек)?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мере увеличения количества участников возрастает необходимость информационного обмена, но возможности для развития навыков сокращаются. Более важным фактором становится время. Тренеру все чаще приходится задавать себе вопрос: «Как поддерживать энергию группы?»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 из решений – включение в программу видов деятельности, предполагающих работу в малых группах, таких как: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пары;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тройки;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небольшие группы за столами.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таком случае сокращается время отчетов о наработках, так как снимается необходимость высказываться каждому человеку.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b="1" i="1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делать если группа слишком большая (свыше 30 человек)?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Близкие отношения с большой группой выстроить трудно, но не невозможно. Обмен информацией – это норма. Формирование навыков – редкость. Тренер может использовать сочетание мини-лекций и упражнений в малых группах. По необходимости, групповые презентации должны быть как можно более краткими и точными.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Лекции представляют собой вид общения с людьми, они не носят личностно-направленного характера. Возможности двустороннего общего с людьми сильно ограничены.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Двусторонняя коммуникация может возникнуть тогда, когда тренер организует вопросно-ответную форму общения; однако вопросы должны подбираться таким образом, чтобы они были интересны большей части группы, а не касаться интересов отдельных ее представителей.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Тренер вынужден «разрабатывать» аудиторию. По мере роста численности группы личностный контакт существенно сокращается. Вместо роскоши персонального общения с каждым участником обучения тренер ограничивается общением с «докладчиками», представляющими интересы и взгляды малых групп.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Личностные контакты могут состояться во время упражнений, когда тренер ходит по комнате, слушает и комментирует групповые обсуждения.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отметить, что трудно говорить о полноценном тренинге с группой свыше 60 человек.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больше аудитория, тем больше мы движемся от «тренинга» к «преподаванию». С особенно большими аудиториями процесс плавно перетекает в «обмен информацией», который обладает неким потенциалом к развитию знания предмета, но значительно менее развивает навыки.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430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Продолжительность тренинга, интенсивность работы:</a:t>
            </a:r>
            <a:endParaRPr lang="ru-RU" sz="1200" b="1" i="1" dirty="0" smtClean="0">
              <a:solidFill>
                <a:srgbClr val="00003A"/>
              </a:solidFill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тренинговое занятие продолжительностью от 30 мин. до 1,5–3 часов;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тренинговое занятие продолжительностью от 3,5 до 7,5 часов;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тренинг в течение 1 дня (8 часов – полноценный тренинг);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тренинг в течение 2–3 дней; «тренинговый марафон» (практически непрерывная работа в течение 24 часов и более);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«тренинг-интенсив» (несколько дней подряд);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— </a:t>
            </a: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3A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модульный тренинг (несколько тематических «тренингов -интенсивов»).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A11B8-7118-4086-9530-C4CCF42054D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489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43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93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944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0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675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519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584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98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811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878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1BEEA-E2FD-44BC-B51F-43286F9CE78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42EB0-E1C1-4BF7-8542-CC0AA304A6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9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1740" y="225288"/>
            <a:ext cx="6559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003A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003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7021" y="400230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5043" y="1635700"/>
            <a:ext cx="11569149" cy="2165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lvl="0" algn="ctr"/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</a:t>
            </a:r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студентов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 учебно - методическому комплексу </a:t>
            </a:r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ПМ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04 Взаимодействие с родителями (лицами, их заменяющими и сотрудниками </a:t>
            </a:r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ДОО).</a:t>
            </a:r>
            <a:endParaRPr lang="ru-RU" sz="2400" b="1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endParaRPr lang="ru-RU" sz="2400" b="1" i="1" dirty="0">
              <a:solidFill>
                <a:srgbClr val="000D2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3445566"/>
            <a:ext cx="10626437" cy="133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«Организация и проведение </a:t>
            </a:r>
            <a:r>
              <a:rPr lang="ru-RU" sz="2400" b="1" i="1" kern="180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тренинга </a:t>
            </a:r>
            <a:r>
              <a:rPr lang="ru-RU" sz="2400" b="1" i="1" kern="1800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эффективного </a:t>
            </a:r>
            <a:r>
              <a:rPr lang="ru-RU" sz="2400" b="1" i="1" kern="180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взаимодействия родителей с  сотрудниками ДОО по </a:t>
            </a:r>
            <a:r>
              <a:rPr lang="ru-RU" sz="2400" b="1" i="1" kern="1800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вопросам </a:t>
            </a:r>
            <a:r>
              <a:rPr lang="ru-RU" sz="2400" b="1" i="1" kern="180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воспитания, обучения </a:t>
            </a:r>
            <a:r>
              <a:rPr lang="ru-RU" sz="2400" b="1" i="1" kern="1800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развития </a:t>
            </a:r>
            <a:r>
              <a:rPr lang="ru-RU" sz="2400" b="1" i="1" kern="1800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дошкольников»</a:t>
            </a:r>
            <a:endParaRPr lang="ru-RU" sz="2400" b="1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9564" y="4876800"/>
            <a:ext cx="8744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МДК.04.01.</a:t>
            </a:r>
            <a:r>
              <a:rPr lang="ru-RU" i="1" dirty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учреждения</a:t>
            </a:r>
          </a:p>
          <a:p>
            <a:pPr lvl="0"/>
            <a:r>
              <a:rPr lang="ru-RU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08218" y="6077129"/>
            <a:ext cx="84259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 smtClean="0">
                <a:solidFill>
                  <a:srgbClr val="00003A"/>
                </a:solidFill>
                <a:latin typeface="Times New Roman" pitchFamily="18" charset="0"/>
                <a:cs typeface="Times New Roman" pitchFamily="18" charset="0"/>
              </a:rPr>
              <a:t>Преподаватель психолого – педагогических дисциплин, </a:t>
            </a:r>
            <a:r>
              <a:rPr lang="ru-RU" b="1" i="1" dirty="0">
                <a:solidFill>
                  <a:srgbClr val="00003A"/>
                </a:solidFill>
                <a:latin typeface="Times New Roman" pitchFamily="18" charset="0"/>
                <a:cs typeface="Times New Roman" pitchFamily="18" charset="0"/>
              </a:rPr>
              <a:t>высшей квалификационной категории: </a:t>
            </a:r>
            <a:r>
              <a:rPr lang="ru-RU" i="1" dirty="0" smtClean="0">
                <a:solidFill>
                  <a:srgbClr val="00003A"/>
                </a:solidFill>
                <a:latin typeface="Times New Roman" pitchFamily="18" charset="0"/>
                <a:cs typeface="Times New Roman" pitchFamily="18" charset="0"/>
              </a:rPr>
              <a:t>Гольская </a:t>
            </a:r>
            <a:r>
              <a:rPr lang="ru-RU" i="1" dirty="0">
                <a:solidFill>
                  <a:srgbClr val="00003A"/>
                </a:solidFill>
                <a:latin typeface="Times New Roman" pitchFamily="18" charset="0"/>
                <a:cs typeface="Times New Roman" pitchFamily="18" charset="0"/>
              </a:rPr>
              <a:t>Оксана Геннадьевна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2" y="4627418"/>
            <a:ext cx="2916440" cy="2230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7954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1437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03554" y="194872"/>
            <a:ext cx="86793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 помещения и </a:t>
            </a: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оборудования </a:t>
            </a:r>
            <a:endParaRPr lang="ru-RU" sz="3200" b="1" i="1" dirty="0">
              <a:solidFill>
                <a:srgbClr val="00003A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056" y="2736195"/>
            <a:ext cx="6035648" cy="39103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4203" y="1169233"/>
            <a:ext cx="106130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… правильное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не обязательно ведет к хорошему тренингу, но неправильное место непременно приведет к плохому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тренингу.</a:t>
            </a:r>
            <a:endParaRPr lang="ru-RU" sz="2800" i="1" dirty="0">
              <a:solidFill>
                <a:srgbClr val="00003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63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5722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02889" y="265470"/>
            <a:ext cx="10854814" cy="1475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Необходимо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помнить, что без определенного набора ресурсов будет сложно провести тренинг. </a:t>
            </a:r>
            <a:endParaRPr lang="ru-RU" sz="2800" i="1" dirty="0" smtClean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Примерный </a:t>
            </a:r>
            <a:r>
              <a:rPr lang="ru-RU" sz="28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ресурсов </a:t>
            </a:r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проведения тренинга:</a:t>
            </a:r>
            <a:endParaRPr lang="ru-RU" sz="2800" b="1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2889" y="1740874"/>
            <a:ext cx="11002298" cy="10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07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тренинга; рабочие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листы для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участников; бэйджи; маркеры/фломастеры; флип-чарты/ватманы/листы А0; листы А4; </a:t>
            </a:r>
            <a:endParaRPr lang="ru-RU" sz="2800" i="1" dirty="0">
              <a:solidFill>
                <a:srgbClr val="00003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52" y="3008671"/>
            <a:ext cx="5307064" cy="38504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46428" y="2689026"/>
            <a:ext cx="5410127" cy="3319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07000"/>
              </a:lnSpc>
              <a:buSzPts val="1000"/>
              <a:tabLst>
                <a:tab pos="457200" algn="l"/>
              </a:tabLs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скотч обычный; скотч бумажный; ножницы; цветная бумага или карточки; стикеры; веревка; колокольчик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;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мячики; воздушные шарики; микрофон; экран; ноутбук; удлинители, шнуры и т.д.</a:t>
            </a:r>
            <a:endParaRPr lang="ru-RU" sz="2800" i="1" dirty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53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00087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33832" y="383458"/>
            <a:ext cx="10014155" cy="638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1910" indent="353695" algn="ctr">
              <a:lnSpc>
                <a:spcPct val="111000"/>
              </a:lnSpc>
              <a:spcAft>
                <a:spcPts val="70"/>
              </a:spcAft>
            </a:pP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труктурные компоненты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 </a:t>
            </a: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тренинга: </a:t>
            </a:r>
            <a:endParaRPr lang="ru-RU" sz="3200" b="1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3501" y="1052328"/>
            <a:ext cx="10854813" cy="732643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итульная страница,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3501" y="1867133"/>
            <a:ext cx="10854813" cy="732643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ояснительная записка,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13501" y="2681938"/>
            <a:ext cx="10854813" cy="732643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ематический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занятий,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13501" y="3503838"/>
            <a:ext cx="10854813" cy="732643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труктура занятий,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3501" y="4306982"/>
            <a:ext cx="10854813" cy="732643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одержание тренинга,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13502" y="5107090"/>
            <a:ext cx="10854813" cy="732643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писок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использованной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литературы,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91380" y="5933628"/>
            <a:ext cx="10854813" cy="732643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приложение.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10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71512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14413" y="1021431"/>
            <a:ext cx="10901362" cy="703189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1. Единая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обращения друг к другу на «ты» и по имени.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14413" y="1844035"/>
            <a:ext cx="10901362" cy="703189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Общение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принципу «здесь и теперь».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14413" y="2666639"/>
            <a:ext cx="10901362" cy="654280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3. Конфиденциальность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личной информации</a:t>
            </a:r>
            <a:r>
              <a:rPr lang="ru-RU" dirty="0"/>
              <a:t>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14413" y="3429000"/>
            <a:ext cx="10901362" cy="640417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4. Персонификация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высказываний (Я - высказывания).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14413" y="4177498"/>
            <a:ext cx="10901362" cy="730404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5. Искренность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общении</a:t>
            </a:r>
            <a:r>
              <a:rPr lang="ru-RU" dirty="0"/>
              <a:t>.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14413" y="5015982"/>
            <a:ext cx="10901362" cy="713013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6. Уважение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говорящему.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14413" y="5837075"/>
            <a:ext cx="10901362" cy="757122"/>
          </a:xfrm>
          <a:prstGeom prst="roundRect">
            <a:avLst/>
          </a:prstGeom>
          <a:solidFill>
            <a:srgbClr val="0033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7. «Не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опаздывать!»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54155" y="317241"/>
            <a:ext cx="9591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Стандартные правила</a:t>
            </a:r>
          </a:p>
        </p:txBody>
      </p:sp>
    </p:spTree>
    <p:extLst>
      <p:ext uri="{BB962C8B-B14F-4D97-AF65-F5344CB8AC3E}">
        <p14:creationId xmlns:p14="http://schemas.microsoft.com/office/powerpoint/2010/main" val="3358993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1437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681317" y="575187"/>
            <a:ext cx="9409470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5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Логическая структура </a:t>
            </a: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тренинга</a:t>
            </a:r>
            <a:endParaRPr lang="ru-RU" sz="3200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3393" y="988143"/>
            <a:ext cx="10810567" cy="2858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Знакомство (представление) участников и тренера. «Ломание льда».</a:t>
            </a:r>
            <a:endParaRPr lang="ru-RU" sz="2800" i="1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Сбор ожиданий и опасений.</a:t>
            </a:r>
            <a:endParaRPr lang="ru-RU" sz="2800" i="1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Выработка правил работы на тренинге.</a:t>
            </a:r>
            <a:endParaRPr lang="ru-RU" sz="2800" i="1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Собственно тренинг.</a:t>
            </a:r>
            <a:endParaRPr lang="ru-RU" sz="2800" i="1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Сбор обратной связи.</a:t>
            </a:r>
            <a:endParaRPr lang="ru-RU" sz="2800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989" y="3259394"/>
            <a:ext cx="6146291" cy="3598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7339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71512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68400" y="321733"/>
            <a:ext cx="10397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виды деятельности существуют на тренинге?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773" y="4146714"/>
            <a:ext cx="5347776" cy="271128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87837" y="1286359"/>
            <a:ext cx="8710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Лекция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(информация, сообщение, </a:t>
            </a: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мини-лекция)</a:t>
            </a:r>
            <a:endParaRPr lang="ru-RU" sz="2800" i="1" dirty="0">
              <a:solidFill>
                <a:srgbClr val="00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0895" y="1921791"/>
            <a:ext cx="10910807" cy="239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Особенность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использования именно этого приема во время тренинга состоит в том, что лекция не должна продолжаться больше</a:t>
            </a:r>
            <a:r>
              <a:rPr lang="ru-RU" sz="2800" i="1" dirty="0">
                <a:solidFill>
                  <a:srgbClr val="000066"/>
                </a:solid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минут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Если вам необходимо изложить большой объем теоретического материала, разбейте его на блоки, перемежая их дискуссией или какими-либо упражнениями.</a:t>
            </a: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62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28662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63850" y="278969"/>
            <a:ext cx="9608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Интерактивная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лекция</a:t>
            </a:r>
            <a:endParaRPr lang="ru-RU" sz="2800" i="1" dirty="0">
              <a:solidFill>
                <a:srgbClr val="000066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231"/>
          <a:stretch/>
        </p:blipFill>
        <p:spPr>
          <a:xfrm>
            <a:off x="5370809" y="3548612"/>
            <a:ext cx="6531889" cy="30381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1007390" y="802189"/>
            <a:ext cx="10895308" cy="2858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интерактивных лекциях используется двусторонняя коммуникация. Они включают в себя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мотивирующие элементы тренинговой игры, и в то же время инструктор сохраняет высокий уровень контроля за происходящим в аудитории. Из-за их гибкости вы можете легко переключаться с традиционной лекции на интерактив.</a:t>
            </a:r>
            <a:endParaRPr lang="ru-RU" sz="2800" i="1" dirty="0">
              <a:solidFill>
                <a:srgbClr val="00006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65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152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14780" y="294468"/>
            <a:ext cx="9066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Индивидуальная работа</a:t>
            </a:r>
            <a:endParaRPr lang="ru-RU" sz="2800" i="1" dirty="0">
              <a:solidFill>
                <a:srgbClr val="00006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044" y="1101028"/>
            <a:ext cx="5057937" cy="5057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053885" y="817688"/>
            <a:ext cx="5377911" cy="562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Очень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важный компонент интерактивного тренинга. Позволяет участникам</a:t>
            </a:r>
            <a:r>
              <a:rPr lang="ru-RU" sz="2800" i="1" dirty="0">
                <a:solidFill>
                  <a:srgbClr val="000066"/>
                </a:solid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са­мостоятельно</a:t>
            </a:r>
            <a:r>
              <a:rPr lang="ru-RU" sz="2800" i="1" dirty="0">
                <a:solidFill>
                  <a:srgbClr val="000066"/>
                </a:solid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разобраться в теории и на практике закрепить полученные знания. В от­личие от семинаров, на тренинге за индивидуальной работой часто следует работа в малых груп­пах либо презентация. Времени на такую работу выделяется</a:t>
            </a:r>
            <a:r>
              <a:rPr lang="ru-RU" sz="2800" i="1" dirty="0">
                <a:solidFill>
                  <a:srgbClr val="000066"/>
                </a:solid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одной до 10 минут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 бо­лее.</a:t>
            </a: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439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85799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79349" y="170481"/>
            <a:ext cx="6819254" cy="530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и самопрезентация  </a:t>
            </a: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6875" y="883403"/>
            <a:ext cx="56723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Презентация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также представление результатов индивидуальной или групповой работы. Презентация результатов проводится обычно по следующей схеме:</a:t>
            </a:r>
          </a:p>
          <a:p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основного спикера;</a:t>
            </a:r>
          </a:p>
          <a:p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 от группы, результаты работы которой представляются;</a:t>
            </a:r>
          </a:p>
          <a:p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к выступающему;</a:t>
            </a:r>
          </a:p>
          <a:p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комментарии к выступлению от других участников и фасилитатора.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669" y="3780727"/>
            <a:ext cx="4329938" cy="288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64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5925"/>
            <a:ext cx="700088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79349" y="325464"/>
            <a:ext cx="96399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Работа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малых группах</a:t>
            </a:r>
            <a:endParaRPr lang="ru-RU" sz="2800" i="1" dirty="0">
              <a:solidFill>
                <a:srgbClr val="000066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155" y="3403045"/>
            <a:ext cx="4287815" cy="32379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1038386" y="1038386"/>
            <a:ext cx="10967585" cy="2374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Задача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тренера состоит в том, чтобы дать четкое задание каждой группе, опре­делить цель и что должно быть представлено как результат работы. Участники также должны знать, что будет продолжением работы: презентация или совместная деятельность в следующей сессии.</a:t>
            </a: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40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0007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0514" y="3898198"/>
            <a:ext cx="4186239" cy="29598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57289" y="941963"/>
            <a:ext cx="10687050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коммуникативной компетентности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студента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общении с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родителями; навыков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профессиональной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полемики, 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самостоятельности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мышления. </a:t>
            </a:r>
            <a:endParaRPr lang="ru-RU" sz="2400" i="1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3025" y="357188"/>
            <a:ext cx="10609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Цель </a:t>
            </a: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</a:t>
            </a:r>
            <a:endParaRPr lang="ru-RU" dirty="0">
              <a:solidFill>
                <a:srgbClr val="00003A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4414" y="2197692"/>
            <a:ext cx="10829926" cy="2002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Тренинг</a:t>
            </a:r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групповое образовательное мероприятие, направленное на изменение умений участников и их отношения к чему-либо и построенное на методах интерактивного обучения и обучения через опыт.</a:t>
            </a:r>
            <a:endParaRPr lang="ru-RU" sz="2800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4415" y="4200035"/>
            <a:ext cx="6896099" cy="1936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Тренинговая </a:t>
            </a:r>
            <a:r>
              <a:rPr lang="ru-RU" sz="28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(тренинговый курс)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 и более последовательно проводимых тренингов, связанных общей целью и общей логикой построения.</a:t>
            </a:r>
            <a:endParaRPr lang="ru-RU" sz="2800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55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68286" y="402955"/>
            <a:ext cx="82760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Дискуссия</a:t>
            </a:r>
            <a:endParaRPr lang="ru-RU" sz="2800" i="1" dirty="0">
              <a:solidFill>
                <a:srgbClr val="000066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203" y="3188598"/>
            <a:ext cx="4676286" cy="351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038386" y="1100380"/>
            <a:ext cx="10957302" cy="239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Дискуссия</a:t>
            </a:r>
            <a:r>
              <a:rPr lang="ru-RU" sz="2800" i="1" dirty="0">
                <a:solidFill>
                  <a:srgbClr val="000066"/>
                </a:solid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свободный вербальный обмен знаниями, идеями или мнениями меж­ду тренером и участниками. Дискуссия в целях обучения имеет следующие отличия от обычной беседы: беседа, как правило, охватывает несколько тем и не имеет ни ограничений, ни структуры. </a:t>
            </a: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7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72719" y="278969"/>
            <a:ext cx="7935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Мозговой штурм, синектика</a:t>
            </a:r>
            <a:endParaRPr lang="ru-RU" sz="2800" i="1" dirty="0">
              <a:solidFill>
                <a:srgbClr val="000066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746" y="1627322"/>
            <a:ext cx="3880971" cy="42620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976393" y="802189"/>
            <a:ext cx="6958739" cy="6085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Существуют основные</a:t>
            </a:r>
            <a:r>
              <a:rPr lang="ru-RU" sz="2800" i="1" dirty="0">
                <a:solidFill>
                  <a:srgbClr val="000066"/>
                </a:solidFill>
                <a:latin typeface="inherit"/>
                <a:ea typeface="Times New Roman" panose="02020603050405020304" pitchFamily="18" charset="0"/>
                <a:cs typeface="Segoe UI" panose="020B0502040204020203" pitchFamily="34" charset="0"/>
              </a:rPr>
              <a:t> 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проведения.</a:t>
            </a:r>
            <a:endParaRPr lang="ru-RU" sz="2800" i="1" dirty="0">
              <a:solidFill>
                <a:srgbClr val="00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Все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 заносятся на лист.</a:t>
            </a:r>
            <a:endParaRPr lang="ru-RU" sz="2800" i="1" dirty="0">
              <a:solidFill>
                <a:srgbClr val="00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Никакой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оценки во время процесса.</a:t>
            </a:r>
            <a:endParaRPr lang="ru-RU" sz="2800" i="1" dirty="0">
              <a:solidFill>
                <a:srgbClr val="00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Все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идеи равноправны.</a:t>
            </a:r>
            <a:endParaRPr lang="ru-RU" sz="2800" i="1" dirty="0">
              <a:solidFill>
                <a:srgbClr val="00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Не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существует безумных идей.</a:t>
            </a:r>
            <a:endParaRPr lang="ru-RU" sz="2800" i="1" dirty="0">
              <a:solidFill>
                <a:srgbClr val="00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Безумные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предложения способствуют генерации вполне нормальных.</a:t>
            </a:r>
            <a:endParaRPr lang="ru-RU" sz="2800" i="1" dirty="0">
              <a:solidFill>
                <a:srgbClr val="00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Необходимо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установить время окончания работы.</a:t>
            </a:r>
            <a:endParaRPr lang="ru-RU" sz="2800" i="1" dirty="0">
              <a:solidFill>
                <a:srgbClr val="00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Самые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гениальные предложения появляются в последние 10% отведенного на работу времени.</a:t>
            </a: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24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86359" y="201478"/>
            <a:ext cx="10584402" cy="1452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и упражнения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(ролевая игра и разыгрывание ситуаций в ролях; игры-симуляции, имитационные </a:t>
            </a: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игры; фрагменты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деловых </a:t>
            </a: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игр)</a:t>
            </a: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255" y="2650209"/>
            <a:ext cx="4072506" cy="37195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1891" y="1654120"/>
            <a:ext cx="6806364" cy="4982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хороши тем, что позволяют без особого труда вовлечь в работу всех участников, так как включают вербальное, невербальное и физическое действия.</a:t>
            </a:r>
            <a:endParaRPr lang="ru-RU" sz="2800" i="1" dirty="0">
              <a:solidFill>
                <a:srgbClr val="000066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Под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«играми» понимается широкий спектр упражнений, которые использу­ются для различных целей. Опытный тренер всегда имеет в своем сундучке большой запас «игрушек», доставая их с ловкостью фокусника в нужный момент. </a:t>
            </a:r>
            <a:endParaRPr lang="ru-RU" sz="2800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0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32854" y="340962"/>
            <a:ext cx="8942522" cy="993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и </a:t>
            </a: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</a:t>
            </a: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62371" y="837925"/>
            <a:ext cx="10817819" cy="239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Аналитические упражнения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Структурированная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управляемая </a:t>
            </a: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дискуссия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Разбор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кейса и </a:t>
            </a: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кейс-стади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Видеодемонстрации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видеоанализ поведения участников обучения</a:t>
            </a:r>
            <a:endParaRPr lang="ru-RU" sz="2800" b="1" i="1" dirty="0">
              <a:solidFill>
                <a:srgbClr val="00006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109" y="2969626"/>
            <a:ext cx="5931082" cy="3773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9716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32854" y="340962"/>
            <a:ext cx="5873858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Экспромты</a:t>
            </a:r>
            <a:endParaRPr lang="ru-RU" sz="2800" i="1" dirty="0">
              <a:solidFill>
                <a:srgbClr val="00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768" y="3001198"/>
            <a:ext cx="5512231" cy="38568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77870" y="894319"/>
            <a:ext cx="1072482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… всегда </a:t>
            </a:r>
            <a:r>
              <a:rPr lang="ru-RU" sz="2800" i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случиться ситуации, которые трудно предугадать. Для этого случая у тренера должны быть припасены, к примеру, небольшие задачки и тесты, чтобы развлечь пришедших вовремя. Можно просто поиграть с ними во что-нибудь веселое.</a:t>
            </a:r>
          </a:p>
          <a:p>
            <a:pPr algn="just"/>
            <a:endParaRPr lang="ru-RU" sz="2800" i="1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82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23067" y="304800"/>
            <a:ext cx="80433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kern="1800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Тренерское мастерство</a:t>
            </a:r>
            <a:endParaRPr lang="ru-RU" sz="3200" i="1" dirty="0">
              <a:solidFill>
                <a:srgbClr val="00003A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267" y="4615478"/>
            <a:ext cx="8043334" cy="20068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5855" y="889575"/>
            <a:ext cx="11043612" cy="53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41910" indent="450215" algn="ctr">
              <a:lnSpc>
                <a:spcPct val="111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Традиционно выделяют пять основных ролей ведущего группы: </a:t>
            </a:r>
            <a:endParaRPr lang="ru-RU" sz="2800" dirty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90133" y="1779150"/>
            <a:ext cx="98890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активный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руководитель;</a:t>
            </a:r>
          </a:p>
          <a:p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б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аналитик;</a:t>
            </a:r>
          </a:p>
          <a:p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комментатор;</a:t>
            </a:r>
          </a:p>
          <a:p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г) посредник;</a:t>
            </a:r>
          </a:p>
          <a:p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д) член группы. </a:t>
            </a:r>
            <a:r>
              <a:rPr lang="ru-RU" sz="2800" i="1" dirty="0" smtClean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2800" i="1" dirty="0" smtClean="0">
                <a:solidFill>
                  <a:srgbClr val="0033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endParaRPr lang="ru-RU" sz="2800" i="1" dirty="0">
              <a:solidFill>
                <a:srgbClr val="003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33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68400" y="321733"/>
            <a:ext cx="103970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качества </a:t>
            </a: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- тренера</a:t>
            </a: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14413" y="1189727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гибкость,</a:t>
            </a:r>
            <a:endParaRPr lang="ru-RU" sz="2800" i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14413" y="1876685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интерес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человеку,</a:t>
            </a:r>
            <a:endParaRPr lang="ru-RU" sz="2800" i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14413" y="2577012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эмпатичность,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внимательность,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восприимчивость, 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14413" y="3249243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толерантность,</a:t>
            </a:r>
            <a:endParaRPr lang="ru-RU" sz="2800" i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14413" y="3926303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коммуникабельность,</a:t>
            </a:r>
            <a:endParaRPr lang="ru-RU" sz="2800" i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14413" y="4603363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доброжелательность,</a:t>
            </a:r>
            <a:endParaRPr lang="ru-RU" sz="2800" i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14413" y="5281066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конструктивность,</a:t>
            </a:r>
            <a:endParaRPr lang="ru-RU" sz="2800" i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14413" y="5968024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позитивность, энтузиазм и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оптимизм;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46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14413" y="513096"/>
            <a:ext cx="10901362" cy="579392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энтузиазм;</a:t>
            </a:r>
            <a:endParaRPr lang="ru-RU" sz="2800" i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14413" y="1175018"/>
            <a:ext cx="10901362" cy="850934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—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уравновешенность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терпимость к неопределенности, высокий уровень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саморегуляции;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14413" y="2137527"/>
            <a:ext cx="10901362" cy="1004683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аутентичность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поведения, т. е. способность предъявлять группе подлинные эмоции и переживания;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26155" y="3253784"/>
            <a:ext cx="10901362" cy="1056173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внимательно выслушать и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собеседника;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26155" y="4370042"/>
            <a:ext cx="10901362" cy="873380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наблюдать за каждым участником и за группой в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целом;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14413" y="5303506"/>
            <a:ext cx="10901362" cy="1316698"/>
          </a:xfrm>
          <a:prstGeom prst="roundRect">
            <a:avLst/>
          </a:prstGeom>
          <a:solidFill>
            <a:srgbClr val="0033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b="1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активизировать пассивных участников и занять, направить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благо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группы слишком активных.</a:t>
            </a:r>
            <a:endParaRPr lang="ru-RU" sz="28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85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9265" y="503853"/>
            <a:ext cx="770708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8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следует делать тренеру?</a:t>
            </a:r>
            <a:endParaRPr lang="ru-RU" sz="3200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7528" y="827018"/>
            <a:ext cx="835429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Тщательно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готовьтесь! Практикуйтесь заранее!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Обеспечивайте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комфорт для участников.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Формулируйте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тренинга и каждого его блока и доводите их до участников.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Обеспечьте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неформальную обстановку для взаимодействия.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Подготовьте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оборудование.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Задавайте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вопросы.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Обучайте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дискуссии и упражнения.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Когда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нужно, переадресуйте вопросы группе.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Будьте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гибки, держите темп, удобный для группы.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430" y="2057634"/>
            <a:ext cx="2516865" cy="30546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3612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19200" y="193965"/>
            <a:ext cx="1068185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Демонстрируйте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энтузиазм и доверие тренингу, учебным материалам и способности участников к обучению.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Запрашивайте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давайте обратную связь.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Проверяйте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Поддерживайте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участников, будьте нейтральны и безоценочны во всех взаимодействиях между участниками.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Подчеркивайте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ценность ключевых понятий и навыков.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Подчеркивайте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практики на тренинге и особенно по возвращении на рабочее место.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Слушайте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 и активно.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Относитесь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 всем комментариям участников с уважением.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Будьте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собой!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218" y="5081924"/>
            <a:ext cx="3269672" cy="1665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09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5722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0" y="5212661"/>
            <a:ext cx="3486149" cy="15105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43000" y="200026"/>
            <a:ext cx="10787064" cy="3451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Программа тренинга / семинара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документ, содержащий описание тренинга/ семинара и включающий описание целей и задач тренинга/ семинара, его содержания, методов и инструментов, которые будут использованы, и распределения времени в течение тренинга/ семинара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 fontAlgn="base">
              <a:lnSpc>
                <a:spcPct val="107000"/>
              </a:lnSpc>
            </a:pPr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Фасилитация</a:t>
            </a:r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управление процессом групповой работы.</a:t>
            </a:r>
            <a:endParaRPr lang="ru-RU" sz="2800" i="1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endParaRPr lang="ru-RU" sz="2800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99" y="3271837"/>
            <a:ext cx="10787063" cy="2002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Фасилитатор</a:t>
            </a:r>
            <a:r>
              <a:rPr lang="ru-RU" sz="28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человек, который контролирует ход мероприятия и обеспечивает соблюдение его правил и процедур для того, чтобы помочь участникам сконцентрироваться на содержании групповой работы и достичь ее целей.</a:t>
            </a:r>
            <a:endParaRPr lang="ru-RU" sz="2800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46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96291" y="415635"/>
            <a:ext cx="71489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8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Чего не следует делать тренеру?</a:t>
            </a:r>
            <a:endParaRPr lang="ru-RU" sz="3200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025235"/>
            <a:ext cx="712123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нарушайте временных соглашений – начинайте и заканчивайте процесс вовремя.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тратьте время участников понапрасну.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говорите слишком много.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читайте свои материалы – обращайтесь к ним, но говорите спонтанно.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стесняйтесь прямо сказать, что вы чего-то не знаете, вы всегда можете вернуться к участникам с подготовленным ответом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6413" y="1358851"/>
            <a:ext cx="3477769" cy="4781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8069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69817" y="263237"/>
            <a:ext cx="1079269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стесняйтесь прямо сказать, что вы чего-то не знаете, вы всегда можете вернуться к участникам с подготовленным ответом.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перебивайте участников во время их ответов.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уничижайте тренинг или материалы тренинга.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критикуйте, не высмеивайте и не унижайте участников.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привносите ваши личные взгляды (на участников и др.) на тренинг.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принимайте ничего на свой личный счет.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забывайте о том, что тренинг должен быть увлекательным опытом для всех его участников!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820" y="5095329"/>
            <a:ext cx="3183688" cy="146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95962" y="154983"/>
            <a:ext cx="10099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работать с вопросами участников тренинга?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62" y="941238"/>
            <a:ext cx="10099351" cy="56776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0146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76773" y="278970"/>
            <a:ext cx="892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управлять страхами и стрессом?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144" y="3927858"/>
            <a:ext cx="4542856" cy="29301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91892" y="1069383"/>
            <a:ext cx="11003796" cy="2858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стресса страдают все.</a:t>
            </a:r>
            <a:endParaRPr lang="ru-RU" sz="2800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причин стресса может помочь проконтролировать его.</a:t>
            </a:r>
            <a:endParaRPr lang="ru-RU" sz="2800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Стресс – явление субъективное.</a:t>
            </a:r>
            <a:endParaRPr lang="ru-RU" sz="2800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Стресс – явление как психическое, так и физиологическое.</a:t>
            </a:r>
            <a:endParaRPr lang="ru-RU" sz="2800" dirty="0">
              <a:solidFill>
                <a:srgbClr val="00003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 fontAlgn="base">
              <a:lnSpc>
                <a:spcPct val="107000"/>
              </a:lnSpc>
              <a:spcAft>
                <a:spcPts val="800"/>
              </a:spcAft>
            </a:pP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Стресс – следствие антиципации</a:t>
            </a:r>
            <a:r>
              <a:rPr lang="ru-RU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66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052972"/>
              </p:ext>
            </p:extLst>
          </p:nvPr>
        </p:nvGraphicFramePr>
        <p:xfrm>
          <a:off x="929898" y="232475"/>
          <a:ext cx="11081288" cy="6544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5607">
                  <a:extLst>
                    <a:ext uri="{9D8B030D-6E8A-4147-A177-3AD203B41FA5}">
                      <a16:colId xmlns:a16="http://schemas.microsoft.com/office/drawing/2014/main" val="3735595353"/>
                    </a:ext>
                  </a:extLst>
                </a:gridCol>
                <a:gridCol w="7485681">
                  <a:extLst>
                    <a:ext uri="{9D8B030D-6E8A-4147-A177-3AD203B41FA5}">
                      <a16:colId xmlns:a16="http://schemas.microsoft.com/office/drawing/2014/main" val="3031952005"/>
                    </a:ext>
                  </a:extLst>
                </a:gridCol>
              </a:tblGrid>
              <a:tr h="59531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Проблема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rgbClr val="00003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Решение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rgbClr val="00003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936163"/>
                  </a:ext>
                </a:extLst>
              </a:tr>
              <a:tr h="2721327">
                <a:tc>
                  <a:txBody>
                    <a:bodyPr/>
                    <a:lstStyle/>
                    <a:p>
                      <a:pPr marL="457200" indent="-457200">
                        <a:buFont typeface="Wingdings" panose="05000000000000000000" pitchFamily="2" charset="2"/>
                        <a:buChar char="Ø"/>
                      </a:pP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Боязнь умолкнуть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Используйте заметки.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Оставайтесь спокойным.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Останавливайтесь и смотрите в свои заметки.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Повторяйте вашу последнюю фразу.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Задайте вопрос группе.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732268"/>
                  </a:ext>
                </a:extLst>
              </a:tr>
              <a:tr h="2293043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Страх недостатка знаний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Заранее узнайте уровень компетентности участников ГР.</a:t>
                      </a:r>
                      <a:endParaRPr lang="ru-RU" sz="2800" i="1" dirty="0" smtClean="0">
                        <a:solidFill>
                          <a:srgbClr val="00003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Перечитайте литературу, касающуюся вашей темы.</a:t>
                      </a:r>
                      <a:endParaRPr lang="ru-RU" sz="2800" i="1" dirty="0" smtClean="0">
                        <a:solidFill>
                          <a:srgbClr val="00003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Заранее продумайте возможные вопросы.</a:t>
                      </a:r>
                      <a:endParaRPr lang="ru-RU" sz="2800" i="1" dirty="0" smtClean="0">
                        <a:solidFill>
                          <a:srgbClr val="00003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Перед началом ГР поговорите со специалистами в этой области.</a:t>
                      </a:r>
                      <a:endParaRPr lang="ru-RU" sz="2800" i="1" dirty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64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1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349419"/>
              </p:ext>
            </p:extLst>
          </p:nvPr>
        </p:nvGraphicFramePr>
        <p:xfrm>
          <a:off x="929898" y="123986"/>
          <a:ext cx="11081288" cy="6602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5607">
                  <a:extLst>
                    <a:ext uri="{9D8B030D-6E8A-4147-A177-3AD203B41FA5}">
                      <a16:colId xmlns:a16="http://schemas.microsoft.com/office/drawing/2014/main" val="3735595353"/>
                    </a:ext>
                  </a:extLst>
                </a:gridCol>
                <a:gridCol w="7485681">
                  <a:extLst>
                    <a:ext uri="{9D8B030D-6E8A-4147-A177-3AD203B41FA5}">
                      <a16:colId xmlns:a16="http://schemas.microsoft.com/office/drawing/2014/main" val="3031952005"/>
                    </a:ext>
                  </a:extLst>
                </a:gridCol>
              </a:tblGrid>
              <a:tr h="2038931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«Эканье» и «нуканье»</a:t>
                      </a:r>
                      <a:endParaRPr lang="ru-RU" sz="2800" b="0" i="1" dirty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 fontAlgn="base"/>
                      <a:r>
                        <a:rPr lang="ru-RU" sz="2800" b="1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b="0" i="1" kern="120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Знание вашего материала.</a:t>
                      </a:r>
                    </a:p>
                    <a:p>
                      <a:pPr lvl="0" algn="just" fontAlgn="base"/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— </a:t>
                      </a:r>
                      <a:r>
                        <a:rPr lang="ru-RU" sz="2800" b="0" i="1" kern="120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Примиритесь с паузами.</a:t>
                      </a:r>
                    </a:p>
                    <a:p>
                      <a:pPr algn="just"/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— </a:t>
                      </a:r>
                      <a:r>
                        <a:rPr lang="ru-RU" sz="2800" b="0" i="1" kern="120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Дышите, вместо того, чтобы говорить «э-э...».</a:t>
                      </a:r>
                      <a:endParaRPr lang="ru-RU" sz="2800" b="0" i="1" dirty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936163"/>
                  </a:ext>
                </a:extLst>
              </a:tr>
              <a:tr h="1387597">
                <a:tc>
                  <a:txBody>
                    <a:bodyPr/>
                    <a:lstStyle/>
                    <a:p>
                      <a:pPr marL="457200" indent="-457200" algn="just" fontAlgn="base">
                        <a:buFont typeface="Wingdings" panose="05000000000000000000" pitchFamily="2" charset="2"/>
                        <a:buChar char="Ø"/>
                      </a:pPr>
                      <a:r>
                        <a:rPr lang="ru-RU" sz="2800" i="1" kern="120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Страх потерять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i="1" kern="120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концентрацию</a:t>
                      </a:r>
                      <a:endParaRPr lang="ru-RU" sz="2800" i="1" dirty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Представьте важного человека в одних носках.</a:t>
                      </a:r>
                      <a:endParaRPr lang="ru-RU" sz="2800" i="1" dirty="0" smtClean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732268"/>
                  </a:ext>
                </a:extLst>
              </a:tr>
              <a:tr h="3175750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Потеря внимания группы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</a:t>
                      </a:r>
                      <a:r>
                        <a:rPr lang="ru-RU" sz="2800" b="0" i="1" baseline="0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Заранее подумайте о потребностях группы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0" i="1" baseline="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2800" b="1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Включите перерывы и изменения темпа и стиля проведения программы.</a:t>
                      </a:r>
                      <a:endParaRPr lang="ru-RU" sz="2800" i="1" dirty="0" smtClean="0">
                        <a:solidFill>
                          <a:srgbClr val="00003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</a:t>
                      </a:r>
                      <a:r>
                        <a:rPr lang="ru-RU" sz="2800" b="0" i="1" baseline="0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Обеспечьте визуальную поддержку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800" b="0" i="1" dirty="0" smtClean="0">
                        <a:solidFill>
                          <a:srgbClr val="00003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Обеспечьте взаимодействие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800" i="1" dirty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64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62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9752186"/>
              </p:ext>
            </p:extLst>
          </p:nvPr>
        </p:nvGraphicFramePr>
        <p:xfrm>
          <a:off x="929898" y="123986"/>
          <a:ext cx="11081288" cy="6602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5607">
                  <a:extLst>
                    <a:ext uri="{9D8B030D-6E8A-4147-A177-3AD203B41FA5}">
                      <a16:colId xmlns:a16="http://schemas.microsoft.com/office/drawing/2014/main" val="3735595353"/>
                    </a:ext>
                  </a:extLst>
                </a:gridCol>
                <a:gridCol w="7485681">
                  <a:extLst>
                    <a:ext uri="{9D8B030D-6E8A-4147-A177-3AD203B41FA5}">
                      <a16:colId xmlns:a16="http://schemas.microsoft.com/office/drawing/2014/main" val="3031952005"/>
                    </a:ext>
                  </a:extLst>
                </a:gridCol>
              </a:tblGrid>
              <a:tr h="2038931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Боязнь выглядеть глупо</a:t>
                      </a:r>
                      <a:endParaRPr lang="ru-RU" sz="2800" b="0" i="1" dirty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tc>
                  <a:txBody>
                    <a:bodyPr/>
                    <a:lstStyle/>
                    <a:p>
                      <a:pPr lvl="0" algn="just" fontAlgn="base"/>
                      <a:r>
                        <a:rPr lang="ru-RU" sz="2800" b="1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</a:t>
                      </a:r>
                      <a:r>
                        <a:rPr lang="ru-RU" sz="2800" b="1" i="1" baseline="0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Выстройте уверенность</a:t>
                      </a:r>
                      <a:r>
                        <a:rPr lang="ru-RU" sz="2800" b="0" i="1" kern="120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lvl="0" algn="just" fontAlgn="base"/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—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3A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Удалите предсказуемые трудности</a:t>
                      </a:r>
                      <a:r>
                        <a:rPr lang="ru-RU" sz="2800" b="0" i="1" kern="120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/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</a:t>
                      </a:r>
                      <a:endParaRPr lang="ru-RU" sz="2800" b="0" i="1" dirty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936163"/>
                  </a:ext>
                </a:extLst>
              </a:tr>
              <a:tr h="1387597">
                <a:tc>
                  <a:txBody>
                    <a:bodyPr/>
                    <a:lstStyle/>
                    <a:p>
                      <a:pPr marL="457200" indent="-457200" algn="just" fontAlgn="base">
                        <a:buFont typeface="Wingdings" panose="05000000000000000000" pitchFamily="2" charset="2"/>
                        <a:buChar char="Ø"/>
                      </a:pP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Потеря информации</a:t>
                      </a:r>
                      <a:endParaRPr lang="ru-RU" sz="2800" i="1" dirty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— 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Разбивайте сложный материал.</a:t>
                      </a:r>
                    </a:p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Вставляйте краткие обобщения.</a:t>
                      </a:r>
                      <a:endParaRPr lang="ru-RU" sz="2800" b="0" i="1" dirty="0" smtClean="0">
                        <a:solidFill>
                          <a:srgbClr val="00003A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5732268"/>
                  </a:ext>
                </a:extLst>
              </a:tr>
              <a:tr h="3175750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Новые лица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</a:t>
                      </a:r>
                      <a:r>
                        <a:rPr lang="ru-RU" sz="2800" b="0" i="1" baseline="0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Встречайте участников группы раньше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0" i="1" baseline="0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2800" b="1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Используйте естественные движения для выброса энергии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800" i="1" dirty="0" smtClean="0">
                        <a:solidFill>
                          <a:srgbClr val="00003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 fontAlgn="base">
                        <a:lnSpc>
                          <a:spcPct val="107000"/>
                        </a:lnSpc>
                        <a:spcAft>
                          <a:spcPts val="0"/>
                        </a:spcAft>
                        <a:buSzPts val="1000"/>
                        <a:buFont typeface="Wingdings" panose="05000000000000000000" pitchFamily="2" charset="2"/>
                        <a:buNone/>
                        <a:tabLst>
                          <a:tab pos="457200" algn="l"/>
                        </a:tabLst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Используйте карточки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800" b="0" i="1" dirty="0" smtClean="0">
                        <a:solidFill>
                          <a:srgbClr val="00003A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64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36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77585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759777"/>
              </p:ext>
            </p:extLst>
          </p:nvPr>
        </p:nvGraphicFramePr>
        <p:xfrm>
          <a:off x="976392" y="185978"/>
          <a:ext cx="10988300" cy="6447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9113">
                  <a:extLst>
                    <a:ext uri="{9D8B030D-6E8A-4147-A177-3AD203B41FA5}">
                      <a16:colId xmlns:a16="http://schemas.microsoft.com/office/drawing/2014/main" val="3928386314"/>
                    </a:ext>
                  </a:extLst>
                </a:gridCol>
                <a:gridCol w="7439187">
                  <a:extLst>
                    <a:ext uri="{9D8B030D-6E8A-4147-A177-3AD203B41FA5}">
                      <a16:colId xmlns:a16="http://schemas.microsoft.com/office/drawing/2014/main" val="1518895652"/>
                    </a:ext>
                  </a:extLst>
                </a:gridCol>
              </a:tblGrid>
              <a:tr h="1611824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Учащенный пульс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— </a:t>
                      </a:r>
                      <a:r>
                        <a:rPr lang="ru-RU" sz="2800" b="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Используйте дыхание, чтобы замедлить темп своих действий.</a:t>
                      </a:r>
                      <a:endParaRPr lang="ru-RU" sz="2800" b="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663172"/>
                  </a:ext>
                </a:extLst>
              </a:tr>
              <a:tr h="1611824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Легкое головокружение</a:t>
                      </a:r>
                      <a:endParaRPr lang="ru-RU" sz="2800" b="1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Используйте дыхание, чтобы замедлить темп своих действий.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725654"/>
                  </a:ext>
                </a:extLst>
              </a:tr>
              <a:tr h="1611824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Сухость во рту</a:t>
                      </a:r>
                      <a:endParaRPr lang="ru-RU" sz="2800" b="1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Укусите кончик языка.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9533242"/>
                  </a:ext>
                </a:extLst>
              </a:tr>
              <a:tr h="1611824">
                <a:tc>
                  <a:txBody>
                    <a:bodyPr/>
                    <a:lstStyle/>
                    <a:p>
                      <a:pPr marL="457200" indent="-457200" algn="just">
                        <a:buFont typeface="Wingdings" panose="05000000000000000000" pitchFamily="2" charset="2"/>
                        <a:buChar char="Ø"/>
                      </a:pPr>
                      <a:r>
                        <a:rPr lang="ru-RU" sz="2800" b="1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Влажность во рту</a:t>
                      </a:r>
                      <a:endParaRPr lang="ru-RU" sz="2800" b="1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— </a:t>
                      </a:r>
                      <a:r>
                        <a:rPr lang="ru-RU" sz="2800" i="1" dirty="0" smtClean="0">
                          <a:solidFill>
                            <a:srgbClr val="00003A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Замедлите темп речи.</a:t>
                      </a:r>
                      <a:endParaRPr lang="ru-RU" sz="2800" i="1" dirty="0">
                        <a:solidFill>
                          <a:srgbClr val="00003A"/>
                        </a:solidFill>
                      </a:endParaRPr>
                    </a:p>
                  </a:txBody>
                  <a:tcPr>
                    <a:solidFill>
                      <a:srgbClr val="DD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2487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59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818" y="695612"/>
            <a:ext cx="117531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Акимова 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Р. Психология общения. Тренинг коммуникативных навыков: учеб. -метод. пособие / А. Р. Акимова. –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Ульяновск: Зебра, 2017. – 104 с. </a:t>
            </a:r>
          </a:p>
          <a:p>
            <a:pPr lvl="0" fontAlgn="base"/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Долинер Л.И. Информационно-коммуникационные технологии в обучении [Текст]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Л.И. Долинер. – Екатеринбург.: Рос. гос. проф.-пед. ун-т, 2003. – 344 с. </a:t>
            </a:r>
          </a:p>
          <a:p>
            <a:pPr fontAlgn="base"/>
            <a:r>
              <a:rPr lang="ru-RU" sz="2400" b="1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00003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Евдокимова </a:t>
            </a:r>
            <a:r>
              <a:rPr lang="ru-RU" sz="2400" b="1" i="1" dirty="0">
                <a:solidFill>
                  <a:srgbClr val="00003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С., Додокина Н. В., Кудрявцева Е.А Детский сад и семья: Методика работы с родителями. Пособие для педагогов и родителей </a:t>
            </a:r>
            <a:r>
              <a:rPr lang="ru-RU" sz="2400" i="1" dirty="0">
                <a:solidFill>
                  <a:srgbClr val="00003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Мозаика – Синтез, 2008. – 144с</a:t>
            </a:r>
            <a:r>
              <a:rPr lang="ru-RU" sz="2400" i="1" dirty="0" smtClean="0">
                <a:solidFill>
                  <a:srgbClr val="00003A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i="1" dirty="0" smtClean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Киричук 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А. Тренерский сундучок.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Новосибирск: Издательство «Ин-кварто», 2001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Кирюшкина 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А.Г. Моделирование самостоятельной работы </a:t>
            </a:r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новых образовательных технологий [</a:t>
            </a:r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ресурс]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/А.Г. Кирюшкина. – Режим доступа: http://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www.orenport.ru/docs/281/work_stud/Members/Kirychkina.htm</a:t>
            </a:r>
          </a:p>
          <a:p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Котов 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Н. Основы социально-психологического тренинга: учеб.метод. пособие / Л. Н. Котов, Н. В. Каргин.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 : РУДН, 2015. – 55 с.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5964" y="110837"/>
            <a:ext cx="61232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13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382" y="166256"/>
            <a:ext cx="11808542" cy="653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Основы 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социально-психологического тренинга / авт.-сост. М. А. Василенко.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Ростов н/Д. : Феникс, 2014. – 125 с. </a:t>
            </a:r>
          </a:p>
          <a:p>
            <a:pPr lvl="0"/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Пузиков В.Г. Технология ведения тренинга.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СПб.: Издательство «Речь», 2007.</a:t>
            </a:r>
          </a:p>
          <a:p>
            <a:pPr lvl="0"/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Фетискин Н. П. Социально-психологическая диагностика развития личности и малых групп / Н. П. Фетискин, В. В. Козлов, Г. М. Мануйлов.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2-е изд., доп. – М. : Психотерапия, 2009. – 544 с. </a:t>
            </a:r>
            <a:endParaRPr lang="ru-RU" sz="2400" i="1" dirty="0" smtClean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Шнейдер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Л. Б.   Семейное консультирование. Молодая семья и ребенок-дошкольник: учебное пособие для вузов / Л. Б. Шнейдер, М. С. Рогач.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2-е изд., испр. и доп. — Москва: Издательство Юрайт, 2019. — 576 с. — (Высшее образование). — ISBN 978-5-534-12234-3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Юревич</a:t>
            </a:r>
            <a:r>
              <a:rPr lang="ru-RU" sz="24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 Н.   Теоретические и методические основы взаимодействия воспитателя с родителями (лицами, их заменяющими): учебное пособие для среднего профессионального образования / С. Н. Юревич, Л. Н. Санникова, Н. И. Левшина; под редакцией С. Н. Юревич.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Москва: Издательство Юрайт, 2019. — 181 с. — (Профессиональное образование). — ISBN 978-5-534-10781-4.</a:t>
            </a:r>
          </a:p>
          <a:p>
            <a:pPr algn="just"/>
            <a:endParaRPr lang="ru-RU" sz="2400" i="1" dirty="0" smtClean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400" i="1" dirty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346" y="5538940"/>
            <a:ext cx="2470578" cy="116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02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42937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45398" y="278969"/>
            <a:ext cx="1091080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Предполагаемые результаты </a:t>
            </a:r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</a:t>
            </a: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</a:t>
            </a:r>
            <a:r>
              <a:rPr lang="ru-RU" sz="3200" b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84881" y="1131376"/>
            <a:ext cx="10771323" cy="5019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готовность взаимодействовать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(законными представителями) по вопросам 	образования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непосредственного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вовлечения 	их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образовательную деятельность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	в 	том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	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образовательных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 совместно с семьей на основе выявления потребностей и поддержки образовательных инициатив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семьи;</a:t>
            </a:r>
          </a:p>
          <a:p>
            <a:pPr algn="just"/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владеет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методами 	и 	средствами 	психолого-педагогического просвещения 	родителей 	(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законных представителей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	детей 	раннего 	и дошкольного возраста, уметь выстраивать партнерское взаимодействие с ними для решения образовательных задач. </a:t>
            </a:r>
          </a:p>
        </p:txBody>
      </p:sp>
    </p:spTree>
    <p:extLst>
      <p:ext uri="{BB962C8B-B14F-4D97-AF65-F5344CB8AC3E}">
        <p14:creationId xmlns:p14="http://schemas.microsoft.com/office/powerpoint/2010/main" val="280605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1" y="1233055"/>
            <a:ext cx="1165614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/>
            <a:r>
              <a:rPr lang="ru-RU" sz="20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Зайди </a:t>
            </a:r>
            <a:r>
              <a:rPr lang="ru-RU" sz="20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ДОУ 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  <a:endParaRPr lang="ru-RU" sz="2000" i="1" dirty="0" smtClean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endParaRPr lang="ru-RU" sz="2000" i="1" dirty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sz="20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Гольская </a:t>
            </a:r>
            <a:r>
              <a:rPr lang="ru-RU" sz="20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Геннадьевна | сайт преподавателя...</a:t>
            </a:r>
            <a:r>
              <a:rPr lang="en-US" sz="20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URL: http: //nsportal.ru›golskaya-oksana </a:t>
            </a:r>
            <a:endParaRPr lang="ru-RU" sz="2000" i="1" dirty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endParaRPr lang="ru-RU" sz="2000" i="1" dirty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fontAlgn="base"/>
            <a:r>
              <a:rPr lang="ru-RU" sz="20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Буду рада, если информация, размещённая на моём сайте, поможет Вам в работе и учёбе.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824" y="4326951"/>
            <a:ext cx="3309293" cy="2531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34291" y="443345"/>
            <a:ext cx="105433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</a:t>
            </a: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презентация?</a:t>
            </a:r>
          </a:p>
          <a:p>
            <a:pPr algn="just"/>
            <a:r>
              <a:rPr lang="ru-RU" sz="3200" b="1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i="1" dirty="0">
              <a:solidFill>
                <a:srgbClr val="00003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98764" y="1011382"/>
            <a:ext cx="11249891" cy="41563"/>
          </a:xfrm>
          <a:prstGeom prst="line">
            <a:avLst/>
          </a:prstGeom>
          <a:ln>
            <a:solidFill>
              <a:srgbClr val="000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594764" y="5902036"/>
            <a:ext cx="53661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003A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sz="2000" i="1" dirty="0">
                <a:solidFill>
                  <a:srgbClr val="00003A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209639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79563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69383" y="449451"/>
            <a:ext cx="720671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проявляет готовность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содержание для тренинга в соответствии с темой;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/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умеет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моделировать стратегию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эффективного общения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с позиции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владеет правилами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эффективного общения с родителями,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приемами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установления хорошего контакта с ними,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способами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сообщения негативной информации о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ребенке;</a:t>
            </a:r>
          </a:p>
          <a:p>
            <a:pPr algn="just"/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коммуницирует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 	разными 	субъектами образовательного процесса.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914" y="2634712"/>
            <a:ext cx="3526085" cy="422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4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42937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57326" y="500063"/>
            <a:ext cx="985837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5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работы на тренинге:</a:t>
            </a:r>
            <a:endParaRPr lang="ru-RU" sz="3200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4412" y="1014413"/>
            <a:ext cx="688657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тренинг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лекция, а общая работа;</a:t>
            </a:r>
          </a:p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суммарный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группы больше опыта тренеров;</a:t>
            </a:r>
          </a:p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участники, независимо от возраста, опыта, места работы, социального статуса, равны;</a:t>
            </a:r>
          </a:p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 имеет равное право на собственное мнение по любому вопросу;</a:t>
            </a:r>
          </a:p>
          <a:p>
            <a:pPr algn="just"/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критики личностей;</a:t>
            </a:r>
          </a:p>
          <a:p>
            <a:pPr algn="just"/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сказанное на тренинге НЕ руководство к действию, а информация к размышлению.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993" y="3258332"/>
            <a:ext cx="3978606" cy="330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9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57224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1550" y="285750"/>
            <a:ext cx="108013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проведению тренинга (организационные моменты)?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489" y="1491639"/>
            <a:ext cx="7108456" cy="5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71512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32958" y="520263"/>
            <a:ext cx="7988049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lnSpc>
                <a:spcPts val="15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 участников</a:t>
            </a:r>
            <a:endParaRPr lang="ru-RU" sz="3200" i="1" dirty="0">
              <a:solidFill>
                <a:srgbClr val="00003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132" y="3272527"/>
            <a:ext cx="5853954" cy="34221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7300" y="1072055"/>
            <a:ext cx="1059724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>
              <a:lnSpc>
                <a:spcPts val="18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тренинг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для 	микрогруппы (5–7 чел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endParaRPr lang="ru-RU" sz="2800" i="1" dirty="0">
              <a:solidFill>
                <a:srgbClr val="00003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тренинг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малой группы (7–15 чел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.);</a:t>
            </a: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endParaRPr lang="ru-RU" sz="2800" i="1" dirty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тренинг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средней группы (15–30 чел.); </a:t>
            </a:r>
            <a:endParaRPr lang="ru-RU" sz="2800" i="1" dirty="0" smtClean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endParaRPr lang="ru-RU" sz="2800" i="1" dirty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0018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тренинг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большой группы (свыше 30 чел.). </a:t>
            </a:r>
            <a:endParaRPr lang="ru-RU" sz="2800" i="1" dirty="0" smtClean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endParaRPr lang="ru-RU" sz="2800" i="1" dirty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endParaRPr lang="ru-RU" sz="2800" i="1" dirty="0" smtClean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endParaRPr lang="ru-RU" sz="2800" i="1" dirty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ts val="18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i="1" dirty="0">
              <a:solidFill>
                <a:srgbClr val="00003A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70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614362" cy="6858000"/>
          </a:xfrm>
          <a:prstGeom prst="rect">
            <a:avLst/>
          </a:prstGeom>
          <a:solidFill>
            <a:srgbClr val="33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35118" y="457200"/>
            <a:ext cx="10815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Продолжительность тренинга, интенсивность работы:</a:t>
            </a:r>
            <a:endParaRPr lang="ru-RU" sz="3200" b="1" i="1" dirty="0">
              <a:solidFill>
                <a:srgbClr val="00003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35118" y="1277007"/>
            <a:ext cx="106259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тренинговое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занятие продолжительностью от 30 мин. до 1,5–3 часов; </a:t>
            </a:r>
            <a:endParaRPr lang="ru-RU" sz="2800" i="1" dirty="0" smtClean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тренинговое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занятие продолжительностью от 3,5 до 7,5 часов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течение 1 дня (8 часов – полноценный тренинг); </a:t>
            </a:r>
            <a:endParaRPr lang="ru-RU" sz="2800" i="1" dirty="0" smtClean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течение 2–3 дней; «тренинговый марафон» (практически непрерывная работа в течение 24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часов и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более); </a:t>
            </a:r>
            <a:endParaRPr lang="ru-RU" sz="2800" i="1" dirty="0" smtClean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тренинг-интенсив» (несколько дней подряд); </a:t>
            </a:r>
            <a:endParaRPr lang="ru-RU" sz="2800" i="1" dirty="0" smtClean="0">
              <a:solidFill>
                <a:srgbClr val="00003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086" y="4601979"/>
            <a:ext cx="1989307" cy="19893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35118" y="4816437"/>
            <a:ext cx="82787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— </a:t>
            </a:r>
            <a:r>
              <a:rPr lang="ru-RU" sz="2800" i="1" dirty="0">
                <a:solidFill>
                  <a:srgbClr val="00003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модульный тренинг (несколько тематических «тренингов -интенсивов»).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092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951</TotalTime>
  <Words>8443</Words>
  <Application>Microsoft Office PowerPoint</Application>
  <PresentationFormat>Широкоэкранный</PresentationFormat>
  <Paragraphs>857</Paragraphs>
  <Slides>40</Slides>
  <Notes>37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9" baseType="lpstr">
      <vt:lpstr>Arial</vt:lpstr>
      <vt:lpstr>Calibri</vt:lpstr>
      <vt:lpstr>Calibri Light</vt:lpstr>
      <vt:lpstr>inherit</vt:lpstr>
      <vt:lpstr>Segoe UI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РОССИЙСКАЯ ФЕДЕРАЦИЯ МИНИСТЕРСТВО ОБРАЗОВАНИЯ И НАУКИ АМУРСКОЙ ОБЛАСТИ 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проведению тренинга эффективного взаимодействия родителей с  сотрудниками ДОО по вопросам воспитания, обучения и развития дошкольников.</dc:title>
  <dc:subject>Методические рекомендации по организации самостоятельной внеаудиторной работы студентов к учебно - методическому комплексу по ПМ. 04 Взаимодействие с родителями (лицами, их заменяющими и сотрудниками ДОО). </dc:subject>
  <dc:creator>преподаватель высшей квалификационной категории О.Г. Гольская.</dc:creator>
  <cp:lastModifiedBy>Admin</cp:lastModifiedBy>
  <cp:revision>170</cp:revision>
  <dcterms:created xsi:type="dcterms:W3CDTF">2020-01-05T09:11:08Z</dcterms:created>
  <dcterms:modified xsi:type="dcterms:W3CDTF">2020-04-05T03:24:08Z</dcterms:modified>
</cp:coreProperties>
</file>