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85" r:id="rId2"/>
    <p:sldId id="257" r:id="rId3"/>
    <p:sldId id="264" r:id="rId4"/>
    <p:sldId id="259" r:id="rId5"/>
    <p:sldId id="281" r:id="rId6"/>
    <p:sldId id="270" r:id="rId7"/>
    <p:sldId id="271" r:id="rId8"/>
    <p:sldId id="286" r:id="rId9"/>
    <p:sldId id="278" r:id="rId10"/>
    <p:sldId id="279" r:id="rId11"/>
    <p:sldId id="280" r:id="rId12"/>
    <p:sldId id="282" r:id="rId13"/>
    <p:sldId id="258" r:id="rId14"/>
    <p:sldId id="284" r:id="rId15"/>
    <p:sldId id="269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002B"/>
    <a:srgbClr val="50003B"/>
    <a:srgbClr val="004644"/>
    <a:srgbClr val="FF3399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967" autoAdjust="0"/>
  </p:normalViewPr>
  <p:slideViewPr>
    <p:cSldViewPr snapToGrid="0">
      <p:cViewPr varScale="1">
        <p:scale>
          <a:sx n="69" d="100"/>
          <a:sy n="69" d="100"/>
        </p:scale>
        <p:origin x="75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0E773-D773-4F29-8ECD-D50B1C502A85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21D854-2FED-4806-B94A-04D60833A6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1993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49655" marR="1219200" lvl="0" indent="-6350" algn="just" defTabSz="914400" rtl="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2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A002B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      Методические рекомендации 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A002B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по организации самостоятельной внеаудиторной работы студентов  к учебно - методическому комплексу ПМ. 04 Взаимодействие с родителями (лицами, их заменяющими и сотрудниками ДОО) по теме </a:t>
            </a:r>
            <a:r>
              <a:rPr lang="ru-RU" sz="2400" b="1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«Оформление папки – передвижки для</a:t>
            </a:r>
            <a:r>
              <a:rPr lang="ru-RU" sz="2400" b="1" i="1" baseline="0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повышения педагогической культуры родителей</a:t>
            </a:r>
            <a:r>
              <a:rPr lang="ru-RU" sz="2400" b="1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 </a:t>
            </a: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помогут преподавателям колледжа и других учреждений СПО организовать самостоятельную деятельность студентов на основе деятельностного и компетентностного подходов к обучению, что соответствует требованиям ФГОС нового поколения.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  <a:p>
            <a:pPr marL="1584325" indent="-6350" algn="ctr">
              <a:lnSpc>
                <a:spcPct val="112000"/>
              </a:lnSpc>
              <a:spcAft>
                <a:spcPts val="25"/>
              </a:spcAft>
            </a:pPr>
            <a:r>
              <a:rPr lang="ru-RU" sz="12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Общие рекомендации студентам по выполнению внеаудиторных самостоятельных работ: </a:t>
            </a:r>
            <a:r>
              <a:rPr lang="ru-RU" sz="11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внимательно выслушайте или прочитайте тему, цели и задачи самостоятельной работы;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обсудите текст задания с преподавателем и группой, задавайте вопросы – нельзя оставлять невыясненными или непонятыми ни одного слова или вопроса;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внимательно прослушайте рекомендации преподавателя по выполнению самостоятельной работы;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ознакомьтесь с графиком самостоятельных работ, обучающихся по дисциплине / МДК; если требуется, уточните время, отводимое на выполнение задания, сроки сдачи и форму отчета у преподавателя;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внимательно изучите методические рекомендации, оформленные в презентации (слайд- лекции) по выполнению самостоятельной работы;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ознакомьтесь со списком литературы и источников по заданной теме самостоятельной работы;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повторите весь теоретический материал по конспектам и другим источникам, предшествовавший самостоятельной работе, ответьте на вопросы самоконтроля по изученному материалу; 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подготовьте все необходимое для выполнения задания, рационально (удобно и правильно) расположите на рабочем месте; не следует браться за работу, пока не подготовлено рабочее место;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продумайте ход выполнения работы, составьте план, если это необходимо;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если вы делаете сообщение или доклад, то обязательно прочтите текст медленно вслух, обращая особое внимание на произношение новых терминов и стараясь запомнить информацию; 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если ваша работа связана с использованием ИКТ, проверьте наличие и работоспособность программного обеспечения, необходимого для выполнения задания;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если при выполнении самостоятельной работы применяется групповое или коллективное выполнение задания, старайтесь поддерживать в коллективе нормальный психологический климат, грамотно распределить роли и обязанности; вместе проводите анализ и самоконтроль организации самостоятельной работы микрогруппы;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не отвлекайтесь во время выполнения задания на посторонние, не относящиеся к работе, дела;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при выполнении самостоятельного практического задания соблюдайте правила техники безопасности и охраны труда;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в процессе выполнения самостоятельной работы обращайтесь за консультациями к преподавателю, чтобы вовремя скорректировать свою деятельность, проверить правильность выполнения задания;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по окончании выполнения самостоятельной работы составьте письменный или устный отчет в соответствии с теми методическими указаниями по оформлению отчета, которые вы получили от преподавателя или в методических указаниях; 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сдайте готовую работу преподавателю для проверки точно в указанный преподавателем срок;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участвуйте в обсуждении и оценке полученных результатов самостоятельной работы (общегрупповом или в микрогруппах);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участвуйте в обсуждении полученных результатов работы.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21D854-2FED-4806-B94A-04D60833A6F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8140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работе с родителями можно использовать такую динамич­ную форму педагогической пропаганды, как папки-передвиж­ки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которые помогают и при индивидуальном подходе в работе с семьей. Обычно в них подбирается тематический материал с иллюстрациями и практическими рекомендациями; он сис­тематически пополняется, иллюстрации заменяются новыми. 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папке-передвижке помещаются реко­мендации и советы по разным вопросам воспитания, обучения и развития детей: оздоровлению, интеллектуальному развитию, игровой деятельности и др. 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Темы папок могут быть разнообразными: «Трудовое воспита­ние в семье», «Эстетическое воспитание», «Воспитание ребен­ка в неполной семье» и др.</a:t>
            </a:r>
          </a:p>
          <a:p>
            <a:r>
              <a:rPr lang="ru-RU" sz="1200" i="1" kern="1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 папках-передвижках следует сообщать на родительских собраниях, рекомендовать ознакомиться с материалом папок, давать их для ознакомления на дом. </a:t>
            </a:r>
            <a:r>
              <a:rPr lang="ru-RU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0" i="1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1200" b="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практике работы ДОО  используются разные формы подбора материалов для папок. Одни ДОО формируют </a:t>
            </a:r>
            <a:r>
              <a:rPr lang="ru-RU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папки по тематическому принципу</a:t>
            </a:r>
            <a:r>
              <a:rPr lang="ru-RU" sz="1200" b="1" i="1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0" i="1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(«Режим ребёнка в детском саду и семье», «Занятия с детьми дома», «От послушания к сознательной дисциплине»), другие </a:t>
            </a:r>
            <a:r>
              <a:rPr lang="ru-RU" sz="1200" b="1" i="1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помещают в папке материал по разным проблемам воспитания детей определённого возраста</a:t>
            </a:r>
            <a:r>
              <a:rPr lang="ru-RU" sz="1200" b="0" i="1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Каждая из форм имеет свои достоинства и может служить повышению педагогической культуры родителей.</a:t>
            </a:r>
            <a:endParaRPr lang="ru-RU" sz="1200" b="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Папка –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передвижка </a:t>
            </a:r>
            <a:r>
              <a:rPr lang="ru-RU" sz="1200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даётся во временное пользование отдельным семьям на одну – две недели. Познакомившись с материалом, родители возвращают папку в ДОО, и воспитатель передаёт её другим семьям.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После возвращения роди­телями папок воспитателям или социальным педагогам жела­тельно провести беседу о прочитанном, выслушать вопросы и предложения;</a:t>
            </a:r>
            <a:r>
              <a:rPr lang="ru-RU" sz="1200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i="1" baseline="0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выяснить, какую помощь оказал им предложенный материал в воспитании ребёнка, что, по их мнению, следует добавить к её содержанию.</a:t>
            </a:r>
            <a:endParaRPr lang="ru-RU" sz="1200" i="1" dirty="0" smtClean="0">
              <a:solidFill>
                <a:srgbClr val="3A002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Необходимо тщательно продумывать содержание и худо­жественное оформление папок-передвижек, стремясь к единст­ву текстового и иллюстративного материалов. </a:t>
            </a:r>
            <a:r>
              <a:rPr lang="ru-RU" sz="1200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Материал должен быть содержательным, конкретным, ин­тересным для родителей, красиво оформленным.</a:t>
            </a:r>
            <a:endParaRPr lang="ru-RU" sz="1050" i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i="1" dirty="0" smtClean="0">
              <a:solidFill>
                <a:srgbClr val="3A002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21D854-2FED-4806-B94A-04D60833A6F9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216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EA0DB-7241-4D5A-BD51-273D70BA94D2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F8985-07AF-46AB-8462-48E8FF33E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0874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EA0DB-7241-4D5A-BD51-273D70BA94D2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F8985-07AF-46AB-8462-48E8FF33E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4105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EA0DB-7241-4D5A-BD51-273D70BA94D2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F8985-07AF-46AB-8462-48E8FF33E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0968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EA0DB-7241-4D5A-BD51-273D70BA94D2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F8985-07AF-46AB-8462-48E8FF33E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5431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EA0DB-7241-4D5A-BD51-273D70BA94D2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F8985-07AF-46AB-8462-48E8FF33E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998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EA0DB-7241-4D5A-BD51-273D70BA94D2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F8985-07AF-46AB-8462-48E8FF33E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33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EA0DB-7241-4D5A-BD51-273D70BA94D2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F8985-07AF-46AB-8462-48E8FF33E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6432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EA0DB-7241-4D5A-BD51-273D70BA94D2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F8985-07AF-46AB-8462-48E8FF33E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725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EA0DB-7241-4D5A-BD51-273D70BA94D2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F8985-07AF-46AB-8462-48E8FF33E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70738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EA0DB-7241-4D5A-BD51-273D70BA94D2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F8985-07AF-46AB-8462-48E8FF33E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488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EA0DB-7241-4D5A-BD51-273D70BA94D2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F8985-07AF-46AB-8462-48E8FF33E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710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EA0DB-7241-4D5A-BD51-273D70BA94D2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5F8985-07AF-46AB-8462-48E8FF33E6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617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0330" y="2490354"/>
            <a:ext cx="1380329" cy="25561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17964" y="249382"/>
            <a:ext cx="8243454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1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РОССИЙСКАЯ ФЕДЕРАЦИЯ</a:t>
            </a:r>
            <a:endParaRPr lang="ru-RU" sz="1100" i="1" dirty="0">
              <a:solidFill>
                <a:srgbClr val="3A002B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1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И НАУКИ АМУРСКОЙ ОБЛАСТИ</a:t>
            </a:r>
            <a:endParaRPr lang="ru-RU" sz="1100" b="1" i="1" dirty="0">
              <a:solidFill>
                <a:srgbClr val="3A002B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100" i="1" dirty="0">
              <a:solidFill>
                <a:srgbClr val="3A002B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1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ПРОФЕССИОНАЛЬНОЕ ОБРАЗОВАТЕЛЬНОЕ</a:t>
            </a:r>
            <a:endParaRPr lang="ru-RU" sz="1100" i="1" dirty="0">
              <a:solidFill>
                <a:srgbClr val="3A002B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1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АВТОНОМНОЕ УЧРЕЖДЕНИЕ АМУРСКОЙ ОБЛАСТИ </a:t>
            </a:r>
            <a:endParaRPr lang="ru-RU" sz="1100" i="1" dirty="0">
              <a:solidFill>
                <a:srgbClr val="3A002B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1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«АМУРСКИЙ ПЕДАГОГИЧЕСКИЙ КОЛЛЕДЖ»</a:t>
            </a:r>
            <a:endParaRPr lang="ru-RU" sz="1100" i="1" dirty="0">
              <a:solidFill>
                <a:srgbClr val="3A002B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1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(ГПОАУ АО АПК)</a:t>
            </a:r>
            <a:endParaRPr lang="ru-RU" sz="1100" b="1" i="1" dirty="0">
              <a:solidFill>
                <a:srgbClr val="3A002B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17964" y="354407"/>
            <a:ext cx="1347333" cy="7864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2400" y="1634377"/>
            <a:ext cx="10792691" cy="1796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49655" marR="1219200" lvl="0" indent="-6350" algn="ctr">
              <a:lnSpc>
                <a:spcPct val="112000"/>
              </a:lnSpc>
              <a:spcAft>
                <a:spcPts val="20"/>
              </a:spcAft>
            </a:pPr>
            <a:r>
              <a:rPr lang="ru-RU" sz="32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Методические рекомендации </a:t>
            </a:r>
          </a:p>
          <a:p>
            <a:pPr marL="72390" marR="172085" lvl="0" indent="-6350" algn="ctr">
              <a:lnSpc>
                <a:spcPct val="112000"/>
              </a:lnSpc>
              <a:spcAft>
                <a:spcPts val="25"/>
              </a:spcAft>
            </a:pPr>
            <a:r>
              <a:rPr lang="ru-RU" sz="24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организации самостоятельной внеаудиторной работы студентов </a:t>
            </a:r>
          </a:p>
          <a:p>
            <a:pPr lvl="0" algn="ctr"/>
            <a:r>
              <a:rPr lang="ru-RU" sz="24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 учебно - методическому комплексу ПМ. 04 Взаимодействие с родителями (лицами, их заменяющими и сотрудниками ДОО</a:t>
            </a:r>
            <a:r>
              <a:rPr lang="ru-RU" sz="2400" b="1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  <a:endParaRPr lang="ru-RU" sz="2400" b="1" i="1" dirty="0">
              <a:solidFill>
                <a:srgbClr val="3A002B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5840" y="3546764"/>
            <a:ext cx="9814560" cy="9196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2390" marR="172085" lvl="0" indent="-6350" algn="ctr">
              <a:lnSpc>
                <a:spcPct val="112000"/>
              </a:lnSpc>
              <a:spcAft>
                <a:spcPts val="25"/>
              </a:spcAft>
            </a:pPr>
            <a:r>
              <a:rPr lang="ru-RU" sz="24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Тема «</a:t>
            </a:r>
            <a:r>
              <a:rPr lang="ru-RU" sz="2400" b="1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Оформление папки – передвижки для повышения педагогической культуры родителей»</a:t>
            </a:r>
            <a:endParaRPr lang="ru-RU" sz="2400" b="1" i="1" dirty="0">
              <a:solidFill>
                <a:srgbClr val="3A002B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9491" y="4866694"/>
            <a:ext cx="106264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b="1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Междисциплинарный курс </a:t>
            </a:r>
            <a:r>
              <a:rPr lang="ru-RU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МДК 04.01.</a:t>
            </a:r>
            <a:r>
              <a:rPr lang="ru-RU" i="1" dirty="0">
                <a:solidFill>
                  <a:srgbClr val="3A002B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Теоретические и  методические основы взаимодействия воспитателя  с родителями и сотрудниками дошкольного образовательного </a:t>
            </a:r>
            <a:r>
              <a:rPr lang="ru-RU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учреждения.</a:t>
            </a:r>
          </a:p>
          <a:p>
            <a:pPr lvl="0"/>
            <a:r>
              <a:rPr lang="ru-RU" b="1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 </a:t>
            </a:r>
            <a:r>
              <a:rPr lang="ru-RU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44.02.01 Дошкольное </a:t>
            </a:r>
            <a:r>
              <a:rPr lang="ru-RU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образование.</a:t>
            </a:r>
            <a:endParaRPr lang="ru-RU" dirty="0">
              <a:solidFill>
                <a:srgbClr val="3A002B"/>
              </a:solidFill>
            </a:endParaRPr>
          </a:p>
          <a:p>
            <a:pPr lvl="0" algn="just"/>
            <a:endParaRPr lang="ru-RU" i="1" dirty="0">
              <a:solidFill>
                <a:srgbClr val="00003A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57598" y="5902495"/>
            <a:ext cx="809686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b="1" i="1" dirty="0">
                <a:solidFill>
                  <a:srgbClr val="3A002B"/>
                </a:solidFill>
                <a:latin typeface="Times New Roman" pitchFamily="18" charset="0"/>
                <a:cs typeface="Times New Roman" pitchFamily="18" charset="0"/>
              </a:rPr>
              <a:t>Преподаватель </a:t>
            </a:r>
            <a:r>
              <a:rPr lang="ru-RU" b="1" i="1" dirty="0" smtClean="0">
                <a:solidFill>
                  <a:srgbClr val="3A002B"/>
                </a:solidFill>
                <a:latin typeface="Times New Roman" pitchFamily="18" charset="0"/>
                <a:cs typeface="Times New Roman" pitchFamily="18" charset="0"/>
              </a:rPr>
              <a:t>психолого – педагогических дисциплин, высшей </a:t>
            </a:r>
            <a:r>
              <a:rPr lang="ru-RU" b="1" i="1" dirty="0">
                <a:solidFill>
                  <a:srgbClr val="3A002B"/>
                </a:solidFill>
                <a:latin typeface="Times New Roman" pitchFamily="18" charset="0"/>
                <a:cs typeface="Times New Roman" pitchFamily="18" charset="0"/>
              </a:rPr>
              <a:t>квалификационной категории: </a:t>
            </a:r>
            <a:r>
              <a:rPr lang="ru-RU" i="1" dirty="0" smtClean="0">
                <a:solidFill>
                  <a:srgbClr val="3A002B"/>
                </a:solidFill>
                <a:latin typeface="Times New Roman" pitchFamily="18" charset="0"/>
                <a:cs typeface="Times New Roman" pitchFamily="18" charset="0"/>
              </a:rPr>
              <a:t>Гольская </a:t>
            </a:r>
            <a:r>
              <a:rPr lang="ru-RU" i="1" dirty="0">
                <a:solidFill>
                  <a:srgbClr val="3A002B"/>
                </a:solidFill>
                <a:latin typeface="Times New Roman" pitchFamily="18" charset="0"/>
                <a:cs typeface="Times New Roman" pitchFamily="18" charset="0"/>
              </a:rPr>
              <a:t>Оксана </a:t>
            </a:r>
            <a:r>
              <a:rPr lang="ru-RU" i="1" dirty="0" smtClean="0">
                <a:solidFill>
                  <a:srgbClr val="3A002B"/>
                </a:solidFill>
                <a:latin typeface="Times New Roman" pitchFamily="18" charset="0"/>
                <a:cs typeface="Times New Roman" pitchFamily="18" charset="0"/>
              </a:rPr>
              <a:t>Геннадьевна</a:t>
            </a:r>
            <a:r>
              <a:rPr lang="ru-RU" sz="2000" i="1" dirty="0" smtClean="0">
                <a:solidFill>
                  <a:srgbClr val="3A002B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i="1" dirty="0">
              <a:solidFill>
                <a:srgbClr val="3A002B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58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7137" y="724902"/>
            <a:ext cx="98367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 по </a:t>
            </a:r>
            <a:r>
              <a:rPr lang="ru-RU" sz="2400" b="1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теме</a:t>
            </a:r>
          </a:p>
          <a:p>
            <a:pPr lvl="0" algn="ctr"/>
            <a:r>
              <a:rPr lang="ru-RU" sz="2400" b="1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«Оформление папки – передвижки для повышения </a:t>
            </a:r>
            <a:endParaRPr lang="ru-RU" sz="2400" b="1" i="1" dirty="0" smtClean="0">
              <a:solidFill>
                <a:srgbClr val="3A002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400" b="1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педагогической </a:t>
            </a:r>
            <a:r>
              <a:rPr lang="ru-RU" sz="2400" b="1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культуры родителей»</a:t>
            </a:r>
          </a:p>
          <a:p>
            <a:pPr lvl="0" algn="ctr"/>
            <a:endParaRPr lang="ru-RU" sz="2400" b="1" i="1" dirty="0">
              <a:solidFill>
                <a:srgbClr val="2F2F4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14051" y="1917291"/>
            <a:ext cx="98376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Логичность </a:t>
            </a:r>
            <a:r>
              <a:rPr lang="ru-RU" sz="2400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доступность содержания:</a:t>
            </a:r>
            <a:endParaRPr lang="ru-RU" sz="2400" i="1" dirty="0">
              <a:solidFill>
                <a:srgbClr val="3A002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17418" y="2606570"/>
            <a:ext cx="11263746" cy="865302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информация 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изложена логично и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доступно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17418" y="3596564"/>
            <a:ext cx="11263746" cy="752327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изложении информации незначительно нарушена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логика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17418" y="4473583"/>
            <a:ext cx="11263746" cy="804998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изложении информации незначительно нарушена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логика;  </a:t>
            </a:r>
            <a:endParaRPr lang="ru-RU" sz="2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17418" y="5403273"/>
            <a:ext cx="11263746" cy="872836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в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изложении информации значительно нарушена логика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 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7787148" y="138545"/>
            <a:ext cx="41554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lang="ru-RU" sz="1200" b="1" i="1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 схемы № 2.</a:t>
            </a:r>
          </a:p>
          <a:p>
            <a:pPr lvl="0" algn="r"/>
            <a:r>
              <a:rPr lang="ru-RU" sz="1200" b="1" i="1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</a:t>
            </a:r>
            <a:endParaRPr lang="ru-RU" sz="12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0"/>
            <a:ext cx="651164" cy="6858000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C0099"/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630" y="598425"/>
            <a:ext cx="990507" cy="1451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20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33832" y="738755"/>
            <a:ext cx="104503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 по </a:t>
            </a:r>
            <a:r>
              <a:rPr lang="ru-RU" sz="2400" b="1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теме</a:t>
            </a:r>
          </a:p>
          <a:p>
            <a:pPr algn="ctr"/>
            <a:r>
              <a:rPr lang="ru-RU" sz="2400" b="1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Оформление папки – передвижки </a:t>
            </a:r>
            <a:r>
              <a:rPr lang="ru-RU" sz="2400" b="1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для повышения </a:t>
            </a:r>
          </a:p>
          <a:p>
            <a:pPr algn="ctr"/>
            <a:r>
              <a:rPr lang="ru-RU" sz="2400" b="1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педагогической </a:t>
            </a:r>
            <a:r>
              <a:rPr lang="ru-RU" sz="24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культуры родителей</a:t>
            </a:r>
            <a:r>
              <a:rPr lang="ru-RU" sz="2400" b="1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b="1" i="1" dirty="0">
              <a:solidFill>
                <a:srgbClr val="3A002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400" b="1" i="1" dirty="0">
              <a:solidFill>
                <a:srgbClr val="2F2F4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7418" y="1905710"/>
            <a:ext cx="110005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400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Соответствие </a:t>
            </a:r>
            <a:r>
              <a:rPr lang="ru-RU" sz="2400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дидактического материала требованиям оформления: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17418" y="2549236"/>
            <a:ext cx="11125199" cy="830993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папки – передвижки эстетично, аккуратно, присутствует единый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стиль;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17418" y="3518775"/>
            <a:ext cx="11125199" cy="850152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рисутствуют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недочеты в оформлении папки – передвижки ;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17418" y="4507473"/>
            <a:ext cx="11125199" cy="854236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оформление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папки – передвижки недостаточно эстетично и аккуратно, нарушено единство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стиля;  </a:t>
            </a:r>
            <a:endParaRPr lang="ru-RU" sz="2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17418" y="5500254"/>
            <a:ext cx="11125199" cy="803563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оформление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папки – передвижки  неэстетично,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неаккуратно.  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8354291" y="138545"/>
            <a:ext cx="358832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 algn="r"/>
            <a:r>
              <a:rPr lang="ru-RU" sz="1200" b="1" i="1" dirty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 схемы№</a:t>
            </a:r>
            <a:r>
              <a:rPr lang="ru-RU" sz="1200" b="1" i="1" dirty="0" smtClean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1200" i="1" dirty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 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469" y="395252"/>
            <a:ext cx="990507" cy="1451498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0" y="0"/>
            <a:ext cx="651164" cy="6858000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C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69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41755" y="681186"/>
            <a:ext cx="92436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ru-RU" sz="2400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выставлении отметок преподаватель </a:t>
            </a:r>
            <a:r>
              <a:rPr lang="ru-RU" sz="2400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</a:t>
            </a:r>
            <a:r>
              <a:rPr lang="ru-RU" sz="2400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 учитывает следующие показатели: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58982" y="2725582"/>
            <a:ext cx="11222182" cy="824220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</a:t>
            </a:r>
            <a:r>
              <a:rPr lang="ru-RU" sz="24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рамотность и доступность изложения 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качество оформления папки – </a:t>
            </a:r>
            <a:r>
              <a:rPr lang="ru-RU" sz="24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передвижки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17417" y="4572000"/>
            <a:ext cx="11249891" cy="582065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самостоятельность выполнения работы, глубина проработки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17418" y="5240056"/>
            <a:ext cx="11249890" cy="660906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значимость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31274" y="5986952"/>
            <a:ext cx="11249890" cy="775854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своевременная сдача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работы.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05135" y="110836"/>
            <a:ext cx="40374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200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Окончание схемы № 2.</a:t>
            </a:r>
          </a:p>
          <a:p>
            <a:pPr lvl="0" algn="r"/>
            <a:r>
              <a:rPr lang="ru-RU" sz="1200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</a:t>
            </a:r>
            <a:r>
              <a:rPr lang="ru-RU" sz="1200" i="1" dirty="0">
                <a:solidFill>
                  <a:srgbClr val="2323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858982" y="1703384"/>
            <a:ext cx="11222182" cy="936207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соответствие техническим требованиям,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папка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передвижка выполнена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программе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Word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858982" y="3635793"/>
            <a:ext cx="11208327" cy="850216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материал взят более чем из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10 – 15 источников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отсутствие нарушения авторских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555" y="55509"/>
            <a:ext cx="990507" cy="1451498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0" y="0"/>
            <a:ext cx="651164" cy="6858000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C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258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1041" y="152400"/>
            <a:ext cx="2331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b="1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0520" y="772603"/>
            <a:ext cx="11654667" cy="5856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8415" lvl="0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b="1" i="1" dirty="0" smtClean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b="1" i="1" dirty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Агавелян М.Г., Данилова Е.Ю., Чечулина </a:t>
            </a:r>
            <a:r>
              <a:rPr lang="ru-RU" b="1" i="1" dirty="0" smtClean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О.Г. Взаимодействие </a:t>
            </a:r>
            <a:r>
              <a:rPr lang="ru-RU" b="1" i="1" dirty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педагогов ДОУ с родителями. — </a:t>
            </a:r>
            <a:r>
              <a:rPr lang="ru-RU" i="1" dirty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М.: ТЦ Сфера, 2009. — 128 с. (Библиотека журнала «Воспитатель ДОУ») </a:t>
            </a:r>
            <a:r>
              <a:rPr lang="ru-RU" i="1" dirty="0" smtClean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R="18415" lvl="0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b="1" i="1" dirty="0" smtClean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Горбунова </a:t>
            </a:r>
            <a:r>
              <a:rPr lang="ru-RU" b="1" i="1" dirty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Л.Н. Организация самостоятельной работы студентов СПО/ Л.Н. Горбунова // Среднее профессиональное образование. </a:t>
            </a:r>
            <a:r>
              <a:rPr lang="ru-RU" i="1" dirty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2007. - № 8. – С. 149-152. </a:t>
            </a:r>
          </a:p>
          <a:p>
            <a:pPr marR="18415" lvl="0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b="1" i="1" dirty="0" smtClean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ГОСТ </a:t>
            </a:r>
            <a:r>
              <a:rPr lang="ru-RU" b="1" i="1" dirty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2.105-95</a:t>
            </a:r>
            <a:r>
              <a:rPr lang="ru-RU" b="1" i="1" dirty="0" smtClean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Общие </a:t>
            </a:r>
            <a:r>
              <a:rPr lang="ru-RU" b="1" i="1" dirty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требования к тестовым документам. Взамен ГОСТ2.105.79, ГОСТ2.906-71:Введ.01.07.96-М.:</a:t>
            </a:r>
            <a:r>
              <a:rPr lang="ru-RU" i="1" dirty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Изд-во стандартов, 2003</a:t>
            </a:r>
            <a:r>
              <a:rPr lang="ru-RU" i="1" dirty="0" smtClean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R="18415" lvl="0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i="1" dirty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b="1" i="1" dirty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Детский сад и семья / Н.Ф. Виноградова, Г.Н. Година, Л.В. Загик.; Под ред. Т.А. Марковой. </a:t>
            </a:r>
            <a:r>
              <a:rPr lang="ru-RU" i="1" dirty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2-е изд., испр. и доп. – М.: Просвещение, 1986. – 207с. – (Б-ка воспитателя дет. сада). </a:t>
            </a:r>
            <a:endParaRPr lang="ru-RU" i="1" dirty="0" smtClean="0">
              <a:solidFill>
                <a:srgbClr val="3A002B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8415" lvl="0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b="1" i="1" dirty="0" smtClean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Евдокимова </a:t>
            </a:r>
            <a:r>
              <a:rPr lang="ru-RU" b="1" i="1" dirty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Е. С., Додокина Н. В., Кудрявцева Е.А Детский сад и семья: Методика работы с родителями. Пособие для педагогов и родителей </a:t>
            </a:r>
            <a:r>
              <a:rPr lang="ru-RU" i="1" dirty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М.: Мозаика – Синтез, 2008. – 144с</a:t>
            </a:r>
            <a:r>
              <a:rPr lang="ru-RU" i="1" dirty="0" smtClean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R="18415" lvl="0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sz="2000" b="1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Культура </a:t>
            </a:r>
            <a:r>
              <a:rPr lang="ru-RU" sz="2000" b="1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устной и письменной речи делового человека: Справочник. </a:t>
            </a:r>
            <a:r>
              <a:rPr lang="ru-RU" sz="2000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М., Флинта, Наука, 1997</a:t>
            </a:r>
            <a:r>
              <a:rPr lang="ru-RU" sz="2000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i="1" dirty="0">
              <a:solidFill>
                <a:srgbClr val="3A002B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34925" lvl="0" algn="just" fontAlgn="base">
              <a:lnSpc>
                <a:spcPct val="111000"/>
              </a:lnSpc>
              <a:spcAft>
                <a:spcPts val="65"/>
              </a:spcAft>
              <a:buClr>
                <a:srgbClr val="000000"/>
              </a:buClr>
              <a:buSzPts val="1200"/>
            </a:pPr>
            <a:r>
              <a:rPr lang="ru-RU" b="1" i="1" dirty="0" smtClean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Морозова </a:t>
            </a:r>
            <a:r>
              <a:rPr lang="ru-RU" b="1" i="1" dirty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Н.В. Инновационные средства организации самостоятельной работы студентов [Электронный ресурс] / Н. В. Морозова // Молодой ученый. </a:t>
            </a:r>
            <a:r>
              <a:rPr lang="ru-RU" i="1" dirty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2011. — №2. Т.2. — С. 102-104. </a:t>
            </a:r>
          </a:p>
          <a:p>
            <a:pPr marR="34925" lvl="0" algn="just" fontAlgn="base">
              <a:lnSpc>
                <a:spcPct val="111000"/>
              </a:lnSpc>
              <a:spcAft>
                <a:spcPts val="65"/>
              </a:spcAft>
              <a:buClr>
                <a:srgbClr val="000000"/>
              </a:buClr>
              <a:buSzPts val="1200"/>
            </a:pPr>
            <a:r>
              <a:rPr lang="ru-RU" b="1" i="1" dirty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Методические рекомендации по организации и методическому сопровождению самостоятельной работы студентов СПО [Электронный ресурс] / Сост.: З.Т. Закирова – Муравленко: </a:t>
            </a:r>
            <a:r>
              <a:rPr lang="ru-RU" i="1" dirty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ГБОУ СПО ЯНАО «ММК», 2013. – 25 с. </a:t>
            </a:r>
          </a:p>
          <a:p>
            <a:pPr marR="34925" lvl="0" algn="just" fontAlgn="base">
              <a:lnSpc>
                <a:spcPct val="111000"/>
              </a:lnSpc>
              <a:spcAft>
                <a:spcPts val="65"/>
              </a:spcAft>
              <a:buClr>
                <a:srgbClr val="000000"/>
              </a:buClr>
              <a:buSzPts val="1200"/>
            </a:pPr>
            <a:r>
              <a:rPr lang="ru-RU" b="1" i="1" dirty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Методическое </a:t>
            </a:r>
            <a:r>
              <a:rPr lang="ru-RU" b="1" i="1" dirty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пособие по организации самостоятельной работы студентов [Электронный ресурс] / Сост. В.И. Медведева</a:t>
            </a:r>
            <a:r>
              <a:rPr lang="ru-RU" i="1" dirty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Смоленск: СПЭК, 2010. - 34 с. </a:t>
            </a:r>
            <a:endParaRPr lang="ru-RU" i="1" dirty="0" smtClean="0">
              <a:solidFill>
                <a:srgbClr val="3A002B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34925" lvl="0" algn="just" fontAlgn="base">
              <a:lnSpc>
                <a:spcPct val="111000"/>
              </a:lnSpc>
              <a:spcAft>
                <a:spcPts val="65"/>
              </a:spcAft>
              <a:buClr>
                <a:srgbClr val="000000"/>
              </a:buClr>
              <a:buSzPts val="1200"/>
            </a:pPr>
            <a:r>
              <a:rPr lang="ru-RU" b="1" i="1" dirty="0" smtClean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i="1" dirty="0" smtClean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000" b="1" i="1" dirty="0" smtClean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i="1" dirty="0">
              <a:solidFill>
                <a:srgbClr val="3A002B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255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5669" y="239151"/>
            <a:ext cx="11483576" cy="49553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34925" lvl="0" algn="just" fontAlgn="base">
              <a:lnSpc>
                <a:spcPct val="111000"/>
              </a:lnSpc>
              <a:spcAft>
                <a:spcPts val="65"/>
              </a:spcAft>
              <a:buClr>
                <a:srgbClr val="000000"/>
              </a:buClr>
              <a:buSzPts val="1200"/>
            </a:pPr>
            <a:r>
              <a:rPr lang="ru-RU" sz="2000" b="1" i="1" dirty="0" smtClean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b="1" i="1" dirty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Онушкин В. Г., Огарев Е. И. Образование взрослых: междисциплинарный словарь терминологии. </a:t>
            </a:r>
            <a:r>
              <a:rPr lang="ru-RU" i="1" dirty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Спб.; Воронеж, 1995. 232 с</a:t>
            </a:r>
            <a:r>
              <a:rPr lang="ru-RU" i="1" dirty="0" smtClean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i="1" dirty="0" smtClean="0">
              <a:solidFill>
                <a:srgbClr val="3A002B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8415" lvl="0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sz="2000" b="1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Сергованцева </a:t>
            </a:r>
            <a:r>
              <a:rPr lang="ru-RU" sz="20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Т.В., Марцишевская В.К. Как написать и издать учебное пособие.- </a:t>
            </a:r>
            <a:r>
              <a:rPr lang="ru-RU" sz="2000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М.:ФГОУ МГАУ, 2003</a:t>
            </a:r>
            <a:r>
              <a:rPr lang="ru-RU" sz="2000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R="18415" lvl="0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sz="2000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000" b="1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Сертакова </a:t>
            </a:r>
            <a:r>
              <a:rPr lang="ru-RU" sz="20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Н. М</a:t>
            </a:r>
            <a:r>
              <a:rPr lang="ru-RU" sz="2000" b="1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20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Инновационные формы работы взаимодействия дошкольного образовательного учреждения с семьей: метод, пособие. </a:t>
            </a:r>
            <a:r>
              <a:rPr lang="ru-RU" sz="2000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СПб.: ООО «ИЗДАТЕЛЬСТВО «ДЕТСТВО-ПРЕСС», 2013. — 80 с</a:t>
            </a:r>
            <a:r>
              <a:rPr lang="ru-RU" sz="2000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R="18415" lvl="0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sz="2000" b="1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Шнейдер</a:t>
            </a:r>
            <a:r>
              <a:rPr lang="ru-RU" sz="20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Л. Б.   Семейное консультирование. Молодая семья и ребенок-дошкольник: учебное пособие для вузов / Л. Б. Шнейдер, М. С. Рогач. </a:t>
            </a:r>
            <a:r>
              <a:rPr lang="ru-RU" sz="2000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2-е изд., испр. и доп. — Москва: Издательство Юрайт, 2019. — 576 с. — (Высшее образование). — ISBN 978-5-534-12234-3.</a:t>
            </a:r>
            <a:endParaRPr lang="ru-RU" sz="2000" i="1" dirty="0" smtClean="0">
              <a:solidFill>
                <a:srgbClr val="3A002B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18415" lvl="0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sz="2000" b="1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Юревич</a:t>
            </a:r>
            <a:r>
              <a:rPr lang="ru-RU" sz="2000" b="1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С. Н.   Теоретические и методические основы взаимодействия воспитателя с родителями (лицами, их заменяющими): учебное пособие для среднего профессионального образования / С. Н. Юревич, Л. Н. Санникова, Н. И. Левшина; под редакцией С. Н. Юревич</a:t>
            </a:r>
            <a:r>
              <a:rPr lang="ru-RU" sz="2000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— Москва: Издательство Юрайт, 2019. — 181 с. — (Профессиональное образование). — ISBN 978-5-534-10781-4.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6705" y="5249948"/>
            <a:ext cx="2882540" cy="135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13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6169" y="1526011"/>
            <a:ext cx="1425218" cy="26392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50374" y="766916"/>
            <a:ext cx="89522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Понравилась презентация?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24465" y="1378527"/>
            <a:ext cx="10241704" cy="0"/>
          </a:xfrm>
          <a:prstGeom prst="line">
            <a:avLst/>
          </a:prstGeom>
          <a:ln>
            <a:solidFill>
              <a:srgbClr val="3A0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71947" y="1405364"/>
            <a:ext cx="1020588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Зайди </a:t>
            </a:r>
            <a:r>
              <a:rPr lang="ru-RU" sz="2000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другие  разделы сайта, чтобы по разделам " Навигации" почитать интересные статьи или посмотреть презентации, дидактические материалы по предметам (педагогика, методика развития детской речи, теоретические основы взаимодействия ДОУ и родителей); материал для подготовки к зачётам, контрольным работам, педагогической практике, экзаменам, курсовым и дипломным работам; организации мониторинга в ДОО. </a:t>
            </a:r>
          </a:p>
          <a:p>
            <a:pPr lvl="0"/>
            <a:endParaRPr lang="ru-RU" sz="2000" i="1" dirty="0">
              <a:solidFill>
                <a:srgbClr val="3A002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000" b="1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Гольская Оксана Геннадьевна | сайт преподавателя...</a:t>
            </a:r>
            <a:r>
              <a:rPr lang="ru-RU" sz="2000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URL: http: //</a:t>
            </a:r>
            <a:r>
              <a:rPr lang="en-US" sz="2000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nsportal.ru›golskaya-oksana </a:t>
            </a:r>
            <a:endParaRPr lang="ru-RU" sz="2000" i="1" dirty="0">
              <a:solidFill>
                <a:srgbClr val="3A002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000" i="1" dirty="0">
              <a:solidFill>
                <a:srgbClr val="3A002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Буду рада, если информация, размещённая на моём сайте, поможет Вам в работе и учёбе.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757651" y="5987845"/>
            <a:ext cx="42337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b="1" i="1" dirty="0">
                <a:solidFill>
                  <a:srgbClr val="3A002B"/>
                </a:solidFill>
                <a:latin typeface="Times New Roman" pitchFamily="18" charset="0"/>
                <a:cs typeface="Times New Roman" pitchFamily="18" charset="0"/>
              </a:rPr>
              <a:t>Преподаватель ГПОАУ АО АПК: </a:t>
            </a:r>
          </a:p>
          <a:p>
            <a:pPr lvl="0" algn="r"/>
            <a:r>
              <a:rPr lang="ru-RU" i="1" dirty="0">
                <a:solidFill>
                  <a:srgbClr val="3A002B"/>
                </a:solidFill>
                <a:latin typeface="Times New Roman" pitchFamily="18" charset="0"/>
                <a:cs typeface="Times New Roman" pitchFamily="18" charset="0"/>
              </a:rPr>
              <a:t>Гольская Оксана Геннадьевна</a:t>
            </a:r>
          </a:p>
        </p:txBody>
      </p:sp>
    </p:spTree>
    <p:extLst>
      <p:ext uri="{BB962C8B-B14F-4D97-AF65-F5344CB8AC3E}">
        <p14:creationId xmlns:p14="http://schemas.microsoft.com/office/powerpoint/2010/main" val="327927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51164" cy="6858000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C0099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9709" y="318655"/>
            <a:ext cx="64423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Цель </a:t>
            </a:r>
            <a:r>
              <a:rPr lang="ru-RU" sz="28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самостоятельной </a:t>
            </a:r>
            <a:r>
              <a:rPr lang="ru-RU" sz="2800" b="1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работы:</a:t>
            </a:r>
            <a:endParaRPr lang="ru-RU" sz="2800" dirty="0">
              <a:solidFill>
                <a:srgbClr val="3A002B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42108" y="841875"/>
            <a:ext cx="10903527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 специальных компетенций, обеспечивающих возможность работы с информационными технологиями (оформление информационно-демонстрационного пособия) в процессе взаимодействия воспитателя  с родителями и сотрудниками дошкольного образовательного </a:t>
            </a:r>
            <a:r>
              <a:rPr lang="ru-RU" sz="2800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учреждения. </a:t>
            </a:r>
            <a:endParaRPr lang="ru-RU" sz="2800" i="1" dirty="0" smtClean="0">
              <a:solidFill>
                <a:srgbClr val="3A002B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89710" y="3872766"/>
            <a:ext cx="814647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Папка –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передвижка </a:t>
            </a:r>
            <a:r>
              <a:rPr lang="ru-RU" sz="2800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даётся во временное пользование отдельным семьям на одну – две недели. Познакомившись с материалом, родители возвращают папку в дошкольную </a:t>
            </a:r>
            <a:r>
              <a:rPr lang="ru-RU" sz="2800" i="1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образовательную организацию (ДОО), </a:t>
            </a:r>
            <a:r>
              <a:rPr lang="ru-RU" sz="2800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воспитатель передаёт её другим семьям. </a:t>
            </a:r>
            <a:endParaRPr lang="ru-RU" sz="2800" i="1" dirty="0">
              <a:solidFill>
                <a:srgbClr val="3A002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6182" y="4634725"/>
            <a:ext cx="3151042" cy="2123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49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51164" cy="6858000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C0099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7418" y="928255"/>
            <a:ext cx="11263746" cy="6534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b="1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400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оформить – папку передвижку </a:t>
            </a:r>
            <a:r>
              <a:rPr lang="ru-RU" sz="2400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для родителей </a:t>
            </a:r>
            <a:r>
              <a:rPr lang="ru-RU" sz="2400" i="1" kern="1800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вопросам воспитания, обучения и развития детей дошкольного </a:t>
            </a:r>
            <a:r>
              <a:rPr lang="ru-RU" sz="2400" i="1" kern="1800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возраста;</a:t>
            </a:r>
          </a:p>
          <a:p>
            <a:pPr lvl="0" algn="just"/>
            <a:r>
              <a:rPr lang="ru-RU" sz="2400" b="1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kern="1800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тему папки – передвижки определить с учётом содержания выпускной квалификационной работой (ВКР);</a:t>
            </a:r>
          </a:p>
          <a:p>
            <a:pPr lvl="0" algn="just"/>
            <a:r>
              <a:rPr lang="ru-RU" sz="2400" i="1" kern="1800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i="1" kern="1800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ru-RU" sz="2400" i="1" kern="1800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продумать худо­жественное </a:t>
            </a:r>
            <a:r>
              <a:rPr lang="ru-RU" sz="2400" i="1" kern="1800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папки: красочность, эстетичность, аккуратность, присутствие единого стиля.</a:t>
            </a:r>
            <a:endParaRPr lang="ru-RU" sz="2400" i="1" kern="1800" dirty="0">
              <a:solidFill>
                <a:srgbClr val="3A002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400" b="1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Содержание папки- передвижки должно в включать в себя:</a:t>
            </a:r>
          </a:p>
          <a:p>
            <a:pPr lvl="0"/>
            <a:r>
              <a:rPr lang="ru-RU" sz="2400" b="1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титульный лист (тема папки - передвижки);</a:t>
            </a:r>
          </a:p>
          <a:p>
            <a:pPr lvl="0"/>
            <a:r>
              <a:rPr lang="ru-RU" sz="2400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тетрадь </a:t>
            </a:r>
            <a:r>
              <a:rPr lang="ru-RU" sz="2400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отзывов для родителей с перечнем вопросов;</a:t>
            </a:r>
          </a:p>
          <a:p>
            <a:pPr lvl="0"/>
            <a:r>
              <a:rPr lang="ru-RU" sz="2400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—  </a:t>
            </a:r>
            <a:r>
              <a:rPr lang="ru-RU" sz="2400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(перечень статей и дидактического материала);</a:t>
            </a:r>
          </a:p>
          <a:p>
            <a:pPr lvl="0"/>
            <a:r>
              <a:rPr lang="ru-RU" sz="2400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— введение (актуальность предложенной темы; инструкция для родителей, как пользоваться папкой - передвижкой);</a:t>
            </a:r>
          </a:p>
          <a:p>
            <a:pPr lvl="0"/>
            <a:r>
              <a:rPr lang="ru-RU" sz="2400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5-7 информационных сообщений (памятки родителям, правила, конкретный круг требований к детям определённого возраста, брошюры на определённую тематику, вырезки из газет и журналов, фотографии, иллюстрации, чертежи) по теме ВКР, с указанием источников;</a:t>
            </a:r>
          </a:p>
          <a:p>
            <a:pPr lvl="0"/>
            <a:r>
              <a:rPr lang="ru-RU" sz="2400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dirty="0">
              <a:solidFill>
                <a:srgbClr val="3A002B"/>
              </a:solidFill>
            </a:endParaRPr>
          </a:p>
        </p:txBody>
      </p:sp>
      <p:sp>
        <p:nvSpPr>
          <p:cNvPr id="5" name="Прямоугольник с одним вырезанным углом 4"/>
          <p:cNvSpPr/>
          <p:nvPr/>
        </p:nvSpPr>
        <p:spPr>
          <a:xfrm>
            <a:off x="817418" y="180109"/>
            <a:ext cx="8781099" cy="595746"/>
          </a:xfrm>
          <a:prstGeom prst="snip1Rect">
            <a:avLst/>
          </a:prstGeom>
          <a:solidFill>
            <a:srgbClr val="50003B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Инструкция для студентов: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836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51164" cy="6858000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C0099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9148" y="103239"/>
            <a:ext cx="11119361" cy="6982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i="1" kern="1800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—  </a:t>
            </a:r>
            <a:r>
              <a:rPr lang="ru-RU" sz="2400" i="1" kern="1800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дидактический материал по теме ВКР для работы родителей с детьми (дидактические игры/ упражнения, литературные произведения для чтения детям с перечнем вопросов со содержанию текста; загадки; картинки – раскраски; схемы – модели рисования предмета или для составления рассказа; </a:t>
            </a:r>
          </a:p>
          <a:p>
            <a:pPr lvl="0"/>
            <a:r>
              <a:rPr lang="ru-RU" sz="2400" i="1" kern="1800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картотеки игр по экологии, физическому воспитанию, музыкальному или математическому развитию; стихотворения для заучивания и т.п</a:t>
            </a:r>
            <a:r>
              <a:rPr lang="ru-RU" sz="2400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  <a:r>
              <a:rPr lang="ru-RU" sz="2800" i="1" kern="1800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r>
              <a:rPr lang="ru-RU" sz="2800" i="1" kern="1800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— </a:t>
            </a:r>
            <a:r>
              <a:rPr lang="ru-RU" sz="2400" i="1" kern="1800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библиографическая картотека научно – популярной литературы по </a:t>
            </a:r>
            <a:r>
              <a:rPr lang="ru-RU" sz="2400" i="1" kern="1800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теме </a:t>
            </a:r>
            <a:r>
              <a:rPr lang="ru-RU" sz="2400" i="1" kern="1800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ВКР </a:t>
            </a:r>
            <a:r>
              <a:rPr lang="ru-RU" sz="2400" i="1" kern="1800" dirty="0">
                <a:solidFill>
                  <a:srgbClr val="3A002B"/>
                </a:solidFill>
                <a:latin typeface="Times New Roman" panose="02020603050405020304" pitchFamily="18" charset="0"/>
              </a:rPr>
              <a:t> </a:t>
            </a:r>
            <a:r>
              <a:rPr lang="ru-RU" sz="2400" i="1" kern="1800" dirty="0" smtClean="0">
                <a:solidFill>
                  <a:srgbClr val="3A002B"/>
                </a:solidFill>
                <a:latin typeface="Times New Roman" panose="02020603050405020304" pitchFamily="18" charset="0"/>
              </a:rPr>
              <a:t>для </a:t>
            </a:r>
            <a:r>
              <a:rPr lang="ru-RU" sz="2400" i="1" kern="1800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воспитания</a:t>
            </a:r>
            <a:r>
              <a:rPr lang="ru-RU" sz="2400" i="1" kern="1800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обучения и </a:t>
            </a:r>
            <a:r>
              <a:rPr lang="ru-RU" sz="2400" i="1" kern="1800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развития </a:t>
            </a:r>
            <a:r>
              <a:rPr lang="ru-RU" sz="2400" i="1" kern="1800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детей дошкольного </a:t>
            </a:r>
            <a:r>
              <a:rPr lang="ru-RU" sz="2400" i="1" kern="1800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возраста</a:t>
            </a:r>
            <a:r>
              <a:rPr lang="ru-RU" sz="2400" i="1" kern="1800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kern="1800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(дополнительные </a:t>
            </a:r>
            <a:r>
              <a:rPr lang="ru-RU" sz="2400" i="1" kern="1800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 для самообразования родителей</a:t>
            </a:r>
            <a:r>
              <a:rPr lang="ru-RU" sz="2400" i="1" kern="1800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r>
              <a:rPr lang="ru-RU" sz="2400" i="1" kern="1800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медиа картотека телепередач для родителей (гиперссылки, анонс телепередачи</a:t>
            </a:r>
            <a:r>
              <a:rPr lang="ru-RU" sz="2400" i="1" kern="1800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по вопросам воспитания, обучения и развития детей дошкольного </a:t>
            </a:r>
            <a:r>
              <a:rPr lang="ru-RU" sz="2400" i="1" kern="1800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возраста;</a:t>
            </a:r>
          </a:p>
          <a:p>
            <a:r>
              <a:rPr lang="ru-RU" sz="2400" i="1" kern="1800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kern="1800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медиа картотека телепередач (мультфильмов,</a:t>
            </a:r>
          </a:p>
          <a:p>
            <a:r>
              <a:rPr lang="ru-RU" sz="2400" i="1" kern="1800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диафильмов</a:t>
            </a:r>
            <a:r>
              <a:rPr lang="ru-RU" sz="2400" i="1" kern="1800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по вопросам воспитания, обучения и </a:t>
            </a:r>
            <a:endParaRPr lang="ru-RU" sz="2400" i="1" kern="1800" dirty="0" smtClean="0">
              <a:solidFill>
                <a:srgbClr val="3A002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kern="1800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</a:t>
            </a:r>
            <a:r>
              <a:rPr lang="ru-RU" sz="2400" i="1" kern="1800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i="1" kern="1800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дошкольного возраста по теме </a:t>
            </a:r>
          </a:p>
          <a:p>
            <a:r>
              <a:rPr lang="ru-RU" sz="2400" i="1" kern="1800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выпускной квалификационной работы;</a:t>
            </a:r>
          </a:p>
          <a:p>
            <a:r>
              <a:rPr lang="ru-RU" sz="2400" i="1" kern="1800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kern="1800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источники (основные и дополнительные).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7467" y="4703780"/>
            <a:ext cx="3151042" cy="2123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194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72144" y="479440"/>
            <a:ext cx="91024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ru-RU" sz="2400" b="1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Планируемые результаты самостоятельной работы  по теме «Оформление папки – передвижки </a:t>
            </a:r>
            <a:r>
              <a:rPr lang="ru-RU" sz="2400" b="1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b="1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повышения </a:t>
            </a:r>
            <a:endParaRPr lang="ru-RU" sz="2400" b="1" i="1" dirty="0" smtClean="0">
              <a:solidFill>
                <a:srgbClr val="3A002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defRPr/>
            </a:pPr>
            <a:r>
              <a:rPr lang="ru-RU" sz="2400" b="1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педагогической </a:t>
            </a:r>
            <a:r>
              <a:rPr lang="ru-RU" sz="2400" b="1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культуры родителей»</a:t>
            </a:r>
          </a:p>
          <a:p>
            <a:pPr lvl="0" algn="ctr">
              <a:defRPr/>
            </a:pPr>
            <a:endParaRPr lang="ru-RU" sz="2400" i="1" dirty="0">
              <a:solidFill>
                <a:srgbClr val="3A002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58982" y="3273043"/>
            <a:ext cx="11222182" cy="1092480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 умение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электронные образовательные ресурсы, находить требующуюся информацию, изучать ее и применять на практике;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31274" y="4476803"/>
            <a:ext cx="11249891" cy="1083339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умение логически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обрабатывать,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классифицировать материал по тем или иным признакам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31274" y="5680563"/>
            <a:ext cx="11249890" cy="838224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высокая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степень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самостоятельности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85703" y="165895"/>
            <a:ext cx="46569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200" i="1" dirty="0">
                <a:solidFill>
                  <a:srgbClr val="50003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№ 1. Планируемые результаты самостоятельной работы. 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858982" y="1930938"/>
            <a:ext cx="11222182" cy="1230826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— 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использовать теоретические знания (МДК 04.01. Теоретические и методические основы взаимодействия воспитателя с родителями и сотрудниками дошкольного образовательного учреждения) при выполнении практических задач; </a:t>
            </a: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400" y="165895"/>
            <a:ext cx="990507" cy="1451498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0" y="0"/>
            <a:ext cx="651164" cy="6858000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C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54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51164" cy="6858000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C0099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1665" y="840658"/>
            <a:ext cx="10987548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3695" lvl="0" algn="just">
              <a:spcBef>
                <a:spcPts val="600"/>
              </a:spcBef>
              <a:spcAft>
                <a:spcPts val="600"/>
              </a:spcAft>
            </a:pPr>
            <a:r>
              <a:rPr lang="ru-RU" sz="2800" b="1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800" b="1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Затраты </a:t>
            </a:r>
            <a:r>
              <a:rPr lang="ru-RU" sz="28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времени при </a:t>
            </a:r>
            <a:r>
              <a:rPr lang="ru-RU" sz="2800" b="1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оформлении папки – </a:t>
            </a:r>
            <a:r>
              <a:rPr lang="ru-RU" sz="28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передвижки для родителей воспитанников </a:t>
            </a:r>
            <a:r>
              <a:rPr lang="ru-RU" sz="2800" b="1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ДОО </a:t>
            </a:r>
            <a:r>
              <a:rPr lang="ru-RU" sz="2800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зависят </a:t>
            </a:r>
            <a:r>
              <a:rPr lang="ru-RU" sz="2800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 сложности материала по теме, индивидуальных особенностей студента</a:t>
            </a:r>
            <a:r>
              <a:rPr lang="ru-RU" sz="2800" i="1" dirty="0">
                <a:solidFill>
                  <a:srgbClr val="3A002B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определяются преподавателем</a:t>
            </a:r>
            <a:r>
              <a:rPr lang="ru-RU" sz="2800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800" i="1" dirty="0">
              <a:solidFill>
                <a:srgbClr val="3A002B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53695" lvl="0" algn="just">
              <a:spcBef>
                <a:spcPts val="600"/>
              </a:spcBef>
              <a:spcAft>
                <a:spcPts val="600"/>
              </a:spcAft>
            </a:pPr>
            <a:r>
              <a:rPr lang="ru-RU" sz="2800" b="1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353695" lvl="0" algn="just">
              <a:spcBef>
                <a:spcPts val="600"/>
              </a:spcBef>
              <a:spcAft>
                <a:spcPts val="600"/>
              </a:spcAft>
            </a:pPr>
            <a:r>
              <a:rPr lang="ru-RU" sz="2800" b="1" i="1" dirty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i="1" dirty="0" smtClean="0">
                <a:solidFill>
                  <a:srgbClr val="002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</a:t>
            </a:r>
            <a:r>
              <a:rPr lang="ru-RU" sz="2800" b="1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Ориентировочное </a:t>
            </a:r>
            <a:r>
              <a:rPr lang="ru-RU" sz="28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время на подготовку </a:t>
            </a:r>
            <a:r>
              <a:rPr lang="ru-RU" sz="2800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800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3ч</a:t>
            </a:r>
            <a:r>
              <a:rPr lang="ru-RU" sz="2800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800" i="1" dirty="0">
              <a:solidFill>
                <a:srgbClr val="3A002B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5954" y="3837037"/>
            <a:ext cx="2593259" cy="2593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183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51164" cy="6858000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C0099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91432" y="516194"/>
            <a:ext cx="6164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Роль преподавателя: </a:t>
            </a:r>
            <a:endParaRPr lang="ru-RU" sz="2800" i="1" dirty="0">
              <a:solidFill>
                <a:srgbClr val="3A002B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71605" y="1297858"/>
            <a:ext cx="7582860" cy="3879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34925" lvl="0" indent="-342900" algn="just">
              <a:lnSpc>
                <a:spcPct val="112000"/>
              </a:lnSpc>
              <a:spcAft>
                <a:spcPts val="65"/>
              </a:spcAft>
              <a:buFont typeface="Symbol" panose="05050102010706020507" pitchFamily="18" charset="2"/>
              <a:buChar char=""/>
            </a:pPr>
            <a:r>
              <a:rPr lang="ru-RU" sz="2400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помочь в выборе темы; </a:t>
            </a:r>
            <a:endParaRPr lang="ru-RU" sz="2400" i="1" dirty="0">
              <a:solidFill>
                <a:srgbClr val="3A002B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34925" lvl="0" indent="-342900" algn="just">
              <a:lnSpc>
                <a:spcPct val="112000"/>
              </a:lnSpc>
              <a:spcAft>
                <a:spcPts val="65"/>
              </a:spcAft>
              <a:buFont typeface="Symbol" panose="05050102010706020507" pitchFamily="18" charset="2"/>
              <a:buChar char=""/>
            </a:pPr>
            <a:r>
              <a:rPr lang="ru-RU" sz="2400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рекомендовать </a:t>
            </a:r>
            <a:r>
              <a:rPr lang="ru-RU" sz="2400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литературу, дидактический материал; </a:t>
            </a:r>
            <a:endParaRPr lang="ru-RU" sz="2400" i="1" dirty="0">
              <a:solidFill>
                <a:srgbClr val="3A002B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34925" lvl="0" indent="-342900" algn="just">
              <a:lnSpc>
                <a:spcPct val="112000"/>
              </a:lnSpc>
              <a:spcAft>
                <a:spcPts val="65"/>
              </a:spcAft>
              <a:buFont typeface="Symbol" panose="05050102010706020507" pitchFamily="18" charset="2"/>
              <a:buChar char=""/>
            </a:pPr>
            <a:r>
              <a:rPr lang="ru-RU" sz="2400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предоставить требования (рекомендации) по оформлению работы; </a:t>
            </a:r>
            <a:endParaRPr lang="ru-RU" sz="2400" i="1" dirty="0">
              <a:solidFill>
                <a:srgbClr val="3A002B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34925" lvl="0" indent="-342900" algn="just">
              <a:lnSpc>
                <a:spcPct val="112000"/>
              </a:lnSpc>
              <a:spcAft>
                <a:spcPts val="65"/>
              </a:spcAft>
              <a:buFont typeface="Symbol" panose="05050102010706020507" pitchFamily="18" charset="2"/>
              <a:buChar char=""/>
            </a:pPr>
            <a:r>
              <a:rPr lang="ru-RU" sz="2400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определить место и сроки выполнения работы; </a:t>
            </a:r>
            <a:endParaRPr lang="ru-RU" sz="2400" i="1" dirty="0">
              <a:solidFill>
                <a:srgbClr val="3A002B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34925" lvl="0" indent="-342900" algn="just">
              <a:lnSpc>
                <a:spcPct val="112000"/>
              </a:lnSpc>
              <a:spcAft>
                <a:spcPts val="65"/>
              </a:spcAft>
              <a:buFont typeface="Symbol" panose="05050102010706020507" pitchFamily="18" charset="2"/>
              <a:buChar char=""/>
            </a:pPr>
            <a:r>
              <a:rPr lang="ru-RU" sz="2400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консультировать при затруднениях; </a:t>
            </a:r>
            <a:endParaRPr lang="ru-RU" sz="2400" i="1" dirty="0">
              <a:solidFill>
                <a:srgbClr val="3A002B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34925" lvl="0" indent="-342900" algn="just">
              <a:lnSpc>
                <a:spcPct val="112000"/>
              </a:lnSpc>
              <a:spcAft>
                <a:spcPts val="65"/>
              </a:spcAft>
              <a:buFont typeface="Symbol" panose="05050102010706020507" pitchFamily="18" charset="2"/>
              <a:buChar char=""/>
            </a:pPr>
            <a:r>
              <a:rPr lang="ru-RU" sz="2400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оценить </a:t>
            </a:r>
            <a:r>
              <a:rPr lang="ru-RU" sz="2400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папку – передвижку в </a:t>
            </a:r>
            <a:r>
              <a:rPr lang="ru-RU" sz="2400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контексте практического занятия. </a:t>
            </a:r>
            <a:endParaRPr lang="ru-RU" sz="2400" i="1" dirty="0">
              <a:solidFill>
                <a:srgbClr val="3A002B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078" y="3229897"/>
            <a:ext cx="3029526" cy="343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74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84555" y="558649"/>
            <a:ext cx="102134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ru-RU" sz="2400" b="1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 по теме «</a:t>
            </a:r>
            <a:r>
              <a:rPr lang="ru-RU" sz="24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Оформление папки – </a:t>
            </a:r>
            <a:r>
              <a:rPr lang="ru-RU" sz="2400" b="1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передвижки </a:t>
            </a:r>
            <a:r>
              <a:rPr lang="ru-RU" sz="24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для повышения </a:t>
            </a:r>
            <a:endParaRPr lang="ru-RU" sz="2400" b="1" i="1" dirty="0" smtClean="0">
              <a:solidFill>
                <a:srgbClr val="3A002B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>
              <a:defRPr/>
            </a:pPr>
            <a:r>
              <a:rPr lang="ru-RU" sz="2400" b="1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педагогической </a:t>
            </a:r>
            <a:r>
              <a:rPr lang="ru-RU" sz="24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культуры родителей</a:t>
            </a:r>
            <a:r>
              <a:rPr lang="ru-RU" sz="2400" b="1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b="1" i="1" dirty="0">
              <a:solidFill>
                <a:srgbClr val="3A002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84556" y="1905246"/>
            <a:ext cx="9465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1.Содержание папки- передвижки для родителей ДОО:</a:t>
            </a:r>
            <a:endParaRPr lang="ru-RU" sz="2400" i="1" dirty="0">
              <a:solidFill>
                <a:srgbClr val="3A002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42108" y="2590524"/>
            <a:ext cx="11055928" cy="786856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содержание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папки- передвижки полностью соответствует заданной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теме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42108" y="3480619"/>
            <a:ext cx="11055928" cy="1072138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содержание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папки- передвижки в основном соответствует заданной теме, есть незначительные отклонения от темы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задания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42108" y="4655996"/>
            <a:ext cx="11055928" cy="1140120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содержание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папки- передвижки соответствует заданной теме частично, в тексте есть значительные отклонения от темы задания или тема задания раскрыта не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полностью;  </a:t>
            </a:r>
            <a:endParaRPr lang="ru-RU" sz="2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42109" y="5899355"/>
            <a:ext cx="11055928" cy="820194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содержание папки- передвижки  не соответствует заданной теме, тема не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раскрыта.  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7875640" y="96983"/>
            <a:ext cx="4177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lang="ru-RU" sz="1200" b="1" i="1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№2.</a:t>
            </a:r>
          </a:p>
          <a:p>
            <a:pPr lvl="0" algn="r"/>
            <a:r>
              <a:rPr lang="ru-RU" sz="1200" b="1" i="1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</a:t>
            </a:r>
            <a:endParaRPr lang="ru-RU" sz="12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0"/>
            <a:ext cx="651164" cy="6858000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C0099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93" y="643256"/>
            <a:ext cx="990507" cy="1451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649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8076" y="615382"/>
            <a:ext cx="103645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 по </a:t>
            </a:r>
            <a:r>
              <a:rPr lang="ru-RU" sz="2400" b="1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теме «</a:t>
            </a:r>
            <a:r>
              <a:rPr lang="ru-RU" sz="2400" b="1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папки – </a:t>
            </a:r>
            <a:r>
              <a:rPr lang="ru-RU" sz="2400" b="1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передвижки</a:t>
            </a:r>
            <a:r>
              <a:rPr lang="ru-RU" sz="24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для повышения </a:t>
            </a:r>
            <a:endParaRPr lang="ru-RU" sz="2400" b="1" i="1" dirty="0" smtClean="0">
              <a:solidFill>
                <a:srgbClr val="3A002B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2400" b="1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педагогической </a:t>
            </a:r>
            <a:r>
              <a:rPr lang="ru-RU" sz="2400" b="1" i="1" dirty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культуры </a:t>
            </a:r>
            <a:r>
              <a:rPr lang="ru-RU" sz="2400" b="1" i="1" dirty="0" smtClean="0">
                <a:solidFill>
                  <a:srgbClr val="3A002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родителей</a:t>
            </a:r>
            <a:r>
              <a:rPr lang="ru-RU" sz="2400" b="1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b="1" i="1" dirty="0">
              <a:solidFill>
                <a:srgbClr val="3A002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400" b="1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i="1" dirty="0">
              <a:solidFill>
                <a:srgbClr val="3A002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7417" y="1759527"/>
            <a:ext cx="111252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2.Соответствие информации </a:t>
            </a:r>
            <a:r>
              <a:rPr lang="ru-RU" sz="2400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особенностям выбранной целевой </a:t>
            </a:r>
            <a:r>
              <a:rPr lang="ru-RU" sz="2400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аудитории:</a:t>
            </a:r>
            <a:endParaRPr lang="ru-RU" sz="2400" i="1" dirty="0">
              <a:solidFill>
                <a:srgbClr val="3A002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17417" y="2318174"/>
            <a:ext cx="11249891" cy="1020771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информация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полностью соответствует особенностям выбранной целевой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аудитории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17418" y="3435927"/>
            <a:ext cx="11249891" cy="928255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информация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основном соответствует особенностям выбранной целевой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аудитории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17418" y="4461164"/>
            <a:ext cx="11249891" cy="955963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информация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частично соответствует особенностям выбранной целевой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аудитории;  </a:t>
            </a:r>
            <a:endParaRPr lang="ru-RU" sz="2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17418" y="5514110"/>
            <a:ext cx="11249891" cy="845126"/>
          </a:xfrm>
          <a:prstGeom prst="roundRect">
            <a:avLst/>
          </a:prstGeom>
          <a:solidFill>
            <a:srgbClr val="500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информация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 соответствует особенностям выбранной целевой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аудитории.  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7610168" y="56735"/>
            <a:ext cx="4332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lang="ru-RU" sz="1200" b="1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 схемы №2.</a:t>
            </a:r>
          </a:p>
          <a:p>
            <a:pPr lvl="0" algn="r"/>
            <a:r>
              <a:rPr lang="ru-RU" sz="1200" b="1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</a:t>
            </a:r>
            <a:endParaRPr lang="ru-RU" sz="12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0"/>
            <a:ext cx="651164" cy="6858000"/>
          </a:xfrm>
          <a:prstGeom prst="rect">
            <a:avLst/>
          </a:prstGeom>
          <a:solidFill>
            <a:srgbClr val="CC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C0099"/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417" y="271879"/>
            <a:ext cx="990507" cy="1451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142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682</TotalTime>
  <Words>2450</Words>
  <Application>Microsoft Office PowerPoint</Application>
  <PresentationFormat>Широкоэкранный</PresentationFormat>
  <Paragraphs>155</Paragraphs>
  <Slides>15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РФ МИНИСТЕРСТВО ОБРАЗОВАНИЯ И НАУКИ АМУРСКОЙ ОБЛАСТИ ГПОАУ АО «АМУРСКИЙ ПЕДАГОГИЧЕСКИЙ КОЛЛЕДЖ»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Оформление папки – передвижки для повышения педагогической культуры родителей.</dc:title>
  <dc:subject>Методические рекомендации по организации самостоятельной внеаудиторной работы студентов к учебно - методическому комплексу ПМ. 04 Взаимодействие с родителями (лицами, их заменяющими и сотрудниками ДОО).</dc:subject>
  <dc:creator>О.Г. Гольская - преподаватель психолого - педагогических дисциплин, высшей квалификационной категории.</dc:creator>
  <cp:keywords>повышение педагогической культуры родителей; папка – передвижка; тематические папки - передвижки; папки - передвижки  по разным проблемам воспитания детей определённого возраста. </cp:keywords>
  <cp:lastModifiedBy>Admin</cp:lastModifiedBy>
  <cp:revision>91</cp:revision>
  <dcterms:created xsi:type="dcterms:W3CDTF">2020-02-11T14:00:09Z</dcterms:created>
  <dcterms:modified xsi:type="dcterms:W3CDTF">2020-04-05T04:23:06Z</dcterms:modified>
</cp:coreProperties>
</file>