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0" r:id="rId2"/>
    <p:sldId id="258" r:id="rId3"/>
    <p:sldId id="270" r:id="rId4"/>
    <p:sldId id="262" r:id="rId5"/>
    <p:sldId id="261" r:id="rId6"/>
    <p:sldId id="259" r:id="rId7"/>
    <p:sldId id="275" r:id="rId8"/>
    <p:sldId id="277" r:id="rId9"/>
    <p:sldId id="276" r:id="rId10"/>
    <p:sldId id="274" r:id="rId11"/>
    <p:sldId id="273" r:id="rId12"/>
    <p:sldId id="272" r:id="rId13"/>
    <p:sldId id="271" r:id="rId14"/>
    <p:sldId id="260" r:id="rId15"/>
    <p:sldId id="257" r:id="rId16"/>
    <p:sldId id="27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4"/>
    <a:srgbClr val="2F2F41"/>
    <a:srgbClr val="0000A2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33" autoAdjust="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A427FD-5E25-42BA-B7D2-8BACD9FF2439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C347E8-86AE-42BE-A65A-4A479BD45A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669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r>
              <a:rPr lang="ru-RU" sz="1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  <a:r>
              <a:rPr lang="ru-RU" sz="12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работы студентов </a:t>
            </a:r>
            <a:r>
              <a:rPr lang="ru-RU" sz="1200" b="1" i="1" baseline="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2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учебно - методическому комплексу ПМ. 04 Взаимодействие с родителями (лицами, их заменяющими и сотрудниками ДОО) по теме </a:t>
            </a:r>
            <a:r>
              <a:rPr lang="ru-RU" sz="1200" b="1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«Оформление санбюллетеня для родителей по вопросам охраны здоровья и формирования ЗОЖ у детей дошкольного возраста» 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81717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составлены для студентов и преподавателей ГПОАУ АО «АМУРСКИЙ ПЕДАГОГИЧЕСКИЙ КОЛЛЕДЖ» с целью сопровождения процесса введения и реализации требований Федеральных государственных образовательных стандартов (далее ФГОС) для среднего профессионального образования (далее СПО) и создания в образовательном учреждении учебно-методического обеспечения образовательного процесса.</a:t>
            </a:r>
            <a:endParaRPr kumimoji="0" lang="ru-RU" sz="1200" b="1" i="1" u="none" strike="noStrike" kern="1200" cap="none" spc="0" normalizeH="0" baseline="0" noProof="0" dirty="0" smtClean="0">
              <a:ln>
                <a:noFill/>
              </a:ln>
              <a:solidFill>
                <a:srgbClr val="000064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endParaRPr kumimoji="0" lang="ru-RU" sz="1200" b="1" i="1" u="none" strike="noStrike" kern="1200" cap="none" spc="0" normalizeH="0" baseline="0" noProof="0" dirty="0" smtClean="0">
              <a:ln>
                <a:noFill/>
              </a:ln>
              <a:solidFill>
                <a:srgbClr val="000064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12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Общие рекомендации студентам по выполнению внеаудиторных самостоятельных работ: </a:t>
            </a:r>
            <a:r>
              <a:rPr lang="ru-RU" sz="11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ru-RU" sz="1050" b="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внимательно выслушайте или прочитайте тему, цели и задачи самостоятельной работы; </a:t>
            </a:r>
            <a:endParaRPr lang="ru-RU" sz="1050" i="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обсудите текст задания с преподавателем и группой, задавайте вопросы – нельзя оставлять невыясненными или непонятыми ни одного слова или вопроса; </a:t>
            </a:r>
            <a:endParaRPr lang="ru-RU" sz="1050" i="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внимательно прослушайте рекомендации преподавателя по выполнению самостоятельной работы; </a:t>
            </a:r>
            <a:endParaRPr lang="ru-RU" sz="1050" i="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ознакомьтесь с графиком самостоятельных работ, обучающихся по дисциплине / МДК; если требуется, уточните время, отводимое на выполнение задания, сроки сдачи и форму отчета у преподавателя;</a:t>
            </a:r>
            <a:endParaRPr lang="ru-RU" sz="1050" i="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внимательно изучите методические рекомендации, оформленные в презентации (слайд- лекции) по выполнению самостоятельной работы; </a:t>
            </a:r>
            <a:endParaRPr lang="ru-RU" sz="1050" i="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ознакомьтесь со списком литературы и источников по заданной теме самостоятельной работы;</a:t>
            </a:r>
            <a:endParaRPr lang="ru-RU" sz="1050" i="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повторите весь теоретический материал по конспектам и другим источникам, предшествовавший самостоятельной работе, ответьте на вопросы самоконтроля по изученному материалу;  </a:t>
            </a:r>
            <a:endParaRPr lang="ru-RU" sz="1050" i="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подготовьте все необходимое для выполнения задания, рационально (удобно и правильно) расположите на рабочем месте; не следует браться за работу, пока не подготовлено рабочее место; </a:t>
            </a:r>
            <a:endParaRPr lang="ru-RU" sz="1050" i="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продумайте ход выполнения работы, составьте план, если это необходимо; </a:t>
            </a:r>
            <a:endParaRPr lang="ru-RU" sz="1050" i="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если вы делаете сообщение или доклад, то обязательно прочтите текст медленно вслух, обращая особое внимание на произношение новых терминов и стараясь запомнить информацию;  </a:t>
            </a:r>
            <a:endParaRPr lang="ru-RU" sz="1050" i="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если ваша работа связана с использованием ИКТ, проверьте наличие и работоспособность программного обеспечения, необходимого для выполнения задания; </a:t>
            </a:r>
            <a:endParaRPr lang="ru-RU" sz="1050" i="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если при выполнении самостоятельной работы применяется групповое или коллективное выполнение задания, старайтесь поддерживать в коллективе нормальный психологический климат, грамотно распределить роли и обязанности; вместе проводите анализ и самоконтроль организации самостоятельной работы микрогруппы; </a:t>
            </a:r>
            <a:endParaRPr lang="ru-RU" sz="1050" i="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не отвлекайтесь во время выполнения задания на посторонние, не относящиеся к работе, дела; </a:t>
            </a:r>
            <a:endParaRPr lang="ru-RU" sz="1050" i="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при выполнении самостоятельного практического задания соблюдайте правила техники безопасности и охраны труда; </a:t>
            </a:r>
            <a:endParaRPr lang="ru-RU" sz="1050" i="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в процессе выполнения самостоятельной работы обращайтесь за консультациями к преподавателю, чтобы вовремя скорректировать свою деятельность, проверить правильность выполнения задания; </a:t>
            </a:r>
            <a:endParaRPr lang="ru-RU" sz="1050" i="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по окончании выполнения самостоятельной работы составьте письменный или устный отчет в соответствии с теми методическими указаниями по оформлению отчета, которые вы получили от преподавателя или в методических указаниях;  </a:t>
            </a:r>
            <a:endParaRPr lang="ru-RU" sz="1050" i="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сдайте готовую работу преподавателю для проверки точно в указанный преподавателем срок; </a:t>
            </a:r>
            <a:endParaRPr lang="ru-RU" sz="1050" i="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участвуйте в обсуждении и оценке полученных результатов самостоятельной работы (общегрупповом или в микрогруппах); </a:t>
            </a:r>
            <a:endParaRPr lang="ru-RU" sz="1050" i="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1049655" marR="1219200" lvl="0" indent="-6350" algn="just">
              <a:lnSpc>
                <a:spcPct val="112000"/>
              </a:lnSpc>
              <a:spcAft>
                <a:spcPts val="20"/>
              </a:spcAft>
            </a:pPr>
            <a:r>
              <a:rPr lang="ru-RU" sz="12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— участвуйте в обсуждении полученных результатов работы. </a:t>
            </a:r>
            <a:endParaRPr lang="ru-RU" sz="1050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C347E8-86AE-42BE-A65A-4A479BD45A4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682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78A75-4CD0-4962-BB50-B717A31E121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3649B-1076-4B4F-8030-9C7C22B4E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703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78A75-4CD0-4962-BB50-B717A31E121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3649B-1076-4B4F-8030-9C7C22B4E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675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78A75-4CD0-4962-BB50-B717A31E121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3649B-1076-4B4F-8030-9C7C22B4E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272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78A75-4CD0-4962-BB50-B717A31E121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3649B-1076-4B4F-8030-9C7C22B4E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201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78A75-4CD0-4962-BB50-B717A31E121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3649B-1076-4B4F-8030-9C7C22B4E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741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78A75-4CD0-4962-BB50-B717A31E121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3649B-1076-4B4F-8030-9C7C22B4E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525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78A75-4CD0-4962-BB50-B717A31E121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3649B-1076-4B4F-8030-9C7C22B4E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831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78A75-4CD0-4962-BB50-B717A31E121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3649B-1076-4B4F-8030-9C7C22B4E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14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78A75-4CD0-4962-BB50-B717A31E121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3649B-1076-4B4F-8030-9C7C22B4E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246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78A75-4CD0-4962-BB50-B717A31E121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3649B-1076-4B4F-8030-9C7C22B4E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078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78A75-4CD0-4962-BB50-B717A31E121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3649B-1076-4B4F-8030-9C7C22B4E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218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78A75-4CD0-4962-BB50-B717A31E121A}" type="datetimeFigureOut">
              <a:rPr lang="ru-RU" smtClean="0"/>
              <a:t>05.04.2020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3649B-1076-4B4F-8030-9C7C22B4E2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14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11" y="4392592"/>
            <a:ext cx="2272144" cy="24654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33382" y="477854"/>
            <a:ext cx="1347333" cy="7864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90802" y="249383"/>
            <a:ext cx="716279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100" b="1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100" i="1" dirty="0">
              <a:solidFill>
                <a:srgbClr val="000064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100" b="1" i="1" dirty="0">
              <a:solidFill>
                <a:srgbClr val="000064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100" i="1" dirty="0">
              <a:solidFill>
                <a:srgbClr val="000064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100" i="1" dirty="0">
              <a:solidFill>
                <a:srgbClr val="000064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100" i="1" dirty="0">
              <a:solidFill>
                <a:srgbClr val="000064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100" i="1" dirty="0">
              <a:solidFill>
                <a:srgbClr val="000064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100" b="1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100" b="1" i="1" dirty="0">
              <a:solidFill>
                <a:srgbClr val="00006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0218" y="1526657"/>
            <a:ext cx="11582399" cy="1796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9655" marR="1219200" lvl="0" indent="-6350" algn="ctr">
              <a:lnSpc>
                <a:spcPct val="112000"/>
              </a:lnSpc>
              <a:spcAft>
                <a:spcPts val="20"/>
              </a:spcAft>
            </a:pPr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Методические рекомендации </a:t>
            </a:r>
          </a:p>
          <a:p>
            <a:pPr marL="72390" marR="172085" lvl="0" indent="-6350" algn="ctr">
              <a:lnSpc>
                <a:spcPct val="112000"/>
              </a:lnSpc>
              <a:spcAft>
                <a:spcPts val="25"/>
              </a:spcAft>
            </a:pP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 организации самостоятельной внеаудиторной работы студентов </a:t>
            </a:r>
          </a:p>
          <a:p>
            <a:pPr lvl="0" algn="ctr"/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 учебно - методическому комплексу ПМ. 04 Взаимодействие с родителями (лицами, их заменяющими и сотрудниками ДОО).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1163" y="3425507"/>
            <a:ext cx="110559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Тема «Оформление </a:t>
            </a:r>
            <a:r>
              <a:rPr lang="ru-RU" sz="2400" b="1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санбюллетеня для </a:t>
            </a:r>
            <a:r>
              <a:rPr lang="ru-RU" sz="2400" b="1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 по </a:t>
            </a:r>
            <a:r>
              <a:rPr lang="ru-RU" sz="2400" b="1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вопросам </a:t>
            </a:r>
            <a:r>
              <a:rPr lang="ru-RU" sz="2400" b="1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профилактики болезней и формирования </a:t>
            </a:r>
            <a:r>
              <a:rPr lang="ru-RU" sz="2400" b="1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ЗОЖ у детей дошкольного возраста»</a:t>
            </a:r>
            <a:endParaRPr lang="ru-RU" sz="2400" b="1" i="1" dirty="0">
              <a:solidFill>
                <a:srgbClr val="000064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b="1" i="1" dirty="0">
              <a:solidFill>
                <a:srgbClr val="000064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90801" y="5098473"/>
            <a:ext cx="92271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1600" b="1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Междисциплинарный курс </a:t>
            </a:r>
            <a:r>
              <a:rPr lang="ru-RU" sz="16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МДК 04.01.</a:t>
            </a:r>
            <a:r>
              <a:rPr lang="ru-RU" sz="1600" i="1" dirty="0">
                <a:solidFill>
                  <a:srgbClr val="000064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Теоретические и  методические основы взаимодействия воспитателя  с родителями и сотрудниками дошкольного образовательного учреждения</a:t>
            </a:r>
          </a:p>
          <a:p>
            <a:pPr lvl="0"/>
            <a:r>
              <a:rPr lang="ru-RU" sz="16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 </a:t>
            </a:r>
            <a:r>
              <a:rPr lang="ru-RU" sz="16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44.02.01 Дошкольное образование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73782" y="6031471"/>
            <a:ext cx="6968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1600" b="1" i="1" dirty="0">
                <a:solidFill>
                  <a:srgbClr val="000064"/>
                </a:solidFill>
                <a:latin typeface="Times New Roman" pitchFamily="18" charset="0"/>
                <a:cs typeface="Times New Roman" pitchFamily="18" charset="0"/>
              </a:rPr>
              <a:t>Преподаватель психолого – педагогических дисциплин, высшей квалификационной категории: </a:t>
            </a:r>
            <a:r>
              <a:rPr lang="ru-RU" sz="1600" i="1" dirty="0" smtClean="0">
                <a:solidFill>
                  <a:srgbClr val="000064"/>
                </a:solidFill>
                <a:latin typeface="Times New Roman" pitchFamily="18" charset="0"/>
                <a:cs typeface="Times New Roman" pitchFamily="18" charset="0"/>
              </a:rPr>
              <a:t>Гольская </a:t>
            </a:r>
            <a:r>
              <a:rPr lang="ru-RU" sz="1600" i="1" dirty="0">
                <a:solidFill>
                  <a:srgbClr val="000064"/>
                </a:solidFill>
                <a:latin typeface="Times New Roman" pitchFamily="18" charset="0"/>
                <a:cs typeface="Times New Roman" pitchFamily="18" charset="0"/>
              </a:rPr>
              <a:t>Оксана Геннадьевна</a:t>
            </a:r>
          </a:p>
        </p:txBody>
      </p:sp>
    </p:spTree>
    <p:extLst>
      <p:ext uri="{BB962C8B-B14F-4D97-AF65-F5344CB8AC3E}">
        <p14:creationId xmlns:p14="http://schemas.microsoft.com/office/powerpoint/2010/main" val="293664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65018" cy="685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39800" y="501650"/>
            <a:ext cx="49403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Требования </a:t>
            </a:r>
            <a:r>
              <a:rPr lang="ru-RU" sz="2400" b="1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изобразительной части.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Изобразительная часть вместе с текстовой не должны перегружать бюллетень, но и не должно оставаться свободного места, иначе он будет трудно читаться. </a:t>
            </a:r>
            <a:endParaRPr lang="ru-RU" sz="2400" i="1" dirty="0" smtClean="0">
              <a:solidFill>
                <a:srgbClr val="00006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Нужна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разумная мера заполнения санбюллетеня. </a:t>
            </a:r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одну впечатляющую иллюстрацию, чем несколько мелких.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224" y="330200"/>
            <a:ext cx="5861159" cy="619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0825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65018" cy="685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38200" y="444500"/>
            <a:ext cx="112141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64"/>
                </a:solidFill>
              </a:rPr>
              <a:t>        </a:t>
            </a:r>
            <a:r>
              <a:rPr lang="ru-RU" sz="2400" b="1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2400" b="1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экспозиции.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Санбюллетень должен вывешиваться на видном месте </a:t>
            </a:r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возрастной группы ДОО (стенде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так, чтобы его было удобно читать. Ни в коем случае нельзя наклеивать бюллетень просто на стену. Вопрос, через какое время бюллетень нужно заменить новым, определяется в каждом конкретном заведении. </a:t>
            </a:r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Там, где бюллетень читает постоянный контингент (например, родители воспитанников ДОО), обновлять следует чаще, чем в учреждениях, где контингент часто меняется (например, в поликлинике). </a:t>
            </a:r>
            <a:endParaRPr lang="ru-RU" sz="2400" i="1" dirty="0">
              <a:solidFill>
                <a:srgbClr val="00006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3007766"/>
            <a:ext cx="52451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Рекомендуемый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экспозиции - не более двух недель. Вывешивать его повторно рекомендуется не раньше, чем через два-три месяца или накануне подъема сезонной заболеваемости.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7960" y="3263703"/>
            <a:ext cx="4717100" cy="33300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0990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65018" cy="685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93800" y="127000"/>
            <a:ext cx="10642600" cy="105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4925" indent="449580" algn="ctr">
              <a:lnSpc>
                <a:spcPct val="112000"/>
              </a:lnSpc>
              <a:spcAft>
                <a:spcPts val="65"/>
              </a:spcAft>
            </a:pPr>
            <a:r>
              <a:rPr lang="ru-RU" sz="2800" b="1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Правильно разработанный и оформленный санбюллетень – источник медицинских и </a:t>
            </a:r>
            <a:r>
              <a:rPr lang="ru-RU" sz="2800" b="1" i="1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гигиенических </a:t>
            </a:r>
            <a:r>
              <a:rPr lang="ru-RU" sz="2800" b="1" i="1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знаний </a:t>
            </a:r>
            <a:endParaRPr lang="ru-RU" sz="2800" b="1" i="1" dirty="0">
              <a:solidFill>
                <a:srgbClr val="00006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0173" y="1403350"/>
            <a:ext cx="6736227" cy="5264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096" y="1403350"/>
            <a:ext cx="3721754" cy="5264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83491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65018" cy="685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384300" y="3314700"/>
            <a:ext cx="5626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Роль </a:t>
            </a:r>
            <a:r>
              <a:rPr lang="ru-RU" sz="2800" b="1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преподавателя: </a:t>
            </a:r>
            <a:endParaRPr lang="ru-RU" sz="2800" i="1" dirty="0">
              <a:solidFill>
                <a:srgbClr val="000064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80655" y="3848100"/>
            <a:ext cx="9815945" cy="2638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помочь в выборе темы; </a:t>
            </a:r>
            <a:endParaRPr lang="ru-RU" sz="2400" i="1" dirty="0">
              <a:solidFill>
                <a:srgbClr val="000064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рекомендовать литературу; </a:t>
            </a:r>
            <a:endParaRPr lang="ru-RU" sz="2400" i="1" dirty="0">
              <a:solidFill>
                <a:srgbClr val="000064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предоставить требования (рекомендации) по оформлению работы; </a:t>
            </a:r>
            <a:endParaRPr lang="ru-RU" sz="2400" i="1" dirty="0">
              <a:solidFill>
                <a:srgbClr val="000064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определить место и сроки выполнения работы; </a:t>
            </a:r>
            <a:endParaRPr lang="ru-RU" sz="2400" i="1" dirty="0">
              <a:solidFill>
                <a:srgbClr val="000064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консультировать при затруднениях; </a:t>
            </a:r>
            <a:endParaRPr lang="ru-RU" sz="2400" i="1" dirty="0">
              <a:solidFill>
                <a:srgbClr val="000064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34925" lvl="0" indent="-342900" algn="just">
              <a:lnSpc>
                <a:spcPct val="112000"/>
              </a:lnSpc>
              <a:spcAft>
                <a:spcPts val="65"/>
              </a:spcAft>
              <a:buFont typeface="Symbol" panose="05050102010706020507" pitchFamily="18" charset="2"/>
              <a:buChar char=""/>
            </a:pP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оценить работу студента в контексте практического занятия. </a:t>
            </a:r>
            <a:endParaRPr lang="ru-RU" sz="2400" i="1" dirty="0">
              <a:solidFill>
                <a:srgbClr val="000064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5376" y="4817163"/>
            <a:ext cx="2112660" cy="19673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01700" y="342900"/>
            <a:ext cx="9219776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350" marR="18415" lvl="0" indent="450215" algn="just">
              <a:spcBef>
                <a:spcPts val="600"/>
              </a:spcBef>
              <a:spcAft>
                <a:spcPts val="600"/>
              </a:spcAft>
            </a:pPr>
            <a:r>
              <a:rPr lang="ru-RU" sz="2800" b="1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Затраты времени на оформление санбюллетеня для </a:t>
            </a:r>
            <a:r>
              <a:rPr lang="ru-RU" sz="2800" b="1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 ДОО </a:t>
            </a:r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зависят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объёма информации, её сложности и определяются преподава­</a:t>
            </a:r>
            <a:r>
              <a:rPr lang="ru-RU" sz="2400" i="1" spc="-5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телем. </a:t>
            </a:r>
          </a:p>
          <a:p>
            <a:pPr marL="6350" marR="18415" lvl="0" indent="450215" algn="just">
              <a:spcBef>
                <a:spcPts val="600"/>
              </a:spcBef>
              <a:spcAft>
                <a:spcPts val="600"/>
              </a:spcAft>
            </a:pPr>
            <a:r>
              <a:rPr lang="ru-RU" sz="2800" b="1" i="1" spc="-5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Ориентировочное время на подготовку </a:t>
            </a:r>
            <a:r>
              <a:rPr lang="ru-RU" sz="2800" b="1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санбюллетеня </a:t>
            </a:r>
            <a:r>
              <a:rPr lang="ru-RU" sz="2800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от </a:t>
            </a:r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трёх до пяти часов.</a:t>
            </a:r>
            <a:endParaRPr lang="ru-RU" sz="2400" i="1" dirty="0">
              <a:solidFill>
                <a:srgbClr val="000064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1476" y="426601"/>
            <a:ext cx="1935599" cy="1935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10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65018" cy="685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587500" y="177800"/>
            <a:ext cx="10477500" cy="1291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оценки самостоятельной работы студентов по теме </a:t>
            </a:r>
            <a:r>
              <a:rPr lang="ru-RU" sz="2400" b="1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«Оформление санбюллетеня для родителей по вопросам профилактики болезней и формирования ЗОЖ у детей дошкольного возраста»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0600" y="1469702"/>
            <a:ext cx="9289474" cy="4899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4925" lvl="0" algn="just" fontAlgn="base">
              <a:lnSpc>
                <a:spcPct val="112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sz="28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актуальность темы; </a:t>
            </a:r>
            <a:endParaRPr lang="ru-RU" sz="2400" i="1" dirty="0">
              <a:solidFill>
                <a:srgbClr val="000064"/>
              </a:solidFill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34925" lvl="0" algn="just" fontAlgn="base">
              <a:lnSpc>
                <a:spcPct val="112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sz="28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оригинальность названия; </a:t>
            </a:r>
            <a:endParaRPr lang="ru-RU" sz="2400" i="1" dirty="0">
              <a:solidFill>
                <a:srgbClr val="000064"/>
              </a:solidFill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34925" lvl="0" algn="just" fontAlgn="base">
              <a:lnSpc>
                <a:spcPct val="112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sz="28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соответствие </a:t>
            </a:r>
            <a:r>
              <a:rPr lang="ru-RU" sz="24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содержания </a:t>
            </a:r>
            <a:r>
              <a:rPr lang="ru-RU" sz="2400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теме; </a:t>
            </a:r>
            <a:endParaRPr lang="ru-RU" sz="2400" i="1" dirty="0">
              <a:solidFill>
                <a:srgbClr val="000064"/>
              </a:solidFill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34925" lvl="0" algn="just" fontAlgn="base">
              <a:lnSpc>
                <a:spcPct val="112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sz="28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наличие </a:t>
            </a:r>
            <a:r>
              <a:rPr lang="ru-RU" sz="24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профилактической </a:t>
            </a:r>
            <a:r>
              <a:rPr lang="ru-RU" sz="2400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направленности; </a:t>
            </a:r>
            <a:endParaRPr lang="ru-RU" sz="2400" i="1" dirty="0">
              <a:solidFill>
                <a:srgbClr val="000064"/>
              </a:solidFill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34925" lvl="0" algn="just" fontAlgn="base">
              <a:lnSpc>
                <a:spcPct val="112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sz="28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ясное</a:t>
            </a:r>
            <a:r>
              <a:rPr lang="ru-RU" sz="24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доступное, лаконичное изложение </a:t>
            </a:r>
            <a:r>
              <a:rPr lang="ru-RU" sz="2400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материала; </a:t>
            </a:r>
            <a:endParaRPr lang="ru-RU" sz="2400" i="1" dirty="0">
              <a:solidFill>
                <a:srgbClr val="000064"/>
              </a:solidFill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34925" lvl="0" algn="just" fontAlgn="base">
              <a:lnSpc>
                <a:spcPct val="112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sz="28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наличие </a:t>
            </a:r>
            <a:r>
              <a:rPr lang="ru-RU" sz="24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элементов </a:t>
            </a:r>
            <a:r>
              <a:rPr lang="ru-RU" sz="2400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наглядности; </a:t>
            </a:r>
            <a:endParaRPr lang="ru-RU" sz="2400" i="1" dirty="0">
              <a:solidFill>
                <a:srgbClr val="000064"/>
              </a:solidFill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34925" lvl="0" algn="just" fontAlgn="base">
              <a:lnSpc>
                <a:spcPct val="112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sz="28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разумная </a:t>
            </a:r>
            <a:r>
              <a:rPr lang="ru-RU" sz="24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мера заполнения </a:t>
            </a:r>
            <a:r>
              <a:rPr lang="ru-RU" sz="2400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санбюллетеня; </a:t>
            </a:r>
            <a:endParaRPr lang="ru-RU" sz="2400" i="1" dirty="0">
              <a:solidFill>
                <a:srgbClr val="000064"/>
              </a:solidFill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R="34925" lvl="0" algn="just" fontAlgn="base">
              <a:lnSpc>
                <a:spcPct val="112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sz="28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соответствие </a:t>
            </a:r>
            <a:r>
              <a:rPr lang="ru-RU" sz="24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оформления </a:t>
            </a:r>
            <a:r>
              <a:rPr lang="ru-RU" sz="2400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требованиям; </a:t>
            </a:r>
          </a:p>
          <a:p>
            <a:pPr lvl="0"/>
            <a:r>
              <a:rPr lang="ru-RU" sz="28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—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своевременная сдача работы. </a:t>
            </a:r>
          </a:p>
          <a:p>
            <a:pPr marR="34925" lvl="0" algn="just" fontAlgn="base">
              <a:lnSpc>
                <a:spcPct val="112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endParaRPr lang="ru-RU" sz="2400" i="1" u="none" strike="noStrike" dirty="0">
              <a:solidFill>
                <a:srgbClr val="000064"/>
              </a:solidFill>
              <a:effectLst/>
              <a:uFill>
                <a:solidFill>
                  <a:srgbClr val="000000"/>
                </a:solidFill>
              </a:u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4704" y="4296775"/>
            <a:ext cx="3630740" cy="24204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260" y="301841"/>
            <a:ext cx="798240" cy="82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37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688320"/>
            <a:ext cx="11513128" cy="5993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b="1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600" b="1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Гончарова </a:t>
            </a:r>
            <a:r>
              <a:rPr lang="ru-RU" sz="1600" b="1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О.В. </a:t>
            </a:r>
            <a:r>
              <a:rPr lang="ru-RU" sz="1600" b="1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Основные </a:t>
            </a:r>
            <a:r>
              <a:rPr lang="ru-RU" sz="1600" b="1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правила выпуска санитарных бюллетеней  — Текст: электронный  </a:t>
            </a:r>
            <a:r>
              <a:rPr lang="ru-RU" sz="16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</a:t>
            </a:r>
            <a:r>
              <a:rPr lang="ru-RU" sz="1600" b="1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i="1" dirty="0">
              <a:solidFill>
                <a:srgbClr val="000064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sz="1600" b="1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Горбунова </a:t>
            </a:r>
            <a:r>
              <a:rPr lang="ru-RU" sz="1600" b="1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Л.Н. Организация самостоятельной работы студентов СПО/ Л.Н. Горбунова // Среднее профессиональное образование. </a:t>
            </a:r>
            <a:r>
              <a:rPr lang="ru-RU" sz="16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2007. - № 8. – С. 149-152. </a:t>
            </a:r>
            <a:endParaRPr lang="ru-RU" sz="1600" i="1" dirty="0" smtClean="0">
              <a:solidFill>
                <a:srgbClr val="000064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sz="1600" b="1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ГОСТ </a:t>
            </a:r>
            <a:r>
              <a:rPr lang="ru-RU" sz="1600" b="1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2.105-95</a:t>
            </a:r>
            <a:r>
              <a:rPr lang="ru-RU" sz="1600" b="1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Общие </a:t>
            </a:r>
            <a:r>
              <a:rPr lang="ru-RU" sz="1600" b="1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требования к тестовым документам. Взамен ГОСТ2.105.79, ГОСТ2.906-71:Введ.01.07.96-М</a:t>
            </a:r>
            <a:r>
              <a:rPr lang="ru-RU" sz="16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.:Изд-во стандартов, 2003</a:t>
            </a:r>
            <a:r>
              <a:rPr lang="ru-RU" sz="1600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sz="1600" b="1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Куклина</a:t>
            </a:r>
            <a:r>
              <a:rPr lang="ru-RU" sz="1600" b="1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Е. Н. Основы учебно-исследовательской деятельности : учебное пособие для среднего профессионального образования / Е. Н. Куклина, М. А. Мазниченко, И. А. Мушкина. — 2-е изд., испр. и доп. — Москва : Издательство Юрайт, 2018. — 235 с. — (Профессиональное образование). — </a:t>
            </a:r>
            <a:r>
              <a:rPr lang="ru-RU" sz="16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ISBN 978-5-534-08818-2. — </a:t>
            </a:r>
            <a:r>
              <a:rPr lang="ru-RU" sz="1600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Текст: </a:t>
            </a:r>
            <a:r>
              <a:rPr lang="ru-RU" sz="16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электронный</a:t>
            </a:r>
            <a:r>
              <a:rPr lang="ru-RU" sz="1600" b="1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// ЭБС Юрайт [сайт]. — URL: https://urait.ru/bcode/426581 (дата обращения: 05.12.2019</a:t>
            </a:r>
            <a:r>
              <a:rPr lang="ru-RU" sz="1600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sz="1600" b="1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Культура </a:t>
            </a:r>
            <a:r>
              <a:rPr lang="ru-RU" sz="1600" b="1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устной и письменной речи делового человека: Справочник.</a:t>
            </a:r>
            <a:r>
              <a:rPr lang="ru-RU" sz="16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М., Флинта, Наука, 1997</a:t>
            </a:r>
            <a:r>
              <a:rPr lang="ru-RU" sz="1600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sz="1600" b="1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Морозова </a:t>
            </a:r>
            <a:r>
              <a:rPr lang="ru-RU" sz="1600" b="1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Н.В. Инновационные средства организации самостоятельной работы студентов [Электронный ресурс] / Н. В. Морозова // Молодой ученый. </a:t>
            </a:r>
            <a:r>
              <a:rPr lang="ru-RU" sz="16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— 2011. — №2. Т.2. — С. 102-104. </a:t>
            </a:r>
            <a:endParaRPr lang="ru-RU" sz="1600" i="1" dirty="0" smtClean="0">
              <a:solidFill>
                <a:srgbClr val="000064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sz="1600" b="1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Методические </a:t>
            </a:r>
            <a:r>
              <a:rPr lang="ru-RU" sz="1600" b="1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рекомендации по организации и методическому сопровождению самостоятельной работы студентов СПО [Электронный ресурс] / Сост.: З.Т. Закирова – Муравленко: </a:t>
            </a:r>
            <a:r>
              <a:rPr lang="ru-RU" sz="16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ГБОУ СПО ЯНАО «ММК», 2013. – 25 с. </a:t>
            </a:r>
            <a:endParaRPr lang="ru-RU" sz="1600" i="1" dirty="0" smtClean="0">
              <a:solidFill>
                <a:srgbClr val="000064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sz="1600" b="1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Методическое пособие по организации самостоятельной работы студентов [Электронный ресурс] / Сост. В.И. Медведева</a:t>
            </a:r>
            <a:r>
              <a:rPr lang="ru-RU" sz="16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Смоленск: СПЭК, 2010. - 34 с. </a:t>
            </a:r>
          </a:p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r>
              <a:rPr lang="ru-RU" sz="1600" b="1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Рекомендации по организации самостоятельной работы обучающихся по основным профессиональным образовательным программам среднего профессионального образования </a:t>
            </a:r>
            <a:r>
              <a:rPr lang="ru-RU" sz="16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/ Приложение к письму департамента образования, науки и молодежной политики Воронежской области от 22.05.2014г. № 80-11/3648. </a:t>
            </a:r>
            <a:r>
              <a:rPr lang="ru-RU" sz="1600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i="1" dirty="0">
              <a:solidFill>
                <a:srgbClr val="000064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endParaRPr lang="ru-RU" sz="1600" i="1" dirty="0">
              <a:solidFill>
                <a:srgbClr val="000064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34925" lvl="0" algn="just" fontAlgn="base">
              <a:lnSpc>
                <a:spcPct val="111000"/>
              </a:lnSpc>
              <a:spcAft>
                <a:spcPts val="65"/>
              </a:spcAft>
              <a:buClr>
                <a:srgbClr val="000000"/>
              </a:buClr>
              <a:buSzPts val="1200"/>
            </a:pPr>
            <a:endParaRPr lang="ru-RU" sz="1600" i="1" u="none" strike="noStrike" dirty="0">
              <a:solidFill>
                <a:srgbClr val="000064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6600" y="165100"/>
            <a:ext cx="6921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ru-RU" sz="2800" b="1" i="1" dirty="0">
              <a:solidFill>
                <a:srgbClr val="00006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042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26" y="4488873"/>
            <a:ext cx="2068491" cy="22444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4800" y="1260764"/>
            <a:ext cx="1169323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i="1" dirty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7E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Зайди </a:t>
            </a:r>
            <a:r>
              <a:rPr lang="ru-RU" sz="20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другие  разделы сайта, чтобы по разделам " Навигации" почитать интересные статьи или посмотреть презентации, дидактические материалы по предметам (педагогика, методика развития детской речи, теоретические основы взаимодействия ДОУ и родителей); материал для подготовки к зачётам, контрольным работам, педагогической практике, экзаменам, курсовым и дипломным работам; организации мониторинга в ДОО. </a:t>
            </a:r>
            <a:endParaRPr lang="ru-RU" sz="2000" i="1" dirty="0" smtClean="0">
              <a:solidFill>
                <a:srgbClr val="00006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i="1" dirty="0">
              <a:solidFill>
                <a:srgbClr val="00006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000" b="1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Гольская </a:t>
            </a:r>
            <a:r>
              <a:rPr lang="ru-RU" sz="2000" b="1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Оксана Геннадьевна | сайт преподавателя...</a:t>
            </a:r>
            <a:r>
              <a:rPr lang="en-US" sz="20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URL: http: //nsportal.ru›golskaya-oksana </a:t>
            </a:r>
            <a:endParaRPr lang="ru-RU" sz="2000" i="1" dirty="0">
              <a:solidFill>
                <a:srgbClr val="00006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2000" i="1" dirty="0">
              <a:solidFill>
                <a:srgbClr val="00006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Буду </a:t>
            </a:r>
            <a:r>
              <a:rPr lang="ru-RU" sz="20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рада, если информация, размещённая на моём сайте, поможет Вам в работе и учёбе.</a:t>
            </a:r>
            <a:endParaRPr lang="ru-RU" sz="1600" i="1" dirty="0">
              <a:solidFill>
                <a:srgbClr val="000064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599" y="498764"/>
            <a:ext cx="94765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Понравилась </a:t>
            </a:r>
            <a:r>
              <a:rPr lang="ru-RU" sz="3200" b="1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  <a:r>
              <a:rPr lang="ru-RU" sz="3200" b="1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b="1" i="1" dirty="0">
              <a:solidFill>
                <a:srgbClr val="00006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43345" y="1233055"/>
            <a:ext cx="11374582" cy="27709"/>
          </a:xfrm>
          <a:prstGeom prst="line">
            <a:avLst/>
          </a:prstGeom>
          <a:ln>
            <a:solidFill>
              <a:srgbClr val="0000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49092" y="5985164"/>
            <a:ext cx="69688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000064"/>
                </a:solidFill>
                <a:latin typeface="Times New Roman" pitchFamily="18" charset="0"/>
                <a:cs typeface="Times New Roman" pitchFamily="18" charset="0"/>
              </a:rPr>
              <a:t>Преподаватель ГПОАУ АО АПК: </a:t>
            </a:r>
          </a:p>
          <a:p>
            <a:pPr lvl="0" algn="r"/>
            <a:r>
              <a:rPr lang="ru-RU" sz="2000" i="1" dirty="0">
                <a:solidFill>
                  <a:srgbClr val="000064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</p:spTree>
    <p:extLst>
      <p:ext uri="{BB962C8B-B14F-4D97-AF65-F5344CB8AC3E}">
        <p14:creationId xmlns:p14="http://schemas.microsoft.com/office/powerpoint/2010/main" val="67184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65018" cy="685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66801" y="596900"/>
            <a:ext cx="687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i="1" dirty="0" smtClean="0">
                <a:solidFill>
                  <a:srgbClr val="5C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b="1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800" b="1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самостоятельной работы:</a:t>
            </a:r>
            <a:endParaRPr lang="ru-RU" sz="2800" dirty="0">
              <a:solidFill>
                <a:srgbClr val="000064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1066800"/>
            <a:ext cx="10896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специальных компетенций, обеспечивающих возможность работы с информационными технологиями (оформление информационно-демонстрационного пособия) в процессе взаимодействия воспитателя  с родителями и </a:t>
            </a:r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сотрудниками </a:t>
            </a:r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дошкольной образовательной организации (ДОО)</a:t>
            </a:r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2400" i="1" dirty="0">
              <a:solidFill>
                <a:srgbClr val="000064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5418" y="3763026"/>
            <a:ext cx="4390937" cy="29287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6800" y="3263900"/>
            <a:ext cx="70993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Санитарный </a:t>
            </a:r>
            <a:r>
              <a:rPr lang="ru-RU" sz="2400" b="1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бюллетень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своего рода «форма стенной печати». Он может быть посвящен только медицинской теме.</a:t>
            </a:r>
          </a:p>
          <a:p>
            <a:endParaRPr lang="ru-RU" sz="2400" i="1" dirty="0" smtClean="0">
              <a:solidFill>
                <a:srgbClr val="00006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Санитарный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бюллетень - несистематическое, непериодическое издание, он может быть оригинальный или типовой, разработанный по образцу.</a:t>
            </a:r>
          </a:p>
        </p:txBody>
      </p:sp>
    </p:spTree>
    <p:extLst>
      <p:ext uri="{BB962C8B-B14F-4D97-AF65-F5344CB8AC3E}">
        <p14:creationId xmlns:p14="http://schemas.microsoft.com/office/powerpoint/2010/main" val="167550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5000" y="177800"/>
            <a:ext cx="1010919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 самостоятельной работы </a:t>
            </a:r>
            <a:r>
              <a:rPr lang="ru-RU" sz="2800" b="1" i="1" dirty="0">
                <a:solidFill>
                  <a:srgbClr val="000064"/>
                </a:solidFill>
                <a:latin typeface="Times New Roman" panose="02020603050405020304" pitchFamily="18" charset="0"/>
              </a:rPr>
              <a:t> по т</a:t>
            </a:r>
            <a:r>
              <a:rPr lang="ru-RU" sz="2800" b="1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еме </a:t>
            </a:r>
            <a:r>
              <a:rPr lang="ru-RU" sz="2400" b="1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«Оформление санбюллетеня для родителей по вопросам профилактики болезней и формирования ЗОЖ у детей дошкольного возраста</a:t>
            </a:r>
            <a:r>
              <a:rPr lang="ru-RU" sz="2400" b="1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»:</a:t>
            </a:r>
            <a:endParaRPr lang="ru-RU" sz="2400" b="1" i="1" dirty="0">
              <a:solidFill>
                <a:srgbClr val="00006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665018" cy="685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776082" y="1592826"/>
            <a:ext cx="1123811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 общеучебных умений;  </a:t>
            </a:r>
          </a:p>
          <a:p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умение студента использовать теоретические знания (МДК 04.01. Теоретические и методические основы взаимодействия воспитателя с родителями и сотрудниками дошкольного образовательного учреждения) при выполнении практических задач; </a:t>
            </a:r>
          </a:p>
          <a:p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высокая степень самостоятельности;</a:t>
            </a:r>
          </a:p>
          <a:p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самостоятельно сравнивать, сопоставлять и обобщать материал;  </a:t>
            </a:r>
          </a:p>
          <a:p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умение классифицировать материал по тем или иным признакам;</a:t>
            </a:r>
          </a:p>
          <a:p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 владение терминологией и грамотной устной /письменной речью;</a:t>
            </a:r>
          </a:p>
          <a:p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— умение активно использовать электронные образовательные ресурсы, находить требующуюся информацию, изучать ее и применять на </a:t>
            </a:r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практике;</a:t>
            </a:r>
          </a:p>
          <a:p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—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информационной культуры студентов и обеспечение их готовности к интеграции в современное информационное пространство.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081" y="285755"/>
            <a:ext cx="1017856" cy="1045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86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65018" cy="685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с одним вырезанным углом 2"/>
          <p:cNvSpPr/>
          <p:nvPr/>
        </p:nvSpPr>
        <p:spPr>
          <a:xfrm>
            <a:off x="1237956" y="290946"/>
            <a:ext cx="7484013" cy="623454"/>
          </a:xfrm>
          <a:prstGeom prst="snip1Rect">
            <a:avLst/>
          </a:prstGeom>
          <a:solidFill>
            <a:srgbClr val="000064"/>
          </a:solidFill>
          <a:ln>
            <a:solidFill>
              <a:schemeClr val="bg1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для студентов: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2800" y="1155701"/>
            <a:ext cx="11175999" cy="5438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4925"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400" i="1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изучить информацию по теме; </a:t>
            </a:r>
          </a:p>
          <a:p>
            <a:pPr marR="34925"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400" i="1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Б) определить категорию читателей, т.е. кому он будет адресован и где будет вывешен, от этого будет зависеть содержание и оформление санбюллетеня; </a:t>
            </a:r>
          </a:p>
          <a:p>
            <a:pPr marR="34925"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400" i="1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подготовить материал для санбюллетеня: </a:t>
            </a:r>
          </a:p>
          <a:p>
            <a:pPr marR="34925"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400" i="1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— написать статью в сжатой, но ёмкой форме (санбюллетень должен обязательно иметь профилактическую направленность, меры профилактики должны быть изложены чётко и конкретно, вопросы лечения должны быть исключены, не должно быть непонятной медицинской терминологии); </a:t>
            </a:r>
          </a:p>
          <a:p>
            <a:pPr marR="34925"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400" i="1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—     подобрать иллюстрации или продумать рисунки;  	 </a:t>
            </a:r>
          </a:p>
          <a:p>
            <a:pPr marR="34925"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400" i="1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Г) оформить бюллетень в соответствии с требованиями: </a:t>
            </a:r>
          </a:p>
          <a:p>
            <a:pPr marR="34925"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400" i="1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— наверху броское и яркое, но не запугивающее название крупными буквами;</a:t>
            </a:r>
          </a:p>
          <a:p>
            <a:pPr marR="34925" lvl="0" algn="just" fontAlgn="base">
              <a:lnSpc>
                <a:spcPct val="112000"/>
              </a:lnSpc>
              <a:spcAft>
                <a:spcPts val="0"/>
              </a:spcAft>
              <a:buClr>
                <a:srgbClr val="000000"/>
              </a:buClr>
              <a:buSzPts val="1200"/>
            </a:pPr>
            <a:r>
              <a:rPr lang="ru-RU" sz="2400" i="1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— текст поделён на фрагменты, обычно 4-6, каждый должен иметь цветной подзаголовок в соответствии с содержанием; </a:t>
            </a:r>
            <a:endParaRPr lang="ru-RU" sz="2400" i="1" dirty="0">
              <a:solidFill>
                <a:srgbClr val="000064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23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65018" cy="685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55964" y="180109"/>
            <a:ext cx="10834254" cy="4642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34925" lvl="0" algn="just" fontAlgn="base">
              <a:lnSpc>
                <a:spcPct val="112000"/>
              </a:lnSpc>
              <a:buClr>
                <a:srgbClr val="000000"/>
              </a:buClr>
              <a:buSzPts val="1200"/>
            </a:pPr>
            <a:r>
              <a:rPr lang="ru-RU" sz="2400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Segoe UI Symbol" panose="020B0502040204020203" pitchFamily="34" charset="0"/>
                <a:cs typeface="Times New Roman" panose="02020603050405020304" pitchFamily="18" charset="0"/>
              </a:rPr>
              <a:t>         — </a:t>
            </a:r>
            <a:r>
              <a:rPr lang="ru-RU" sz="24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Segoe UI Symbol" panose="020B0502040204020203" pitchFamily="34" charset="0"/>
                <a:cs typeface="Times New Roman" panose="02020603050405020304" pitchFamily="18" charset="0"/>
              </a:rPr>
              <a:t>изложение может быть в виде рассказа, очерка, интервью; </a:t>
            </a:r>
          </a:p>
          <a:p>
            <a:pPr marR="34925" lvl="0" algn="just" fontAlgn="base">
              <a:lnSpc>
                <a:spcPct val="112000"/>
              </a:lnSpc>
              <a:buClr>
                <a:srgbClr val="000000"/>
              </a:buClr>
              <a:buSzPts val="1200"/>
            </a:pPr>
            <a:r>
              <a:rPr lang="ru-RU" sz="24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Segoe UI Symbol" panose="020B0502040204020203" pitchFamily="34" charset="0"/>
                <a:cs typeface="Times New Roman" panose="02020603050405020304" pitchFamily="18" charset="0"/>
              </a:rPr>
              <a:t>         — текст может быть напечатан или написан чётким хорошим почерком и достаточно крупно;  </a:t>
            </a:r>
          </a:p>
          <a:p>
            <a:pPr marR="34925" lvl="0" algn="just" fontAlgn="base">
              <a:lnSpc>
                <a:spcPct val="112000"/>
              </a:lnSpc>
              <a:buClr>
                <a:srgbClr val="000000"/>
              </a:buClr>
              <a:buSzPts val="1200"/>
            </a:pPr>
            <a:r>
              <a:rPr lang="ru-RU" sz="24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Segoe UI Symbol" panose="020B0502040204020203" pitchFamily="34" charset="0"/>
                <a:cs typeface="Times New Roman" panose="02020603050405020304" pitchFamily="18" charset="0"/>
              </a:rPr>
              <a:t>         — текст заканчивается лозунгом или призывом, вытекающим из темы;  </a:t>
            </a:r>
          </a:p>
          <a:p>
            <a:pPr marR="34925" lvl="0" algn="just" fontAlgn="base">
              <a:lnSpc>
                <a:spcPct val="112000"/>
              </a:lnSpc>
              <a:buClr>
                <a:srgbClr val="000000"/>
              </a:buClr>
              <a:buSzPts val="1200"/>
            </a:pPr>
            <a:r>
              <a:rPr lang="ru-RU" sz="24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Segoe UI Symbol" panose="020B0502040204020203" pitchFamily="34" charset="0"/>
                <a:cs typeface="Times New Roman" panose="02020603050405020304" pitchFamily="18" charset="0"/>
              </a:rPr>
              <a:t>         — иллюстрации можно делать к каждой статье или к бюллетеню в целом; </a:t>
            </a:r>
          </a:p>
          <a:p>
            <a:pPr marR="34925" lvl="0" algn="just" fontAlgn="base">
              <a:lnSpc>
                <a:spcPct val="112000"/>
              </a:lnSpc>
              <a:buClr>
                <a:srgbClr val="000000"/>
              </a:buClr>
              <a:buSzPts val="1200"/>
            </a:pPr>
            <a:r>
              <a:rPr lang="ru-RU" sz="2400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Segoe UI Symbol" panose="020B0502040204020203" pitchFamily="34" charset="0"/>
                <a:cs typeface="Times New Roman" panose="02020603050405020304" pitchFamily="18" charset="0"/>
              </a:rPr>
              <a:t>         — </a:t>
            </a:r>
            <a:r>
              <a:rPr lang="ru-RU" sz="24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Segoe UI Symbol" panose="020B0502040204020203" pitchFamily="34" charset="0"/>
                <a:cs typeface="Times New Roman" panose="02020603050405020304" pitchFamily="18" charset="0"/>
              </a:rPr>
              <a:t>санбюллетень может быть рисованным или апплицированным; </a:t>
            </a:r>
            <a:endParaRPr lang="ru-RU" sz="2400" i="1" dirty="0" smtClean="0">
              <a:solidFill>
                <a:srgbClr val="000064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Segoe UI Symbol" panose="020B0502040204020203" pitchFamily="34" charset="0"/>
              <a:cs typeface="Times New Roman" panose="02020603050405020304" pitchFamily="18" charset="0"/>
            </a:endParaRPr>
          </a:p>
          <a:p>
            <a:pPr marR="34925" lvl="0" algn="just" fontAlgn="base">
              <a:lnSpc>
                <a:spcPct val="112000"/>
              </a:lnSpc>
              <a:buClr>
                <a:srgbClr val="000000"/>
              </a:buClr>
              <a:buSzPts val="1200"/>
            </a:pPr>
            <a:r>
              <a:rPr lang="ru-RU" sz="2400" i="1" dirty="0" smtClean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Segoe UI Symbol" panose="020B0502040204020203" pitchFamily="34" charset="0"/>
                <a:cs typeface="Times New Roman" panose="02020603050405020304" pitchFamily="18" charset="0"/>
              </a:rPr>
              <a:t>         — </a:t>
            </a:r>
            <a:r>
              <a:rPr lang="ru-RU" sz="24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Segoe UI Symbol" panose="020B0502040204020203" pitchFamily="34" charset="0"/>
                <a:cs typeface="Times New Roman" panose="02020603050405020304" pitchFamily="18" charset="0"/>
              </a:rPr>
              <a:t>в правом углу пишется дата и ФИО ответственных за выпуск; </a:t>
            </a:r>
          </a:p>
          <a:p>
            <a:pPr marR="34925" lvl="0" algn="just" fontAlgn="base">
              <a:lnSpc>
                <a:spcPct val="112000"/>
              </a:lnSpc>
              <a:buClr>
                <a:srgbClr val="000000"/>
              </a:buClr>
              <a:buSzPts val="1200"/>
            </a:pPr>
            <a:r>
              <a:rPr lang="ru-RU" sz="24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Segoe UI Symbol" panose="020B0502040204020203" pitchFamily="34" charset="0"/>
                <a:cs typeface="Times New Roman" panose="02020603050405020304" pitchFamily="18" charset="0"/>
              </a:rPr>
              <a:t>Д)  сдать на контроль преподавателю и озвучить в установленный срок. </a:t>
            </a:r>
          </a:p>
          <a:p>
            <a:pPr marR="34925" lvl="0" algn="just" fontAlgn="base">
              <a:lnSpc>
                <a:spcPct val="112000"/>
              </a:lnSpc>
              <a:buClr>
                <a:srgbClr val="000000"/>
              </a:buClr>
              <a:buSzPts val="1200"/>
            </a:pPr>
            <a:endParaRPr lang="ru-RU" sz="2400" i="1" dirty="0">
              <a:solidFill>
                <a:srgbClr val="000064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Segoe UI Symbol" panose="020B0502040204020203" pitchFamily="34" charset="0"/>
              <a:cs typeface="Times New Roman" panose="02020603050405020304" pitchFamily="18" charset="0"/>
            </a:endParaRPr>
          </a:p>
          <a:p>
            <a:pPr marR="34925" lvl="0" algn="just" fontAlgn="base">
              <a:lnSpc>
                <a:spcPct val="112000"/>
              </a:lnSpc>
              <a:buClr>
                <a:srgbClr val="000000"/>
              </a:buClr>
              <a:buSzPts val="1200"/>
            </a:pPr>
            <a:r>
              <a:rPr lang="ru-RU" sz="2400" i="1" dirty="0">
                <a:solidFill>
                  <a:srgbClr val="000064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endParaRPr lang="ru-RU" sz="2000" i="1" dirty="0">
              <a:solidFill>
                <a:srgbClr val="000064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Segoe UI Symbol" panose="020B0502040204020203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919" y="4083856"/>
            <a:ext cx="5338299" cy="25395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6155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65018" cy="685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38200" y="190500"/>
            <a:ext cx="5956300" cy="108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2800" b="1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Требования к санитарному бюллетеню</a:t>
            </a:r>
            <a:endParaRPr lang="ru-RU" sz="2800" i="1" dirty="0">
              <a:solidFill>
                <a:srgbClr val="000064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1447800"/>
            <a:ext cx="57277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r>
              <a:rPr lang="ru-RU" sz="2400" b="1" i="1" dirty="0" smtClean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Требования </a:t>
            </a:r>
            <a:r>
              <a:rPr lang="ru-RU" sz="2400" b="1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названию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Чтобы бюллетень привлекал внимание, название его должно быть крупным, метким и ярко выделяться. Например, вместо скучного названия - "Профилактика глазного травматизма" можно дать название "Твои глаза" или "Береги глаз как алмаз" и т.д. Термин "Санитарный бюллетень" не пишется, порядковый номер не ставится</a:t>
            </a:r>
            <a:r>
              <a:rPr lang="ru-RU" dirty="0">
                <a:solidFill>
                  <a:srgbClr val="00006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00006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500" y="304372"/>
            <a:ext cx="5211404" cy="6318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59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65018" cy="685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25499" y="317500"/>
            <a:ext cx="1114882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Требования </a:t>
            </a:r>
            <a:r>
              <a:rPr lang="ru-RU" sz="2400" b="1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тексту.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 санбюллетеня должен быть написан доступным языком. Он состоит из введения, основной части и заключения. </a:t>
            </a:r>
            <a:endParaRPr lang="ru-RU" sz="2400" i="1" dirty="0" smtClean="0">
              <a:solidFill>
                <a:srgbClr val="00006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Введение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 читателя с проблемой, основная часть раскрывает её суть. Если текст один, то он обязательно разбивается на фрагменты, каждый из которых должен быть озаглавлен соответственно содержанию. </a:t>
            </a:r>
            <a:endParaRPr lang="ru-RU" sz="2400" i="1" dirty="0" smtClean="0">
              <a:solidFill>
                <a:srgbClr val="00006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Заключение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состоять из вопросов и ответов или просто выводов автора. Текст заканчивается лозунгом, призывом, вытекающим из темы.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415" y="3098800"/>
            <a:ext cx="4761909" cy="3587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825497" y="2857500"/>
            <a:ext cx="622300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должен приглашаться к немедленному действию. </a:t>
            </a:r>
            <a:endParaRPr lang="ru-RU" sz="2400" i="1" dirty="0" smtClean="0">
              <a:solidFill>
                <a:srgbClr val="00006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Латинские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сленговые термины использовать не рекомендуется. Язык статей должен быть лаконичен, нужно избегать длинных трудночитаемых предложений, непонятной медицинской терминологии. Изложение может быть в виде рассказа, очерка, интервью, открытого письма.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059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65018" cy="685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12800" y="241300"/>
            <a:ext cx="11201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Требования </a:t>
            </a:r>
            <a:r>
              <a:rPr lang="ru-RU" sz="2400" b="1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содержанию.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санитарный бюллетень должен иметь профилактическую направленность. Меры профилактики должны быть изложены четко и конкретно. Клинические вопросы подробно не излагаются, вопросы лечения исключаются, так как это наталкивает на мысль о самолечении. Больному необходимо знать лишь первые признаки заболевания, чтобы он смог обратиться за квалифицированной медицинской помощью. Из содержания должна быть понятна польза предлагаемой информации.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200" y="3073400"/>
            <a:ext cx="6937068" cy="364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02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65018" cy="685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76300" y="190500"/>
            <a:ext cx="110109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Требования </a:t>
            </a:r>
            <a:r>
              <a:rPr lang="ru-RU" sz="2400" b="1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оформлению.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 помнить, что текст, заключенный в квадрат или круг, вызывает больше доверия. Он обычно делится на 4 - 6 столбцов шириной 12 - 14 см. В бюллетене должны быть выделены абзацы, а знаки препинания (восклицательный знак, многоточие, тире и т.д.) лучше использовать как можно реже. </a:t>
            </a:r>
            <a:endParaRPr lang="ru-RU" sz="2400" i="1" dirty="0" smtClean="0">
              <a:solidFill>
                <a:srgbClr val="00006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В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правом углу бюллетеня указывают фамилию, имя, отчество ответственных за выпуск и дату. </a:t>
            </a:r>
            <a:endParaRPr lang="ru-RU" sz="2400" i="1" dirty="0" smtClean="0">
              <a:solidFill>
                <a:srgbClr val="00006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ru-RU" sz="2400" i="1" dirty="0">
              <a:solidFill>
                <a:srgbClr val="00006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2413" y="2663693"/>
            <a:ext cx="5954787" cy="37879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876300" y="2781300"/>
            <a:ext cx="48387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i="1" dirty="0" smtClean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Размеры </a:t>
            </a:r>
            <a:r>
              <a:rPr lang="ru-RU" sz="2400" i="1" dirty="0">
                <a:solidFill>
                  <a:srgbClr val="0000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бюллетеня обычно составляют 90 х 60 см. Каждая статья имеет свой цветной подзаголовок. Санбюллетень должен "дышать", т.е. в нем должно быть свободное пространство. Никаких «крестов» и «змей» не используют, то есть эмблему не ставят.</a:t>
            </a:r>
          </a:p>
        </p:txBody>
      </p:sp>
    </p:spTree>
    <p:extLst>
      <p:ext uri="{BB962C8B-B14F-4D97-AF65-F5344CB8AC3E}">
        <p14:creationId xmlns:p14="http://schemas.microsoft.com/office/powerpoint/2010/main" val="79824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2082</Words>
  <Application>Microsoft Office PowerPoint</Application>
  <PresentationFormat>Широкоэкранный</PresentationFormat>
  <Paragraphs>124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Segoe UI Symbol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ГПОАУ АО АПК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рекомендации по организации самостоятельной внеаудиторной работы студентов к учебно - методическому комплексу ПМ. 04 Взаимодействие с родителями (лицами, их заменяющими и сотрудниками ДОО).</dc:title>
  <dc:subject>Оформление санбюллетеня для родителей по вопросам профилактики болезней и формирования ЗОЖ  у детей дошкольного возраста.</dc:subject>
  <dc:creator>О.Г. Гольская - преподаватель психолого – педагогических дисциплин, высшей квалификационной категории.</dc:creator>
  <cp:lastModifiedBy>Admin</cp:lastModifiedBy>
  <cp:revision>67</cp:revision>
  <dcterms:created xsi:type="dcterms:W3CDTF">2020-03-13T13:19:26Z</dcterms:created>
  <dcterms:modified xsi:type="dcterms:W3CDTF">2020-04-05T03:25:46Z</dcterms:modified>
</cp:coreProperties>
</file>