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62" r:id="rId2"/>
    <p:sldId id="257" r:id="rId3"/>
    <p:sldId id="258" r:id="rId4"/>
    <p:sldId id="261" r:id="rId5"/>
    <p:sldId id="264" r:id="rId6"/>
    <p:sldId id="270" r:id="rId7"/>
    <p:sldId id="272" r:id="rId8"/>
    <p:sldId id="271" r:id="rId9"/>
    <p:sldId id="274" r:id="rId10"/>
    <p:sldId id="276" r:id="rId11"/>
    <p:sldId id="277" r:id="rId12"/>
    <p:sldId id="275" r:id="rId13"/>
    <p:sldId id="279" r:id="rId14"/>
    <p:sldId id="263" r:id="rId15"/>
    <p:sldId id="278" r:id="rId16"/>
    <p:sldId id="259" r:id="rId17"/>
    <p:sldId id="260" r:id="rId18"/>
    <p:sldId id="268" r:id="rId19"/>
    <p:sldId id="267" r:id="rId20"/>
    <p:sldId id="266" r:id="rId21"/>
    <p:sldId id="265" r:id="rId22"/>
    <p:sldId id="273" r:id="rId23"/>
    <p:sldId id="256" r:id="rId24"/>
    <p:sldId id="281" r:id="rId25"/>
    <p:sldId id="280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E0000"/>
    <a:srgbClr val="5C0000"/>
    <a:srgbClr val="500000"/>
    <a:srgbClr val="50003B"/>
    <a:srgbClr val="640000"/>
    <a:srgbClr val="480000"/>
    <a:srgbClr val="3A0000"/>
    <a:srgbClr val="4C0000"/>
    <a:srgbClr val="600000"/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33" autoAdjust="0"/>
  </p:normalViewPr>
  <p:slideViewPr>
    <p:cSldViewPr snapToGrid="0">
      <p:cViewPr varScale="1">
        <p:scale>
          <a:sx n="76" d="100"/>
          <a:sy n="76" d="100"/>
        </p:scale>
        <p:origin x="4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2536F0-F853-4209-A348-E723E68A04ED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476F0-6033-4976-90EE-850AB2408C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655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  <a:r>
              <a:rPr lang="ru-RU" sz="12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к учебно - методическому комплексу ПМ. 04 Взаимодействие с родителями (лицами, их заменяющими и сотрудниками ДОО)</a:t>
            </a:r>
            <a:r>
              <a:rPr lang="ru-RU" sz="1200" b="1" i="1" baseline="0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 теме «Оформление буклета для родителей - средство информирования о достижениях в науке и практике воспитания дошкольников» </a:t>
            </a:r>
            <a:r>
              <a:rPr kumimoji="0" lang="ru-RU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помогут преподавателям колледжа и других учреждений СПО организовать самостоятельную деятельность студентов на основе деятельностного и компетентностного подходов к обучению, что соответствует требованиям ФГОС нового поколения.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1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49655" marR="1219200" lvl="0" indent="-6350" algn="ctr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Общие рекомендации студентам по выполнению внеаудиторных самостоятельных работ: 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внимательно выслушайте или прочитайте тему, цели и задачи самостоятельной работы;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обсудите текст задания с преподавателем и группой, задавайте вопросы – нельзя оставлять невыясненными или непонятыми ни одного слова или вопроса;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внимательно прослушайте рекомендации преподавателя по выполнению самостоятельной работы;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ознакомьтесь с графиком самостоятельных работ, обучающихся по дисциплине / МДК; если требуется, уточните время, отводимое на выполнение задания, сроки сдачи и форму отчета у преподавателя;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внимательно изучите методические рекомендации, оформленные в презентации (слайд- лекции) по выполнению самостоятельной работы;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ознакомьтесь со списком литературы и источников по заданной теме самостоятельной работы;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повторите весь теоретический материал по конспектам и другим источникам, предшествовавший самостоятельной работе, ответьте на вопросы самоконтроля по изученному материалу; 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подготовьте все необходимое для выполнения задания, рационально (удобно и правильно) расположите на рабочем месте; не следует браться за работу, пока не подготовлено рабочее место;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продумайте ход выполнения работы, составьте план, если это необходимо;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если вы делаете сообщение или доклад, то обязательно прочтите текст медленно вслух, обращая особое внимание на произношение новых терминов и стараясь запомнить информацию; 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если ваша работа связана с использованием ИКТ, проверьте наличие и работоспособность программного обеспечения, необходимого для выполнения задания;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если при выполнении самостоятельной работы применяется групповое или коллективное выполнение задания, старайтесь поддерживать в коллективе нормальный психологический климат, грамотно распределить роли и обязанности; вместе проводите анализ и самоконтроль организации самостоятельной работы микрогруппы;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не отвлекайтесь во время выполнения задания на посторонние, не относящиеся к работе, дела;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при выполнении самостоятельного практического задания соблюдайте правила техники безопасности и охраны труда;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в процессе выполнения самостоятельной работы обращайтесь за консультациями к преподавателю, чтобы вовремя скорректировать свою деятельность, проверить правильность выполнения задания;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по окончании выполнения самостоятельной работы составьте письменный или устный отчет в соответствии с теми методическими указаниями по оформлению отчета, которые вы получили от преподавателя или в методических указаниях; 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сдайте готовую работу преподавателю для проверки точно в указанный преподавателем срок;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 участвуйте в обсуждении и оценке полученных результатов самостоятельной работы (общегрупповом или в микрогруппах); </a:t>
            </a:r>
          </a:p>
          <a:p>
            <a:pPr marL="1049655" marR="1219200" lvl="0" indent="-6350" algn="just" defTabSz="914400" rtl="0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2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—участвуйте в обсуждении полученных результатов работы. </a:t>
            </a: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476F0-6033-4976-90EE-850AB2408C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26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6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094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19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6551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797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2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7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37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7720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24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515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47302-D793-4370-A2A4-D6BDBBEA9A62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AE1701-B56E-4378-AAB1-B7BD16060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103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255" y="1634377"/>
            <a:ext cx="10889672" cy="1751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lvl="0" algn="ctr"/>
            <a:r>
              <a:rPr lang="ru-RU" sz="24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к учебно - методическому комплексу ПМ. 04 Взаимодействие с родителями (лицами, их заменяющими и сотрудниками ДОО).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743200" y="249382"/>
            <a:ext cx="6871856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100" i="1" dirty="0">
              <a:solidFill>
                <a:srgbClr val="5C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100" b="1" i="1" dirty="0">
              <a:solidFill>
                <a:srgbClr val="5C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i="1" dirty="0">
              <a:solidFill>
                <a:srgbClr val="5C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100" i="1" dirty="0">
              <a:solidFill>
                <a:srgbClr val="5C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100" i="1" dirty="0">
              <a:solidFill>
                <a:srgbClr val="5C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100" i="1" dirty="0">
              <a:solidFill>
                <a:srgbClr val="5C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100" b="1" i="1" dirty="0">
              <a:solidFill>
                <a:srgbClr val="5C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86732" y="5852160"/>
            <a:ext cx="5569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600" b="1" i="1" dirty="0">
                <a:solidFill>
                  <a:srgbClr val="5C0000"/>
                </a:solidFill>
                <a:latin typeface="Times New Roman" pitchFamily="18" charset="0"/>
                <a:cs typeface="Times New Roman" pitchFamily="18" charset="0"/>
              </a:rPr>
              <a:t>Преподаватель психолого – педагогических дисциплин, высшей квалификационной категории: </a:t>
            </a:r>
          </a:p>
          <a:p>
            <a:pPr lvl="0" algn="r"/>
            <a:r>
              <a:rPr lang="ru-RU" sz="1600" i="1" dirty="0">
                <a:solidFill>
                  <a:srgbClr val="5C0000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349595"/>
            <a:ext cx="2707544" cy="24838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1521" y="3408126"/>
            <a:ext cx="10850880" cy="919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«Оформление буклета для родителей </a:t>
            </a:r>
            <a:r>
              <a:rPr lang="ru-RU" sz="24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4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средства </a:t>
            </a:r>
            <a:r>
              <a:rPr lang="ru-RU" sz="24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информирования </a:t>
            </a:r>
            <a:r>
              <a:rPr lang="ru-RU" sz="24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достижениях в науке и практике воспитания </a:t>
            </a:r>
            <a:r>
              <a:rPr lang="ru-RU" sz="24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дошкольников»</a:t>
            </a:r>
            <a:endParaRPr lang="ru-RU" sz="2400" b="1" i="1" dirty="0">
              <a:solidFill>
                <a:srgbClr val="5C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43199" y="4698609"/>
            <a:ext cx="9074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b="1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Междисциплинарный курс </a:t>
            </a:r>
            <a:r>
              <a:rPr lang="ru-RU" sz="1600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 04.01.</a:t>
            </a:r>
            <a:r>
              <a:rPr lang="ru-RU" sz="1600" i="1" dirty="0">
                <a:solidFill>
                  <a:srgbClr val="5C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учреждения</a:t>
            </a:r>
          </a:p>
          <a:p>
            <a:pPr lvl="0"/>
            <a:r>
              <a:rPr lang="ru-RU" sz="1600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1600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69533" y="310531"/>
            <a:ext cx="1347333" cy="786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0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9290" y="1219952"/>
            <a:ext cx="7661563" cy="5416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521527" y="290946"/>
            <a:ext cx="7897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буклета для </a:t>
            </a:r>
            <a:r>
              <a:rPr lang="ru-RU" sz="2400" b="1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ДОО «Добрые слова для малыша»</a:t>
            </a:r>
            <a:endParaRPr lang="ru-RU" sz="2400" b="1" i="1" dirty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532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727" y="1022801"/>
            <a:ext cx="8037549" cy="5682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413164" y="180109"/>
            <a:ext cx="91717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буклета для родителей ДОО </a:t>
            </a:r>
          </a:p>
          <a:p>
            <a:pPr lvl="0" algn="ctr"/>
            <a:r>
              <a:rPr lang="ru-RU" sz="2400" b="1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«Если ваш ребёнок тревожный …»</a:t>
            </a:r>
            <a:endParaRPr lang="ru-RU" sz="2400" b="1" i="1" dirty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3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655" y="1309891"/>
            <a:ext cx="7453746" cy="5269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898072" y="221673"/>
            <a:ext cx="87283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буклета для родителей ДОО </a:t>
            </a:r>
            <a:endParaRPr lang="ru-RU" sz="2400" b="1" i="1" dirty="0" smtClean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400" b="1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«Ребёнок дерётся в детском саду. Что делать родителям?»</a:t>
            </a:r>
            <a:endParaRPr lang="ru-RU" sz="2400" b="1" i="1" dirty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366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946" y="1212299"/>
            <a:ext cx="7038110" cy="5437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147455" y="318655"/>
            <a:ext cx="7883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буклета для родителей ДОО </a:t>
            </a:r>
          </a:p>
          <a:p>
            <a:pPr lvl="0" algn="ctr"/>
            <a:r>
              <a:rPr lang="ru-RU" sz="2400" b="1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«Играем вместе с детьми»</a:t>
            </a:r>
            <a:endParaRPr lang="ru-RU" sz="2400" b="1" i="1" dirty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78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346" y="1233055"/>
            <a:ext cx="7773564" cy="5500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20982" y="235527"/>
            <a:ext cx="90885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буклета для родителей ДОО </a:t>
            </a:r>
          </a:p>
          <a:p>
            <a:pPr lvl="0" algn="ctr"/>
            <a:r>
              <a:rPr lang="ru-RU" sz="2400" b="1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«Где папа? Если ребёнок растёт без отца …»</a:t>
            </a:r>
            <a:endParaRPr lang="ru-RU" sz="2400" b="1" i="1" dirty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48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5061" y="1163782"/>
            <a:ext cx="7907914" cy="53594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48691" y="207818"/>
            <a:ext cx="87006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буклета для родителей ДОО </a:t>
            </a:r>
          </a:p>
          <a:p>
            <a:pPr lvl="0" algn="ctr"/>
            <a:r>
              <a:rPr lang="ru-RU" sz="2400" b="1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«Роль отца в воспитании детей»</a:t>
            </a:r>
            <a:endParaRPr lang="ru-RU" sz="2400" b="1" i="1" dirty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30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9352" y="315310"/>
            <a:ext cx="10484069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8415" lvl="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времени на </a:t>
            </a:r>
            <a:r>
              <a:rPr lang="ru-RU" sz="2800" b="1" i="1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буклета </a:t>
            </a:r>
            <a:r>
              <a:rPr lang="ru-RU" sz="2800" i="1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</a:t>
            </a:r>
            <a:r>
              <a:rPr lang="ru-RU" sz="28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объёма информации, её сложности и определяются преподава­</a:t>
            </a:r>
            <a:r>
              <a:rPr lang="ru-RU" sz="2800" i="1" spc="-5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телем. </a:t>
            </a:r>
          </a:p>
          <a:p>
            <a:pPr marL="6350" marR="18415" lvl="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spc="-5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Ориентировочное время на подготовку одного </a:t>
            </a:r>
            <a:r>
              <a:rPr lang="ru-RU" sz="2800" b="1" i="1" spc="-5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буклета </a:t>
            </a:r>
            <a:r>
              <a:rPr lang="ru-RU" sz="2800" i="1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800" i="1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ч.</a:t>
            </a:r>
            <a:endParaRPr lang="ru-RU" sz="1600" i="1" dirty="0">
              <a:solidFill>
                <a:srgbClr val="64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9352" y="2144110"/>
            <a:ext cx="104840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215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преподавателя:</a:t>
            </a:r>
            <a:endParaRPr lang="ru-RU" sz="2800" b="1" dirty="0">
              <a:solidFill>
                <a:srgbClr val="64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9352" y="2869324"/>
            <a:ext cx="100899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215" lvl="0">
              <a:spcBef>
                <a:spcPts val="600"/>
              </a:spcBef>
              <a:spcAft>
                <a:spcPts val="600"/>
              </a:spcAft>
              <a:tabLst>
                <a:tab pos="372110" algn="l"/>
              </a:tabLst>
            </a:pP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 </a:t>
            </a:r>
            <a:r>
              <a:rPr lang="ru-RU" sz="2800" i="1" spc="-5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конкретизировать задание, уточнить цель;</a:t>
            </a:r>
            <a:endParaRPr lang="ru-RU" sz="2800" i="1" dirty="0">
              <a:solidFill>
                <a:srgbClr val="64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0215" lvl="0">
              <a:spcBef>
                <a:spcPts val="600"/>
              </a:spcBef>
              <a:spcAft>
                <a:spcPts val="600"/>
              </a:spcAft>
              <a:tabLst>
                <a:tab pos="372110" algn="l"/>
              </a:tabLst>
            </a:pPr>
            <a:r>
              <a:rPr lang="ru-RU" sz="2800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—  </a:t>
            </a:r>
            <a:r>
              <a:rPr lang="ru-RU" sz="2800" i="1" spc="-15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проверить исполнение и оценить в контексте </a:t>
            </a:r>
            <a:r>
              <a:rPr lang="ru-RU" sz="2800" i="1" spc="-15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занятия.</a:t>
            </a:r>
            <a:endParaRPr lang="ru-RU" dirty="0">
              <a:solidFill>
                <a:srgbClr val="64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7291" y="4179314"/>
            <a:ext cx="2346177" cy="234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9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2036" y="415636"/>
            <a:ext cx="9282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буклета для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45672" y="1328180"/>
            <a:ext cx="9088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1.Содержание буклета:</a:t>
            </a:r>
            <a:endParaRPr lang="ru-RU" sz="2400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1828800"/>
            <a:ext cx="11125199" cy="822164"/>
          </a:xfrm>
          <a:prstGeom prst="roundRect">
            <a:avLst/>
          </a:prstGeom>
          <a:solidFill>
            <a:srgbClr val="5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содержание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буклета полностью соответствует заданной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2745572"/>
            <a:ext cx="11125199" cy="884318"/>
          </a:xfrm>
          <a:prstGeom prst="roundRect">
            <a:avLst/>
          </a:prstGeom>
          <a:solidFill>
            <a:srgbClr val="6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буклета в основном соответствует заданной теме, есть незначительные отклонения от темы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3740727"/>
            <a:ext cx="11125199" cy="1136072"/>
          </a:xfrm>
          <a:prstGeom prst="roundRect">
            <a:avLst/>
          </a:prstGeom>
          <a:solidFill>
            <a:srgbClr val="6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буклета соответствует заданной теме частично, в тексте есть значительные отклонения от темы задания или тема задания раскрыта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4987636"/>
            <a:ext cx="11125199" cy="900545"/>
          </a:xfrm>
          <a:prstGeom prst="roundRect">
            <a:avLst/>
          </a:prstGeom>
          <a:solidFill>
            <a:srgbClr val="7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 буклета не соответствует заданной теме, тема не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раскрыта.  </a:t>
            </a:r>
            <a:endParaRPr lang="ru-RU" sz="2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38" b="992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854" y="5408020"/>
            <a:ext cx="1318361" cy="13183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047018" y="96983"/>
            <a:ext cx="3006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b="1" i="1" dirty="0" smtClean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Схема. </a:t>
            </a:r>
            <a:r>
              <a:rPr lang="ru-RU" sz="1200" i="1" dirty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</p:spTree>
    <p:extLst>
      <p:ext uri="{BB962C8B-B14F-4D97-AF65-F5344CB8AC3E}">
        <p14:creationId xmlns:p14="http://schemas.microsoft.com/office/powerpoint/2010/main" val="37111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2036" y="446237"/>
            <a:ext cx="9227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буклета для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8" y="1328181"/>
            <a:ext cx="1112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2.Соответствие информации </a:t>
            </a:r>
            <a:r>
              <a:rPr lang="ru-RU" sz="2400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особенностям выбранной целевой </a:t>
            </a:r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аудитории:</a:t>
            </a:r>
            <a:endParaRPr lang="ru-RU" sz="2400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1945312"/>
            <a:ext cx="11125200" cy="950285"/>
          </a:xfrm>
          <a:prstGeom prst="roundRect">
            <a:avLst/>
          </a:prstGeom>
          <a:solidFill>
            <a:srgbClr val="5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полностью соответствует особенностям выбранной целевой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020291"/>
            <a:ext cx="11125199" cy="928251"/>
          </a:xfrm>
          <a:prstGeom prst="roundRect">
            <a:avLst/>
          </a:prstGeom>
          <a:solidFill>
            <a:srgbClr val="6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основном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аудитории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073235"/>
            <a:ext cx="11125199" cy="886691"/>
          </a:xfrm>
          <a:prstGeom prst="roundRect">
            <a:avLst/>
          </a:prstGeom>
          <a:solidFill>
            <a:srgbClr val="6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частично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084618"/>
            <a:ext cx="11125199" cy="1011382"/>
          </a:xfrm>
          <a:prstGeom prst="roundRect">
            <a:avLst/>
          </a:prstGeom>
          <a:solidFill>
            <a:srgbClr val="7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соответствует особенностям выбранной целевой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аудитории.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506692" y="56735"/>
            <a:ext cx="3435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 smtClean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схемы. </a:t>
            </a:r>
            <a:r>
              <a:rPr lang="ru-RU" sz="1200" i="1" dirty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38" b="992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854" y="5408020"/>
            <a:ext cx="1318361" cy="131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8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98074" y="678873"/>
            <a:ext cx="95180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буклета для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9" y="1573800"/>
            <a:ext cx="1082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Логичность </a:t>
            </a:r>
            <a:r>
              <a:rPr lang="ru-RU" sz="2400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содержания:</a:t>
            </a:r>
            <a:endParaRPr lang="ru-RU" sz="2400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2161309"/>
            <a:ext cx="11125200" cy="751175"/>
          </a:xfrm>
          <a:prstGeom prst="roundRect">
            <a:avLst/>
          </a:prstGeom>
          <a:solidFill>
            <a:srgbClr val="5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информация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изложена логично и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доступно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073112"/>
            <a:ext cx="11125199" cy="845125"/>
          </a:xfrm>
          <a:prstGeom prst="roundRect">
            <a:avLst/>
          </a:prstGeom>
          <a:solidFill>
            <a:srgbClr val="6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логика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078865"/>
            <a:ext cx="11125199" cy="845126"/>
          </a:xfrm>
          <a:prstGeom prst="roundRect">
            <a:avLst/>
          </a:prstGeom>
          <a:solidFill>
            <a:srgbClr val="6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незначительно нарушена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логика;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084618"/>
            <a:ext cx="11125199" cy="845127"/>
          </a:xfrm>
          <a:prstGeom prst="roundRect">
            <a:avLst/>
          </a:prstGeom>
          <a:solidFill>
            <a:srgbClr val="7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в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изложении информации значительно нарушена логика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298873" y="138545"/>
            <a:ext cx="364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схемы. </a:t>
            </a:r>
            <a:r>
              <a:rPr lang="ru-RU" sz="1200" i="1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  <a:endParaRPr lang="ru-RU" sz="1200" i="1" dirty="0">
              <a:solidFill>
                <a:srgbClr val="7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38" b="992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854" y="5408020"/>
            <a:ext cx="1318361" cy="131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70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37957" y="281354"/>
            <a:ext cx="8640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самостоятельной работы:</a:t>
            </a:r>
            <a:endParaRPr lang="ru-RU" sz="2800" dirty="0">
              <a:solidFill>
                <a:srgbClr val="5C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8981" y="817417"/>
            <a:ext cx="11208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технологиями (оформление информационно-демонстрационного пособия) в процессе взаимодействия воспитателя  с родителями и сотрудниками </a:t>
            </a:r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дошкольной </a:t>
            </a:r>
            <a:r>
              <a:rPr lang="ru-RU" sz="2400" i="1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образовательной организации (ДОО). </a:t>
            </a:r>
            <a:endParaRPr lang="ru-RU" sz="2400" i="1" dirty="0">
              <a:solidFill>
                <a:srgbClr val="5C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8981" y="2802713"/>
            <a:ext cx="5486401" cy="3539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indent="449580">
              <a:lnSpc>
                <a:spcPct val="112000"/>
              </a:lnSpc>
              <a:spcAft>
                <a:spcPts val="65"/>
              </a:spcAft>
            </a:pPr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Разработка информационного буклета </a:t>
            </a:r>
            <a:r>
              <a:rPr lang="ru-RU" sz="2800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– </a:t>
            </a:r>
            <a:r>
              <a:rPr lang="ru-RU" sz="2400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это вид внеаудиторной самостоятельной работы, связанный с интерпретацией, анализом и обобщением информации, полученной из первоисточников и представленной в виде творчески оформленного продукта.    </a:t>
            </a:r>
            <a:endParaRPr lang="ru-RU" sz="2400" i="1" dirty="0">
              <a:solidFill>
                <a:srgbClr val="5C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7819" y="2802712"/>
            <a:ext cx="5579490" cy="3944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00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2036" y="540327"/>
            <a:ext cx="92825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буклета для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8" y="1496291"/>
            <a:ext cx="107788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Визуальный ряд:</a:t>
            </a:r>
            <a:endParaRPr lang="ru-RU" sz="2400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2008909"/>
            <a:ext cx="11125200" cy="752611"/>
          </a:xfrm>
          <a:prstGeom prst="roundRect">
            <a:avLst/>
          </a:prstGeom>
          <a:solidFill>
            <a:srgbClr val="5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визуальный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ряд соответствует заданной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2889467"/>
            <a:ext cx="11125199" cy="809695"/>
          </a:xfrm>
          <a:prstGeom prst="roundRect">
            <a:avLst/>
          </a:prstGeom>
          <a:solidFill>
            <a:srgbClr val="6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визуальный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ряд в основном соответствует заданной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теме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3827109"/>
            <a:ext cx="11125199" cy="786455"/>
          </a:xfrm>
          <a:prstGeom prst="roundRect">
            <a:avLst/>
          </a:prstGeom>
          <a:solidFill>
            <a:srgbClr val="6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визуальный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ряд частично соответствует заданной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теме;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4741511"/>
            <a:ext cx="11125199" cy="855726"/>
          </a:xfrm>
          <a:prstGeom prst="roundRect">
            <a:avLst/>
          </a:prstGeom>
          <a:solidFill>
            <a:srgbClr val="7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визуальный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ряд не соответствует заданной теме, либо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отсутствует.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102436" y="110836"/>
            <a:ext cx="2964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схемы. </a:t>
            </a:r>
            <a:r>
              <a:rPr lang="ru-RU" sz="1200" i="1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  <a:endParaRPr lang="ru-RU" sz="1200" i="1" dirty="0">
              <a:solidFill>
                <a:srgbClr val="7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38" b="992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401" y="5297183"/>
            <a:ext cx="1318361" cy="131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86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4728" y="545074"/>
            <a:ext cx="95457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буклета для 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i="1" dirty="0">
              <a:solidFill>
                <a:srgbClr val="5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7418" y="1537855"/>
            <a:ext cx="110087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Соответствие </a:t>
            </a:r>
            <a:r>
              <a:rPr lang="ru-RU" sz="2400" i="1" dirty="0">
                <a:solidFill>
                  <a:srgbClr val="5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дидактического материала требованиям оформления: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8" y="2120129"/>
            <a:ext cx="11125200" cy="868089"/>
          </a:xfrm>
          <a:prstGeom prst="roundRect">
            <a:avLst/>
          </a:prstGeom>
          <a:solidFill>
            <a:srgbClr val="5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буклета эстетично, аккуратно, присутствует единый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стиль;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3112910"/>
            <a:ext cx="11125199" cy="868089"/>
          </a:xfrm>
          <a:prstGeom prst="roundRect">
            <a:avLst/>
          </a:prstGeom>
          <a:solidFill>
            <a:srgbClr val="64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рисутствуют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недочеты в оформлении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буклета;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4105691"/>
            <a:ext cx="11125199" cy="868090"/>
          </a:xfrm>
          <a:prstGeom prst="roundRect">
            <a:avLst/>
          </a:prstGeom>
          <a:solidFill>
            <a:srgbClr val="6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оформление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буклета недостаточно эстетично и аккуратно, нарушено единство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стиля;  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17418" y="5098472"/>
            <a:ext cx="11125199" cy="886691"/>
          </a:xfrm>
          <a:prstGeom prst="roundRect">
            <a:avLst/>
          </a:prstGeom>
          <a:solidFill>
            <a:srgbClr val="7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оформление </a:t>
            </a:r>
            <a:r>
              <a:rPr lang="ru-RU" sz="2400" i="1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буклета неэстетично, </a:t>
            </a:r>
            <a:r>
              <a:rPr lang="ru-RU" sz="2400" i="1" dirty="0" smtClean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неаккуратно. 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54291" y="138545"/>
            <a:ext cx="3588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схемы. </a:t>
            </a:r>
            <a:r>
              <a:rPr lang="ru-RU" sz="1200" i="1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  <a:endParaRPr lang="ru-RU" sz="1200" i="1" dirty="0">
              <a:solidFill>
                <a:srgbClr val="7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38" b="992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1854" y="5408020"/>
            <a:ext cx="1318361" cy="131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71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37854" y="572501"/>
            <a:ext cx="9947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выставлении отметок преподаватель </a:t>
            </a:r>
            <a:r>
              <a:rPr lang="ru-RU" sz="2400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 учитывает следующие показатели: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8982" y="2400951"/>
            <a:ext cx="11222182" cy="848965"/>
          </a:xfrm>
          <a:prstGeom prst="roundRect">
            <a:avLst/>
          </a:prstGeom>
          <a:solidFill>
            <a:srgbClr val="4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рамотность и доступность изложения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качество оформления творческого </a:t>
            </a:r>
            <a:r>
              <a:rPr lang="ru-RU" sz="24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задания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17417" y="4336473"/>
            <a:ext cx="11249891" cy="563922"/>
          </a:xfrm>
          <a:prstGeom prst="roundRect">
            <a:avLst/>
          </a:prstGeom>
          <a:solidFill>
            <a:srgbClr val="5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выполнения работы, глубина проработки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17418" y="4987636"/>
            <a:ext cx="11249890" cy="660906"/>
          </a:xfrm>
          <a:prstGeom prst="roundRect">
            <a:avLst/>
          </a:prstGeom>
          <a:solidFill>
            <a:srgbClr val="6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17418" y="5735783"/>
            <a:ext cx="11249890" cy="775854"/>
          </a:xfrm>
          <a:prstGeom prst="roundRect">
            <a:avLst/>
          </a:prstGeom>
          <a:solidFill>
            <a:srgbClr val="7E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своевременная сдача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72945" y="110836"/>
            <a:ext cx="32696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200" b="1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</a:t>
            </a:r>
            <a:r>
              <a:rPr lang="ru-RU" sz="1200" b="1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схемы. </a:t>
            </a:r>
            <a:r>
              <a:rPr lang="ru-RU" sz="1200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8982" y="1508708"/>
            <a:ext cx="11222182" cy="805001"/>
          </a:xfrm>
          <a:prstGeom prst="roundRect">
            <a:avLst/>
          </a:prstGeom>
          <a:solidFill>
            <a:srgbClr val="48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соответствие техническим требованиям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оформления и  дизайну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печатное издание выполнено в программе Word или Microsoft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PowerPoint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8982" y="3337157"/>
            <a:ext cx="11208327" cy="912075"/>
          </a:xfrm>
          <a:prstGeom prst="roundRect">
            <a:avLst/>
          </a:prstGeom>
          <a:solidFill>
            <a:srgbClr val="5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 взят более чем из трёх </a:t>
            </a:r>
            <a:r>
              <a:rPr lang="ru-RU" sz="24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источников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отсутствие нарушения авторских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прав;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438" b="992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8947" y="5464529"/>
            <a:ext cx="1318361" cy="131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8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7957" y="323557"/>
            <a:ext cx="778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3218" y="970671"/>
            <a:ext cx="11718387" cy="5591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Борикова </a:t>
            </a:r>
            <a:r>
              <a:rPr lang="ru-RU" sz="2400" b="1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 В. Пишем реферат, доклад, выпускную квалификационную работу: учеб. пособие </a:t>
            </a:r>
            <a:r>
              <a:rPr lang="ru-RU" sz="2400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/Л. В. Борикова, Н. А. Виноградова. М.: академия Иц, 2000. 96 с. </a:t>
            </a:r>
          </a:p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ГОСТ </a:t>
            </a:r>
            <a:r>
              <a:rPr lang="ru-RU" sz="2400" b="1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2.105-95.Общие требования к тестовым документам. Взамен ГОСТ2.105.79, ГОСТ2.906-71:Введ.01.07.96-М.:</a:t>
            </a:r>
            <a:r>
              <a:rPr lang="ru-RU" sz="2400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Изд-во стандартов, 2003</a:t>
            </a:r>
            <a:r>
              <a:rPr lang="ru-RU" sz="2400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Евдокимова Е. С., Додокина Н. В., Кудрявцева Е.А Детский сад и семья: Методика работы с родителями. Пособие для педагогов и родителей </a:t>
            </a:r>
            <a:r>
              <a:rPr lang="ru-RU" sz="2400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М.: Мозаика – Синтез, 2008. – 144с.</a:t>
            </a:r>
            <a:endParaRPr lang="ru-RU" sz="2400" i="1" dirty="0">
              <a:solidFill>
                <a:srgbClr val="76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 </a:t>
            </a:r>
            <a:r>
              <a:rPr lang="ru-RU" sz="2400" b="1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Е. Н. Основы учебно-исследовательской деятельности : учебное пособие для среднего профессионального образования </a:t>
            </a:r>
            <a:r>
              <a:rPr lang="ru-RU" sz="2400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Е. Н. Куклина, М. А. Мазниченко, И. А. Мушкина. — 2-е изд., испр. и доп. — Москва : Издательство Юрайт, 2018. — 235 с. — (Профессиональное образование). — ISBN 978-5-534-08818-2. — Текст : электронный // ЭБС Юрайт [сайт]. — URL: https://urait.ru/bcode/426581 (дата обращения: 05.12.2019). </a:t>
            </a:r>
          </a:p>
        </p:txBody>
      </p:sp>
    </p:spTree>
    <p:extLst>
      <p:ext uri="{BB962C8B-B14F-4D97-AF65-F5344CB8AC3E}">
        <p14:creationId xmlns:p14="http://schemas.microsoft.com/office/powerpoint/2010/main" val="167837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57" y="239151"/>
            <a:ext cx="11690252" cy="629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Культура </a:t>
            </a:r>
            <a:r>
              <a:rPr lang="ru-RU" sz="2400" b="1" i="1" dirty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М., Флинта, Наука, 1997.</a:t>
            </a:r>
          </a:p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Онушкин </a:t>
            </a:r>
            <a:r>
              <a:rPr lang="ru-RU" sz="2400" b="1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 Г., Огарев Е. И. Образование взрослых: междисциплинарный словарь терминологии. </a:t>
            </a:r>
            <a:r>
              <a:rPr lang="ru-RU" sz="2400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Спб.; Воронеж, 1995. 232 с. </a:t>
            </a:r>
          </a:p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b="1" i="1" dirty="0" smtClean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</a:t>
            </a:r>
            <a:r>
              <a:rPr lang="ru-RU" sz="2400" b="1" i="1" dirty="0">
                <a:solidFill>
                  <a:srgbClr val="76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информации образовательного назначения...studfile.net</a:t>
            </a:r>
          </a:p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b="1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Сергованцева </a:t>
            </a:r>
            <a:r>
              <a:rPr lang="ru-RU" sz="2400" b="1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Т.В., Марцишевская В.К. Как написать и издать учебное пособие.-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М.:ФГОУ МГАУ, 2003</a:t>
            </a:r>
            <a:r>
              <a:rPr lang="ru-RU" sz="2400" i="1" dirty="0" smtClean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Шнейдер</a:t>
            </a:r>
            <a:r>
              <a:rPr lang="ru-RU" sz="2400" b="1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Л. Б.   Семейное консультирование. Молодая семья и ребенок-дошкольник: учебное пособие для вузов / Л. Б. Шнейдер, М. С. Рогач.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2-е изд., испр. и доп. — Москва: Издательство Юрайт, 2019. — 576 с. — (Высшее образование). — ISBN 978-5-534-12234-3.</a:t>
            </a:r>
            <a:endParaRPr lang="ru-RU" sz="2400" i="1" dirty="0" smtClean="0">
              <a:solidFill>
                <a:srgbClr val="76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8415" lvl="0" indent="-342900" fontAlgn="base">
              <a:lnSpc>
                <a:spcPct val="105000"/>
              </a:lnSpc>
              <a:buClr>
                <a:srgbClr val="181717"/>
              </a:buClr>
              <a:buSzPts val="900"/>
              <a:buFont typeface="Arial" panose="020B0604020202020204" pitchFamily="34" charset="0"/>
              <a:buChar char="•"/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Юревич</a:t>
            </a:r>
            <a:r>
              <a:rPr lang="ru-RU" sz="2400" b="1" i="1" dirty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С. Н.   Теоретические и методические основы взаимодействия воспитателя с родителями (лицами, их заменяющими): учебное пособие для среднего профессионального образования / С. Н. Юревич, Л. Н. Санникова, Н. И. Левшина; под редакцией С. Н. Юревич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— Москва: Издательство Юрайт, 2019. — 181 с. — (Профессиональное образование). — ISBN 978-5-534-10781-4.</a:t>
            </a:r>
          </a:p>
        </p:txBody>
      </p:sp>
    </p:spTree>
    <p:extLst>
      <p:ext uri="{BB962C8B-B14F-4D97-AF65-F5344CB8AC3E}">
        <p14:creationId xmlns:p14="http://schemas.microsoft.com/office/powerpoint/2010/main" val="394748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29" y="4225940"/>
            <a:ext cx="2869127" cy="26320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8206" y="379829"/>
            <a:ext cx="11518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презентация?</a:t>
            </a:r>
            <a:endParaRPr lang="ru-RU" sz="3200" b="1" i="1" dirty="0">
              <a:solidFill>
                <a:srgbClr val="7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8098" y="5992837"/>
            <a:ext cx="67806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5C0000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sz="2000" i="1" dirty="0">
                <a:solidFill>
                  <a:srgbClr val="5C0000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4572" y="1139483"/>
            <a:ext cx="11382125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Зайди в другие  разделы сайта</a:t>
            </a:r>
            <a:r>
              <a:rPr lang="ru-RU" sz="2000" i="1" dirty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по </a:t>
            </a:r>
            <a:r>
              <a:rPr lang="ru-RU" sz="20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разделам </a:t>
            </a:r>
            <a:r>
              <a:rPr lang="ru-RU" sz="2000" i="1" dirty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Навигации</a:t>
            </a:r>
            <a:r>
              <a:rPr lang="ru-RU" sz="20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 </a:t>
            </a:r>
            <a:r>
              <a:rPr lang="ru-RU" sz="2000" i="1" dirty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ДОУ 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  <a:endParaRPr lang="ru-RU" sz="2000" i="1" dirty="0" smtClean="0">
              <a:solidFill>
                <a:srgbClr val="7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 smtClean="0">
              <a:solidFill>
                <a:srgbClr val="7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</a:t>
            </a:r>
            <a:r>
              <a:rPr lang="ru-RU" sz="2000" b="1" i="1" dirty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Оксана Геннадьевна | сайт преподавателя</a:t>
            </a:r>
            <a:r>
              <a:rPr lang="ru-RU" sz="2000" b="1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r>
              <a:rPr lang="ru-RU" sz="20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</a:t>
            </a:r>
            <a:r>
              <a:rPr lang="ru-RU" sz="2000" i="1" dirty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http: </a:t>
            </a:r>
            <a:r>
              <a:rPr lang="ru-RU" sz="20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//</a:t>
            </a:r>
            <a:r>
              <a:rPr lang="en-US" sz="20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nsportal.ru›golskaya-oksana </a:t>
            </a:r>
            <a:endParaRPr lang="ru-RU" sz="2000" i="1" dirty="0" smtClean="0">
              <a:solidFill>
                <a:srgbClr val="7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i="1" dirty="0" smtClean="0">
              <a:solidFill>
                <a:srgbClr val="7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Буду </a:t>
            </a:r>
            <a:r>
              <a:rPr lang="ru-RU" sz="2000" i="1" dirty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рада, если информация, размещённая на моём сайте, поможет Вам в работе и учёбе.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98206" y="964604"/>
            <a:ext cx="11390519" cy="29496"/>
          </a:xfrm>
          <a:prstGeom prst="line">
            <a:avLst/>
          </a:prstGeom>
          <a:ln>
            <a:solidFill>
              <a:srgbClr val="7E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2783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1859" y="239151"/>
            <a:ext cx="11000936" cy="1815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indent="449580">
              <a:lnSpc>
                <a:spcPct val="112000"/>
              </a:lnSpc>
              <a:spcAft>
                <a:spcPts val="65"/>
              </a:spcAft>
            </a:pPr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Буклет (от франц. Bouclette — колечко) </a:t>
            </a:r>
            <a:r>
              <a:rPr lang="ru-RU" sz="2400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– это произведение печати, изготовленное на одном листе, и сложенное при помощи параллельных сгибов (фальцев) один или несколько раз в несколько </a:t>
            </a:r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страниц-полос таким образом, чтобы можно читать и рассматривать не разрезая, а раскрывая ширмообразно. </a:t>
            </a:r>
            <a:endParaRPr lang="ru-RU" sz="2400" i="1" dirty="0">
              <a:solidFill>
                <a:srgbClr val="5C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1856" y="5231068"/>
            <a:ext cx="7223265" cy="1402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indent="449580">
              <a:lnSpc>
                <a:spcPct val="112000"/>
              </a:lnSpc>
              <a:spcAft>
                <a:spcPts val="65"/>
              </a:spcAft>
            </a:pPr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Цель буклета</a:t>
            </a:r>
            <a:r>
              <a:rPr lang="ru-RU" sz="2800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400" i="1" dirty="0">
                <a:solidFill>
                  <a:srgbClr val="00005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400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привлечь внимание </a:t>
            </a:r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родителей ДОО и </a:t>
            </a:r>
            <a:r>
              <a:rPr lang="ru-RU" sz="2400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уложить максимум необходимой информации </a:t>
            </a:r>
            <a:r>
              <a:rPr lang="ru-RU" sz="2400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 воспитании детей в </a:t>
            </a:r>
            <a:r>
              <a:rPr lang="ru-RU" sz="2400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минимум печатной площади. </a:t>
            </a:r>
            <a:endParaRPr lang="ru-RU" sz="2400" i="1" dirty="0">
              <a:solidFill>
                <a:srgbClr val="5C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123" y="2401966"/>
            <a:ext cx="3917494" cy="36612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25123" y="6063177"/>
            <a:ext cx="3917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Рис. №1. 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Основные 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виды 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буклетов для родителей в ДОО.</a:t>
            </a:r>
            <a:endParaRPr lang="ru-RU" sz="14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01856" y="2273413"/>
            <a:ext cx="7047915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Буклет для родителей </a:t>
            </a:r>
            <a:r>
              <a:rPr lang="ru-RU" sz="24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прекрасное средство их информирования о достижениях в науке и практике воспитания дошкольников (в том числе о достижениях конкретного учреждения), а также презентации (освещения) родителями собственных семейных ресурсов в развитии личности ребёнка.</a:t>
            </a:r>
            <a:endParaRPr lang="ru-RU" sz="2400" i="1" dirty="0">
              <a:solidFill>
                <a:srgbClr val="7E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24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031" y="1701795"/>
            <a:ext cx="7912860" cy="44122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38109" y="6248400"/>
            <a:ext cx="4932218" cy="3195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4025" marR="34925" indent="-6350" algn="r">
              <a:lnSpc>
                <a:spcPct val="112000"/>
              </a:lnSpc>
              <a:spcAft>
                <a:spcPts val="65"/>
              </a:spcAft>
            </a:pPr>
            <a:r>
              <a:rPr lang="ru-RU" sz="14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Рис</a:t>
            </a:r>
            <a:r>
              <a:rPr lang="ru-RU" sz="14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.№ </a:t>
            </a:r>
            <a:r>
              <a:rPr lang="ru-RU" sz="14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2. </a:t>
            </a:r>
            <a:r>
              <a:rPr lang="ru-RU" sz="1400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Евробуклет. </a:t>
            </a:r>
            <a:endParaRPr lang="ru-RU" sz="1400" i="1" dirty="0">
              <a:solidFill>
                <a:srgbClr val="5C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8145" y="152400"/>
            <a:ext cx="11222182" cy="1415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indent="449580" algn="ctr">
              <a:lnSpc>
                <a:spcPct val="112000"/>
              </a:lnSpc>
              <a:spcAft>
                <a:spcPts val="65"/>
              </a:spcAft>
            </a:pPr>
            <a:r>
              <a:rPr lang="ru-RU" sz="24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Наиболее распространенным видом буклета является евробуклет </a:t>
            </a:r>
            <a:endParaRPr lang="ru-RU" sz="2400" b="1" i="1" dirty="0" smtClean="0">
              <a:solidFill>
                <a:srgbClr val="5C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R="34925" indent="449580" algn="ctr">
              <a:lnSpc>
                <a:spcPct val="112000"/>
              </a:lnSpc>
              <a:spcAft>
                <a:spcPts val="65"/>
              </a:spcAft>
            </a:pPr>
            <a:r>
              <a:rPr lang="ru-RU" sz="24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ru-RU" sz="24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другое название </a:t>
            </a:r>
            <a:r>
              <a:rPr lang="ru-RU" sz="28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4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лифлет) представляет собой листовой рекламный материал с двумя линиями сгиба (рис. 2</a:t>
            </a:r>
            <a:r>
              <a:rPr lang="ru-RU" sz="24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) </a:t>
            </a:r>
            <a:endParaRPr lang="ru-RU" sz="2400" b="1" i="1" dirty="0">
              <a:solidFill>
                <a:srgbClr val="5C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8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1870364" y="457199"/>
            <a:ext cx="7744690" cy="637309"/>
          </a:xfrm>
          <a:prstGeom prst="snip1Rect">
            <a:avLst/>
          </a:prstGeom>
          <a:solidFill>
            <a:srgbClr val="64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для студентов: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0545" y="1385454"/>
            <a:ext cx="11069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b="1" i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dirty="0">
              <a:solidFill>
                <a:srgbClr val="64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18" y="4437888"/>
            <a:ext cx="2317607" cy="19352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0544" y="1385454"/>
            <a:ext cx="11069781" cy="4044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400" i="1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— </a:t>
            </a: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оформить информационный буклет для родителей ДОО по вопросам воспитания, обучения и развития детей дошкольного возраста;</a:t>
            </a:r>
            <a:endParaRPr lang="ru-RU" sz="2400" i="1" dirty="0">
              <a:solidFill>
                <a:srgbClr val="64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— тему информационного буклета определить с учётом содержания выпускной квалификационной работы (ВКР);</a:t>
            </a:r>
            <a:endParaRPr lang="ru-RU" sz="2400" i="1" dirty="0">
              <a:solidFill>
                <a:srgbClr val="64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— содержание буклета должно состоять из текстовой и иллюстративной информации;</a:t>
            </a:r>
            <a:endParaRPr lang="ru-RU" sz="2400" i="1" dirty="0">
              <a:solidFill>
                <a:srgbClr val="64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— формат информационного буклета А4;</a:t>
            </a:r>
            <a:endParaRPr lang="ru-RU" sz="2400" i="1" dirty="0">
              <a:solidFill>
                <a:srgbClr val="64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— буклет оформить в технике компьютерная графика;</a:t>
            </a:r>
            <a:endParaRPr lang="ru-RU" sz="2400" i="1" dirty="0">
              <a:solidFill>
                <a:srgbClr val="64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— в нижней части шестой полосы буклета </a:t>
            </a:r>
            <a:r>
              <a:rPr lang="ru-RU" sz="2400" i="1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указать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i="1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400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свои Ф.И.О; группу.</a:t>
            </a:r>
            <a:endParaRPr lang="ru-RU" sz="2400" i="1" dirty="0">
              <a:solidFill>
                <a:srgbClr val="6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1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46402" y="290945"/>
            <a:ext cx="996850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самостоятельной работы </a:t>
            </a:r>
            <a:r>
              <a:rPr lang="ru-RU" sz="2800" b="1" i="1" dirty="0">
                <a:solidFill>
                  <a:srgbClr val="760000"/>
                </a:solidFill>
                <a:latin typeface="Times New Roman" panose="02020603050405020304" pitchFamily="18" charset="0"/>
              </a:rPr>
              <a:t> по т</a:t>
            </a:r>
            <a:r>
              <a:rPr lang="ru-RU" sz="2800" b="1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еме «</a:t>
            </a:r>
            <a:r>
              <a:rPr lang="ru-RU" sz="2400" b="1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Оформление </a:t>
            </a:r>
            <a:r>
              <a:rPr lang="ru-RU" sz="2400" b="1" i="1" dirty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буклета для родителей </a:t>
            </a:r>
            <a:r>
              <a:rPr lang="ru-RU" sz="2400" b="1" i="1" kern="1800" dirty="0" smtClean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</a:t>
            </a:r>
            <a:r>
              <a:rPr lang="ru-RU" sz="2400" b="1" i="1" kern="1800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вопросам воспитания, обучения и развития детей дошкольного возраста</a:t>
            </a:r>
            <a:r>
              <a:rPr lang="ru-RU" sz="2800" b="1" i="1" dirty="0" smtClean="0">
                <a:solidFill>
                  <a:srgbClr val="7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sz="2800" b="1" i="1" dirty="0">
              <a:solidFill>
                <a:srgbClr val="76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8146" y="1675941"/>
            <a:ext cx="11312475" cy="5012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173990" fontAlgn="base">
              <a:lnSpc>
                <a:spcPct val="111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сформированность общеучебных умений; 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fontAlgn="base">
              <a:lnSpc>
                <a:spcPct val="111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</a:rPr>
              <a:t>умение студента использовать теоретические знания (МДК 04.01. Теоретические и методические основы взаимодействия воспитателя с родителями и сотрудниками дошкольного образовательного учреждения)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</a:rPr>
              <a:t>при выполнении практических задач;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fontAlgn="base">
              <a:lnSpc>
                <a:spcPct val="111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</a:rPr>
              <a:t>высокая степень самостоятельности;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fontAlgn="base">
              <a:lnSpc>
                <a:spcPct val="111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</a:rPr>
              <a:t>умение логически обрабатывать материал;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fontAlgn="base">
              <a:lnSpc>
                <a:spcPct val="111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</a:rPr>
              <a:t>умение самостоятельно сравнивать, сопоставлять и обобщать материал;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fontAlgn="base">
              <a:lnSpc>
                <a:spcPct val="111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</a:rPr>
              <a:t>умение классифицировать материал по тем или иным признакам;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73990" fontAlgn="base">
              <a:lnSpc>
                <a:spcPct val="111000"/>
              </a:lnSpc>
              <a:spcAft>
                <a:spcPts val="0"/>
              </a:spcAft>
            </a:pPr>
            <a:r>
              <a:rPr lang="ru-RU" sz="2400" b="1" i="1" dirty="0" smtClean="0">
                <a:solidFill>
                  <a:srgbClr val="760000"/>
                </a:solidFill>
                <a:latin typeface="Times New Roman" panose="02020603050405020304" pitchFamily="18" charset="0"/>
              </a:rPr>
              <a:t>       — 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владение терминологией и грамотной устной/письменной </a:t>
            </a:r>
            <a:r>
              <a:rPr lang="ru-RU" sz="2400" i="1" dirty="0" smtClean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речью;</a:t>
            </a:r>
          </a:p>
          <a:p>
            <a:pPr marR="173990" fontAlgn="base">
              <a:lnSpc>
                <a:spcPct val="111000"/>
              </a:lnSpc>
              <a:spcAft>
                <a:spcPts val="0"/>
              </a:spcAft>
            </a:pP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— </a:t>
            </a:r>
            <a:r>
              <a:rPr lang="ru-RU" sz="2400" i="1" dirty="0" smtClean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</a:t>
            </a:r>
            <a:r>
              <a:rPr lang="ru-RU" sz="2400" i="1" dirty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активно использовать электронные образовательные ресурсы, находить требующуюся информацию, изучать ее и применять на </a:t>
            </a:r>
            <a:r>
              <a:rPr lang="ru-RU" sz="2400" i="1" dirty="0" smtClean="0">
                <a:solidFill>
                  <a:srgbClr val="76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практике. 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46" y="151940"/>
            <a:ext cx="1419930" cy="141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26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82436" y="193964"/>
            <a:ext cx="9379528" cy="5749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6405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800" b="1" i="1" dirty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Алгоритм выполнения </a:t>
            </a:r>
            <a:r>
              <a:rPr lang="ru-RU" sz="2800" b="1" i="1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задания:</a:t>
            </a:r>
            <a:r>
              <a:rPr lang="ru-RU" sz="2800" i="1" dirty="0" smtClean="0">
                <a:solidFill>
                  <a:srgbClr val="64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sz="2800" i="1" dirty="0">
              <a:solidFill>
                <a:srgbClr val="64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3564" y="845126"/>
            <a:ext cx="11277600" cy="6019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Изучите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информацию </a:t>
            </a: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теме ВКР в литературных источниках (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 </a:t>
            </a: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педагогических справочниках, журналах, газетах, </a:t>
            </a:r>
            <a:r>
              <a:rPr lang="ru-RU" sz="2400" i="1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методической литературе </a:t>
            </a: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т.п.). Осуществите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дополнительной информации по вопросам воспитания, обучения и развития детей дошкольного </a:t>
            </a: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возраста с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помощью сети Internet. </a:t>
            </a:r>
            <a:endParaRPr lang="ru-RU" sz="2400" i="1" dirty="0" smtClean="0">
              <a:solidFill>
                <a:srgbClr val="64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endParaRPr lang="ru-RU" sz="2400" i="1" dirty="0">
              <a:solidFill>
                <a:srgbClr val="64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Выберите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целевую аудиторию </a:t>
            </a: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(родители воспитанников ДОО: младшего среднего или старшего дошкольного возраста /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категория </a:t>
            </a: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родителей;)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которой Вы разрабатываете информационный буклет. </a:t>
            </a:r>
          </a:p>
          <a:p>
            <a:pPr marR="34925" lvl="0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Проанализируйте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изученной информации и разработайте для выбранной целевой аудитории </a:t>
            </a: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буклет по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вопросам воспитания, обучения и развития детей дошкольного возраста . При составлении и оформлении буклета используйте методические рекомендации</a:t>
            </a: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34925" lvl="0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i="1" dirty="0">
              <a:solidFill>
                <a:srgbClr val="64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fontAlgn="base">
              <a:lnSpc>
                <a:spcPct val="107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Подготовьте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печатный вариант и устную презентацию буклета к практическому </a:t>
            </a:r>
            <a:r>
              <a:rPr lang="ru-RU" sz="2400" i="1" dirty="0" smtClean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уроку (регламент </a:t>
            </a:r>
            <a:r>
              <a:rPr lang="ru-RU" sz="2400" i="1" dirty="0">
                <a:solidFill>
                  <a:srgbClr val="64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устной презентации 3 – 5 мин). </a:t>
            </a:r>
            <a:endParaRPr lang="ru-RU" sz="2400" i="1" u="none" strike="noStrike" dirty="0">
              <a:solidFill>
                <a:srgbClr val="64000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7165" y="5340541"/>
            <a:ext cx="1524000" cy="15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8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9771" y="377371"/>
            <a:ext cx="88827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буклета для родителей ДОО «Особенности развития речи детей раннего возраста»</a:t>
            </a:r>
            <a:endParaRPr lang="ru-RU" sz="2400" b="1" i="1" dirty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80" y="1785258"/>
            <a:ext cx="5429636" cy="3831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3061" y="1790926"/>
            <a:ext cx="5412929" cy="3826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11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3455" cy="6858000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505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382" y="1352443"/>
            <a:ext cx="7453745" cy="5270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1648691" y="318655"/>
            <a:ext cx="90193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оформления буклета для родителей ДОО </a:t>
            </a:r>
          </a:p>
          <a:p>
            <a:pPr lvl="0" algn="ctr"/>
            <a:r>
              <a:rPr lang="ru-RU" sz="2400" b="1" i="1" dirty="0" smtClean="0">
                <a:solidFill>
                  <a:srgbClr val="6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«Вашему малышу аллергия не к лицу»</a:t>
            </a:r>
            <a:endParaRPr lang="ru-RU" sz="2400" b="1" i="1" dirty="0">
              <a:solidFill>
                <a:srgbClr val="6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54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</TotalTime>
  <Words>2209</Words>
  <Application>Microsoft Office PowerPoint</Application>
  <PresentationFormat>Широкоэкранный</PresentationFormat>
  <Paragraphs>153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АПК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самостоятельной внеаудиторной работы студентов к учебно - методическому комплексу ПМ. 04 Взаимодействие с родителями (лицами, их заменяющими и сотрудниками ДОО). </dc:title>
  <dc:subject>Оформление буклета для родителей - средства информирования о достижениях в науке и практике воспитания дошкольников. </dc:subject>
  <dc:creator>О.Г. Гольская - преподаватель психолого – педагогических дисциплин, высшей квалификационной категории.</dc:creator>
  <cp:lastModifiedBy>Admin</cp:lastModifiedBy>
  <cp:revision>97</cp:revision>
  <dcterms:created xsi:type="dcterms:W3CDTF">2020-03-13T09:45:28Z</dcterms:created>
  <dcterms:modified xsi:type="dcterms:W3CDTF">2020-04-05T05:38:52Z</dcterms:modified>
</cp:coreProperties>
</file>