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71" r:id="rId4"/>
    <p:sldId id="265" r:id="rId5"/>
    <p:sldId id="264" r:id="rId6"/>
    <p:sldId id="278" r:id="rId7"/>
    <p:sldId id="275" r:id="rId8"/>
    <p:sldId id="276" r:id="rId9"/>
    <p:sldId id="277" r:id="rId10"/>
    <p:sldId id="274" r:id="rId11"/>
    <p:sldId id="273" r:id="rId12"/>
    <p:sldId id="260" r:id="rId13"/>
    <p:sldId id="262" r:id="rId14"/>
    <p:sldId id="266" r:id="rId15"/>
    <p:sldId id="267" r:id="rId16"/>
    <p:sldId id="268" r:id="rId17"/>
    <p:sldId id="269" r:id="rId18"/>
    <p:sldId id="270" r:id="rId19"/>
    <p:sldId id="279" r:id="rId20"/>
    <p:sldId id="280" r:id="rId21"/>
    <p:sldId id="259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042"/>
    <a:srgbClr val="3366FF"/>
    <a:srgbClr val="0A11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912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6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526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7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088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40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656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8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3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1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30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ADFD8-3476-498E-B820-4204746C1907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E9506-970F-4D1F-A72E-5A540BAF86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968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0364" y="358040"/>
            <a:ext cx="8354291" cy="13210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001042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00104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2333" y="358039"/>
            <a:ext cx="1347333" cy="7864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4291" y="1679057"/>
            <a:ext cx="10778836" cy="2165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студентов 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ПМ. 04 Взаимодействие с родителями (лицами, их заменяющими и сотрудниками ДОО).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0A110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A1109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3055" y="3435927"/>
            <a:ext cx="98644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«Оформление памятки для родителей по вопросам воспитания, обучения и развития детей дошкольного возраста»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1782" y="5029200"/>
            <a:ext cx="9088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16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04.01.</a:t>
            </a:r>
            <a:r>
              <a:rPr lang="ru-RU" sz="1600" i="1" dirty="0">
                <a:solidFill>
                  <a:srgbClr val="001042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учреждения.</a:t>
            </a:r>
          </a:p>
          <a:p>
            <a:pPr lvl="0"/>
            <a:r>
              <a:rPr lang="ru-RU" sz="16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16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80103" y="6012873"/>
            <a:ext cx="61150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b="1" i="1" dirty="0">
                <a:solidFill>
                  <a:srgbClr val="001042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высшей квалификационной категории: </a:t>
            </a:r>
            <a:r>
              <a:rPr lang="ru-RU" sz="1600" i="1" dirty="0">
                <a:solidFill>
                  <a:srgbClr val="001042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129" y="4224452"/>
            <a:ext cx="2207492" cy="260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4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005455" y="138545"/>
            <a:ext cx="2881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памятки №5, 6, 7</a:t>
            </a: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97" y="1066800"/>
            <a:ext cx="3428308" cy="484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58" y="1066800"/>
            <a:ext cx="3562598" cy="484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9109" y="1066800"/>
            <a:ext cx="3428092" cy="484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317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8548255" y="110836"/>
            <a:ext cx="34774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памятки </a:t>
            </a:r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№8, 9, 10.</a:t>
            </a:r>
            <a:endParaRPr lang="ru-RU" sz="12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5965" y="905740"/>
            <a:ext cx="3510502" cy="484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037" y="905740"/>
            <a:ext cx="3421100" cy="484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45" y="827809"/>
            <a:ext cx="3575955" cy="4918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839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66800" y="762000"/>
            <a:ext cx="103354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3695" lvl="0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Затраты </a:t>
            </a:r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времени при оформлении </a:t>
            </a:r>
            <a:r>
              <a:rPr lang="ru-RU" sz="28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памятки для родителей по вопросам воспитания и обучения детей дошкольного возраста </a:t>
            </a:r>
            <a:r>
              <a:rPr lang="ru-RU" sz="28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8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сложности материала по теме, индивидуальных особенностей студента</a:t>
            </a:r>
            <a:r>
              <a:rPr lang="ru-RU" sz="2800" i="1" dirty="0">
                <a:solidFill>
                  <a:srgbClr val="00104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определяются преподавателем.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51709" y="3602182"/>
            <a:ext cx="97258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Ориентировочное </a:t>
            </a:r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время на подготовку </a:t>
            </a:r>
            <a:r>
              <a:rPr lang="ru-RU" sz="28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от 0,5 до 1часа.</a:t>
            </a:r>
            <a:endParaRPr lang="ru-RU" dirty="0">
              <a:solidFill>
                <a:srgbClr val="001042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290" y="4239490"/>
            <a:ext cx="2424545" cy="242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8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69127" y="415636"/>
            <a:ext cx="7869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 </a:t>
            </a:r>
            <a:endParaRPr lang="ru-RU" sz="2800" i="1" dirty="0">
              <a:solidFill>
                <a:srgbClr val="00104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5346" y="938856"/>
            <a:ext cx="10598728" cy="305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помочь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выборе темы;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рекомендовать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литературу, дидактический материал;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предоставить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(рекомендации) по оформлению работы;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определить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место и сроки выполнения работы;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консультировать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затруднениях;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оценить памятку для родителей воспитанников ДОО </a:t>
            </a:r>
          </a:p>
          <a:p>
            <a:pPr marR="34925" lvl="0" algn="just">
              <a:lnSpc>
                <a:spcPct val="112000"/>
              </a:lnSpc>
              <a:spcAft>
                <a:spcPts val="65"/>
              </a:spcAft>
            </a:pP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контексте практического занятия. 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4296" y="3283526"/>
            <a:ext cx="1440370" cy="331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9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84555" y="558649"/>
            <a:ext cx="10213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памятки для родителей по вопросам воспитания и обучения детей дошкольного возраста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6691" y="1655096"/>
            <a:ext cx="108342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1.Содержание памятки для родителей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дошкольной образовательной организации (ДОО)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52944" y="2590524"/>
            <a:ext cx="10945091" cy="78685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содержание памятки для родителей полностью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52944" y="3480619"/>
            <a:ext cx="10945092" cy="1072138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памятки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основном соответствует заданной теме, есть незначительные отклонения от темы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52944" y="4655996"/>
            <a:ext cx="10945092" cy="1140120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памятки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соответствует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заданной теме частично, в тексте есть значительные отклонения от темы задания или тема задания раскрыта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52943" y="5899355"/>
            <a:ext cx="10945093" cy="820194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памятки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соответствует заданной теме, тема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раскрыта. 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875640" y="96983"/>
            <a:ext cx="4177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№2.</a:t>
            </a:r>
          </a:p>
          <a:p>
            <a:pPr lvl="0" algn="r"/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41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0364" y="615382"/>
            <a:ext cx="100722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 «Оформление 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 для родителей по вопросам воспитания и обучения детей дошкольного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возраста»</a:t>
            </a:r>
            <a:endParaRPr lang="ru-RU" sz="2800" b="1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77636" y="1759527"/>
            <a:ext cx="107649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2.Соответствие информации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 выбранной целевой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аудитории: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83673" y="2318174"/>
            <a:ext cx="11083635" cy="1020771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особенностям выбранной целевой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83673" y="3435927"/>
            <a:ext cx="11083636" cy="928255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83673" y="4461164"/>
            <a:ext cx="11083636" cy="955963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83673" y="5514110"/>
            <a:ext cx="11083636" cy="84512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10168" y="56735"/>
            <a:ext cx="4332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№2.</a:t>
            </a:r>
          </a:p>
          <a:p>
            <a:pPr lvl="0" algn="r"/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2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7137" y="724902"/>
            <a:ext cx="9836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lvl="0" algn="ctr"/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памятки для родителей по вопросам воспитания и обучения детей дошкольного возраста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4051" y="1917291"/>
            <a:ext cx="9837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Логичность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содержания: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2108" y="2606570"/>
            <a:ext cx="11139055" cy="865302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изложена логично 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2108" y="3596564"/>
            <a:ext cx="11139056" cy="752327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2108" y="4473583"/>
            <a:ext cx="11139056" cy="804998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логика;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42108" y="5403273"/>
            <a:ext cx="11139056" cy="87283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значительно нарушена логика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87148" y="138545"/>
            <a:ext cx="4155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 № 2.</a:t>
            </a:r>
          </a:p>
          <a:p>
            <a:pPr lvl="0" algn="r"/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97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14945" y="738755"/>
            <a:ext cx="101692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</a:p>
          <a:p>
            <a:pPr algn="ctr"/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памятки для родителей по вопросам воспитания и обучения детей дошкольного возраста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905710"/>
            <a:ext cx="11000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Соответствие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материала требованиям оформления</a:t>
            </a:r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255" y="2549236"/>
            <a:ext cx="11014362" cy="830993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памятки для родителей эстетично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аккуратно, присутствует единый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8255" y="3518775"/>
            <a:ext cx="11014362" cy="850152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рисутствуют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недочеты в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оформлении памятки;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28255" y="4507473"/>
            <a:ext cx="11014362" cy="85423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памятки для родителей недостаточно эстетично и аккуратно, нарушено единство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стиля;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28255" y="5500254"/>
            <a:ext cx="11014362" cy="803563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памятки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неэстетично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неаккуратно.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4291" y="138545"/>
            <a:ext cx="35883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схемы№</a:t>
            </a:r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2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2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41755" y="681186"/>
            <a:ext cx="92436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учитывает следующие показатели: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5964" y="2725582"/>
            <a:ext cx="11125200" cy="824220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рамотность и доступность изложения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качество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оформления памятки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55964" y="4572000"/>
            <a:ext cx="11111344" cy="582065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выполнения работы, глубина проработки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55964" y="5240056"/>
            <a:ext cx="11111344" cy="66090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55964" y="5986952"/>
            <a:ext cx="11125200" cy="775854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5135" y="110836"/>
            <a:ext cx="4037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схемы № 2.</a:t>
            </a:r>
          </a:p>
          <a:p>
            <a:pPr lvl="0" algn="r"/>
            <a:r>
              <a:rPr lang="ru-RU" sz="12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студентов.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55964" y="1703384"/>
            <a:ext cx="11125200" cy="936207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соответствие техническим требованиям,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памятка выполнена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программе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Word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955964" y="3635793"/>
            <a:ext cx="11111345" cy="85021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взят более чем из 2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источников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нарушения авторских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7418" y="429490"/>
            <a:ext cx="22153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4910" y="1052945"/>
            <a:ext cx="11520278" cy="5810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Агавелян М.Г., Данилова Е.Ю., Чечулина </a:t>
            </a: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О.Г. Взаимодействие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педагогов ДОУ с родителями. —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М.: ТЦ Сфера, 2009. — 128 с. (Библиотека журнала «Воспитатель ДОУ») </a:t>
            </a:r>
            <a:r>
              <a:rPr lang="ru-RU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Горбунова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Л.Н. Организация самостоятельной работы студентов СПО/ Л.Н. Горбунова // Среднее профессиональное образование.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2007. - № 8. – С. 149-152. 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ГОСТ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</a:t>
            </a: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Общие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тестовым документам. Взамен ГОСТ2.105.79, ГОСТ2.906-71:Введ.01.07.96-М.: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Изд-во стандартов, 2003</a:t>
            </a:r>
            <a:r>
              <a:rPr lang="ru-RU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и семья / Н.Ф. Виноградова, Г.Н. Година, Л.В. Загик.; Под ред. Т.А. Марковой.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2-е изд., испр. и доп. – М.: Просвещение, 1986. – 207с. – (Б-ка воспитателя дет. сада). </a:t>
            </a:r>
            <a:endParaRPr lang="ru-RU" i="1" dirty="0" smtClean="0">
              <a:solidFill>
                <a:srgbClr val="001042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Евдокимова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С., Додокина Н. В., Кудрявцева Е.А Детский сад и семья: Методика работы с родителями. Пособие для педагогов и родителей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Мозаика – Синтез, 2008. – </a:t>
            </a:r>
            <a:r>
              <a:rPr lang="ru-RU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144с.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b="1" i="1" spc="-20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spc="-20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i="1" spc="-20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Козлова </a:t>
            </a:r>
            <a:r>
              <a:rPr lang="ru-RU" b="1" i="1" spc="-20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А.В., Дешеулина Р.П.</a:t>
            </a:r>
            <a:r>
              <a:rPr lang="ru-RU" sz="1600" i="1" dirty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ДОУ с семьей: Методические рекомендации. </a:t>
            </a:r>
            <a:r>
              <a:rPr lang="ru-RU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М: ТЦ Сфера, 2010. —  112</a:t>
            </a:r>
            <a:r>
              <a:rPr lang="ru-RU" b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с. (Серия «Библиотека руководителя ДОУ».) </a:t>
            </a:r>
            <a:endParaRPr lang="ru-RU" i="1" dirty="0" smtClean="0">
              <a:solidFill>
                <a:srgbClr val="001042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Культура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001042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Морозова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Н.В. Инновационные средства организации самостоятельной работы студентов [Электронный ресурс] / Н. В. Морозова // Молодой ученый.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2011. — №2. Т.2. — С. 102-104.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Методические рекомендации по организации и методическому сопровождению самостоятельной работы студентов СПО [Электронный ресурс] / Сост.: З.Т. Закирова – Муравленко: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ГБОУ СПО ЯНАО «ММК», 2013. – 25 с.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i="1" dirty="0">
              <a:solidFill>
                <a:srgbClr val="3A002B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4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966" y="859883"/>
            <a:ext cx="1611925" cy="16893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9927" y="336663"/>
            <a:ext cx="79525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Цель </a:t>
            </a:r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работы:</a:t>
            </a:r>
            <a:endParaRPr lang="ru-RU" sz="2800" dirty="0">
              <a:solidFill>
                <a:srgbClr val="00104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5963" y="859883"/>
            <a:ext cx="87283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 (оформление информационно-демонстрационного пособия) в процессе взаимодействия воспитателя  с родителями и сотрудниками дошкольного образовательного учреждения.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55963" y="2798875"/>
            <a:ext cx="10917382" cy="3534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 algn="just">
              <a:lnSpc>
                <a:spcPct val="115000"/>
              </a:lnSpc>
              <a:spcBef>
                <a:spcPts val="415"/>
              </a:spcBef>
              <a:spcAft>
                <a:spcPts val="0"/>
              </a:spcAft>
            </a:pPr>
            <a:r>
              <a:rPr lang="ru-RU" sz="28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Памятка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—это хорошо структурированный короткий текст, напо­минающий о чем-либо, а также призывающий родителей к осознанно­му воспитанию детей в семье и сотрудничеству с детским садом в ре­шении различных образовательных задач. Чаще всего родители получают памятки в рамках, проводимых в детском саду мероприятий для детей и родителей (родительские собрания, конференции, кон­</a:t>
            </a:r>
            <a:r>
              <a:rPr lang="ru-RU" sz="2400" i="1" spc="-5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сультации и т. д.). Если семья по той или иной причине не участвовала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встрече, она может получить памятку в индивидуальном порядке с соответствующими устными рекомендациями.</a:t>
            </a:r>
            <a:endParaRPr lang="ru-RU" sz="2400" i="1" dirty="0">
              <a:solidFill>
                <a:srgbClr val="00104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66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5669" y="239151"/>
            <a:ext cx="11483576" cy="5617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3A002B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Методическое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пособие по организации самостоятельной работы студентов [Электронный ресурс] / Сост. В.И. Медведева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Смоленск: СПЭК, 2010. - 34 с. </a:t>
            </a:r>
            <a:r>
              <a:rPr lang="ru-RU" sz="2000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Онушкин </a:t>
            </a:r>
            <a:r>
              <a:rPr lang="ru-RU" b="1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i="1" dirty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</a:t>
            </a:r>
            <a:r>
              <a:rPr lang="ru-RU" i="1" dirty="0" smtClean="0">
                <a:solidFill>
                  <a:srgbClr val="001042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i="1" dirty="0" smtClean="0">
              <a:solidFill>
                <a:srgbClr val="001042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Сергованцева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Т.В., Марцишевская В.К. Как написать и издать учебное пособие.-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М.:ФГОУ МГАУ, 2003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Сертакова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 М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Инновационные формы работы взаимодействия дошкольного образовательного учреждения с семьей: метод, пособие.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СПб.: ООО «ИЗДАТЕЛЬСТВО «ДЕТСТВО-ПРЕСС», 2013. — 80 с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Шнейдер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  <a:endParaRPr lang="ru-RU" sz="2000" i="1" dirty="0" smtClean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8415" lvl="0" fontAlgn="base">
              <a:lnSpc>
                <a:spcPct val="105000"/>
              </a:lnSpc>
              <a:buClr>
                <a:srgbClr val="181717"/>
              </a:buClr>
              <a:buSzPts val="900"/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Москва: Издательство Юрайт, 2019. — 181 с. — (Профессиональное образование). — ISBN 978-5-534-10781-4.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318" y="5574786"/>
            <a:ext cx="2184127" cy="1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01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0691" y="498764"/>
            <a:ext cx="7647705" cy="59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04800" y="1094509"/>
            <a:ext cx="11416145" cy="0"/>
          </a:xfrm>
          <a:prstGeom prst="line">
            <a:avLst/>
          </a:prstGeom>
          <a:ln>
            <a:solidFill>
              <a:srgbClr val="0A110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15636" y="1191491"/>
            <a:ext cx="113053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Зайди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</a:p>
          <a:p>
            <a:pPr lvl="0"/>
            <a:endParaRPr lang="ru-RU" sz="20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 | сайт преподавателя...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</a:t>
            </a:r>
            <a:r>
              <a:rPr lang="en-US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рада, если информация, размещённая на моём сайте, поможет Вам в работе и учёбе.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4109" y="5902036"/>
            <a:ext cx="411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 smtClean="0">
                <a:solidFill>
                  <a:srgbClr val="001042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i="1" dirty="0" smtClean="0">
                <a:solidFill>
                  <a:srgbClr val="001042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  <a:endParaRPr lang="ru-RU" i="1" dirty="0">
              <a:solidFill>
                <a:srgbClr val="00104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396" y="4339649"/>
            <a:ext cx="2133604" cy="251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6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72144" y="479440"/>
            <a:ext cx="9102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 по теме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памятки для родителей по вопросам воспитания и обучения детей дошкольного возраста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defRPr/>
            </a:pPr>
            <a:endParaRPr lang="ru-RU" sz="2400" i="1" dirty="0">
              <a:solidFill>
                <a:srgbClr val="3A0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94842" y="3500598"/>
            <a:ext cx="11086321" cy="1052225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 умение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электронные образовательные ресурсы, находить требующуюся информацию, изучать ее и применять на практике;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4842" y="4649807"/>
            <a:ext cx="11086323" cy="1058265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логически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обрабатывать,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классифицировать материал по тем или иным признакам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94842" y="5805055"/>
            <a:ext cx="11086322" cy="713732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высокая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степень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самостоятельности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5703" y="165895"/>
            <a:ext cx="4656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 № 1. Планируемые результаты самостоятельной работы.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94843" y="1930938"/>
            <a:ext cx="11086320" cy="1472676"/>
          </a:xfrm>
          <a:prstGeom prst="roundRect">
            <a:avLst/>
          </a:prstGeom>
          <a:solidFill>
            <a:srgbClr val="0010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— 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 при выполнении практических задач;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43" y="257059"/>
            <a:ext cx="1180321" cy="123701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7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094509" y="318654"/>
            <a:ext cx="8504008" cy="595746"/>
          </a:xfrm>
          <a:prstGeom prst="snip1Rect">
            <a:avLst/>
          </a:prstGeom>
          <a:solidFill>
            <a:srgbClr val="00104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Инструкция для студентов: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94509" y="1205345"/>
            <a:ext cx="1064029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 dirty="0" smtClean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–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памятку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ДОО </a:t>
            </a:r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по вопросам воспитания, обучения и развития детей дошкольного возраста;</a:t>
            </a:r>
          </a:p>
          <a:p>
            <a:pPr lvl="0" algn="just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тему </a:t>
            </a:r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памятки</a:t>
            </a:r>
            <a:r>
              <a:rPr kumimoji="0" lang="ru-RU" sz="2400" b="0" i="1" u="none" strike="noStrike" kern="1800" cap="none" spc="0" normalizeH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определить </a:t>
            </a:r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 учётом содержания выпускной квалификационной работой (ВКР);</a:t>
            </a:r>
          </a:p>
          <a:p>
            <a:pPr lvl="0" algn="just"/>
            <a:r>
              <a:rPr kumimoji="0" lang="ru-RU" sz="2400" b="0" i="1" u="none" strike="noStrike" kern="1800" cap="none" spc="0" normalizeH="0" baseline="0" noProof="0" dirty="0" smtClean="0">
                <a:ln>
                  <a:noFill/>
                </a:ln>
                <a:solidFill>
                  <a:srgbClr val="00104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 </a:t>
            </a:r>
            <a:r>
              <a:rPr lang="ru-RU" sz="2400" i="1" kern="1800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продумать </a:t>
            </a:r>
            <a:r>
              <a:rPr lang="ru-RU" sz="2400" i="1" kern="1800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худо­жественное оформление </a:t>
            </a:r>
            <a:r>
              <a:rPr lang="ru-RU" sz="2400" i="1" kern="1800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памятки: </a:t>
            </a:r>
            <a:r>
              <a:rPr lang="ru-RU" sz="2400" i="1" kern="1800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красочность, эстетичность, аккуратность, присутствие единого стиля.</a:t>
            </a:r>
          </a:p>
          <a:p>
            <a:pPr lvl="0" algn="just"/>
            <a:endParaRPr kumimoji="0" lang="ru-RU" sz="2400" b="0" i="1" u="none" strike="noStrike" kern="1800" cap="none" spc="0" normalizeH="0" baseline="0" noProof="0" dirty="0" smtClean="0">
              <a:ln>
                <a:noFill/>
              </a:ln>
              <a:solidFill>
                <a:srgbClr val="00104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lvl="0" algn="just"/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Содержание памятки 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в включать в себя:</a:t>
            </a:r>
          </a:p>
          <a:p>
            <a:pPr lvl="0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тему памятки (обращение к родителям);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структурированный короткий текст;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источники.</a:t>
            </a:r>
            <a:endParaRPr lang="ru-RU" sz="2400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i="1" dirty="0">
                <a:solidFill>
                  <a:srgbClr val="3A0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7019" y="3651030"/>
            <a:ext cx="2895600" cy="303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64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55273" y="540327"/>
            <a:ext cx="8174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«Движение и речь»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3673" y="1025235"/>
            <a:ext cx="10958945" cy="3097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Пример взрослых, окружающая среда и вся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обстановка</a:t>
            </a: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представляют </a:t>
            </a: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важные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факторы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развития</a:t>
            </a: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высшей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нервной деятельности. </a:t>
            </a:r>
            <a:endParaRPr lang="ru-RU" sz="2000" b="1" i="1" dirty="0" smtClean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атмосфере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недовольства,</a:t>
            </a: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волнений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раздоров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возникают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</a:t>
            </a: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разнообразные формы</a:t>
            </a: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детских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неврозов, а спокойное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гармоничное</a:t>
            </a: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окружение 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ребенка есть лучшее средство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ru-RU" sz="2000" b="1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b="1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твердого</a:t>
            </a:r>
            <a:r>
              <a:rPr lang="ru-RU" sz="20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законченного характера.</a:t>
            </a:r>
            <a:endParaRPr lang="ru-RU" sz="2000" b="1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Н.И. Красногорский </a:t>
            </a:r>
            <a:r>
              <a:rPr lang="ru-RU" sz="2000" i="1" dirty="0" smtClean="0">
                <a:solidFill>
                  <a:srgbClr val="00104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Высшая нервная деятельность 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ребенка»</a:t>
            </a:r>
          </a:p>
          <a:p>
            <a:pPr marL="450215" algn="r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endParaRPr lang="ru-RU" sz="1200" i="1" dirty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Bef>
                <a:spcPts val="90"/>
              </a:spcBef>
              <a:spcAft>
                <a:spcPts val="0"/>
              </a:spcAft>
              <a:tabLst>
                <a:tab pos="450215" algn="l"/>
              </a:tabLst>
            </a:pPr>
            <a:endParaRPr lang="ru-RU" sz="1200" i="1" dirty="0" smtClean="0">
              <a:solidFill>
                <a:srgbClr val="001042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3673" y="3671454"/>
            <a:ext cx="1105592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Двигательные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навыки, сформированные у детей до 7 лет,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составляют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 для дальнейшего совершенствования их в школе и позволяют в дальнейшем достигать высоких результатов в спорте. Правильно организованное физическое воспитание способствует умственному развитию детей, так как создаются благоприятные условия для нормальной деятельности нервной системы и всех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других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и систем, что помогает лучшему восприятию и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запоминанию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 детей развиваются все психические процессы (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воображение, речь и др.), а также мыслительные операции (сравнение, анализ,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3" y="259227"/>
            <a:ext cx="922929" cy="967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90364" y="152400"/>
            <a:ext cx="2549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памятки №1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99348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00545" y="290946"/>
            <a:ext cx="11139056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синтез, обобщение и др.), поэтому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i="1" dirty="0" smtClean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учите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играть в спортивные игры (городки, бадминтон, настольный теннис и др.) и выполнять элементы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спортивных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 (хоккей, футбол, волейбол и др.);</a:t>
            </a:r>
          </a:p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постарайтесь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дома, на даче иметь любой спортивный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(качели, стенку, стойки и т.п.), так как это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двигательных навыков;</a:t>
            </a:r>
          </a:p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формируйте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 правильной осанки в положении сидя, стоя и при ходьбе;</a:t>
            </a:r>
          </a:p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прививайте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первоначальные навыки личной и общественной гигиены (мытье рук, забота об одежде, обуви, поддержание в чистоте игрушек и др.);</a:t>
            </a:r>
          </a:p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учите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названиям частей тела, направлениям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движений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(вверх, вниз, вперед, назад, вправо, влево,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кругом и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др.);</a:t>
            </a:r>
          </a:p>
          <a:p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закрепляйте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явлениях природы, общественной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повадках животных, птиц, насекомых в процессе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занятий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физическими упражнениями, так как в игре у детей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воображение, уточняются представления (дети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воображают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 зайкой, птичкой и т.п.), которые подкрепляются игровыми действиями самих детей и сопровождаются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радостным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настроением.</a:t>
            </a:r>
          </a:p>
        </p:txBody>
      </p:sp>
    </p:spTree>
    <p:extLst>
      <p:ext uri="{BB962C8B-B14F-4D97-AF65-F5344CB8AC3E}">
        <p14:creationId xmlns:p14="http://schemas.microsoft.com/office/powerpoint/2010/main" val="78848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075708" y="360218"/>
            <a:ext cx="71766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spc="-30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Особенности воспитания в се­</a:t>
            </a: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мье ребенка с проблемами речи</a:t>
            </a:r>
            <a:r>
              <a:rPr lang="ru-RU" sz="24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982" y="1216644"/>
            <a:ext cx="11125201" cy="5720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marR="91440" algn="just">
              <a:lnSpc>
                <a:spcPct val="115000"/>
              </a:lnSpc>
              <a:spcBef>
                <a:spcPts val="740"/>
              </a:spcBef>
              <a:spcAft>
                <a:spcPts val="0"/>
              </a:spcAft>
            </a:pPr>
            <a:r>
              <a:rPr lang="ru-RU" sz="2000" i="1" spc="-10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приобретения детства значительны, и богатство их содержа­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ния будет зависеть от нас, взрослых.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77470" indent="450215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Самые чуткие, самые близкие ребенку люди — родители, ба­бушки, дедушки — помогут ему воплотить реальные явления в сказочные сюжеты, фантазии, домыслы, игру и всегда находятся рядом. Дети от природы наделены яркими способностями, надо лишь постараться как можно раньше создать максимально благо­приятные условия для их развития</a:t>
            </a: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77470" indent="450215" algn="just">
              <a:lnSpc>
                <a:spcPct val="115000"/>
              </a:lnSpc>
              <a:spcAft>
                <a:spcPts val="0"/>
              </a:spcAft>
            </a:pPr>
            <a:endParaRPr lang="ru-RU" sz="1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0215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Напоминаем вам, дорогие мамы и папы:</a:t>
            </a:r>
            <a:endParaRPr lang="ru-RU" sz="2400" b="1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при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разговоре с ребенком слушайте его внимательно, не пе­ребивайте;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будьте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терпеливы при объяснении игр и упражнений;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объясняйте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просто и понятно, при этом проявляйте свой интерес;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развивайте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любознательность и воображение, поощряйте в ребенке стремление задавать вопросы;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поменьше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критикуйте и поправляйте ребенка, замечания де­лайте с юмором;</a:t>
            </a:r>
            <a:endParaRPr lang="ru-RU" sz="20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91160" algn="l"/>
              </a:tabLst>
            </a:pPr>
            <a:r>
              <a:rPr lang="ru-RU" sz="20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искренне </a:t>
            </a:r>
            <a:r>
              <a:rPr lang="ru-RU" sz="20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радуйтесь успехам детей, не скупитесь на награду. Похвала, поцелуй или рукопожатие — отличное поощрение!</a:t>
            </a:r>
            <a:endParaRPr lang="ru-RU" sz="2000" i="1" dirty="0">
              <a:solidFill>
                <a:srgbClr val="00104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3616" y="181249"/>
            <a:ext cx="922929" cy="9672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252363" y="181249"/>
            <a:ext cx="1842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памятки №2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40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95600" y="651164"/>
            <a:ext cx="7647709" cy="844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«Что необходимо знать и уметь ребенку подготовительной к школе группы»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3672" y="1995055"/>
            <a:ext cx="10958945" cy="4415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36830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и уметь рассказывать русские народные сказки.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36830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Знать великих русских поэтов и писателей (А.С. Пушкина, Л.Н. Толстого, С.А. Есенина, Ф.И. Тютчева и др.), некоторые их произведения для детей.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254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AutoNum type="arabicPeriod"/>
              <a:tabLst>
                <a:tab pos="368300" algn="l"/>
              </a:tabLst>
            </a:pPr>
            <a:r>
              <a:rPr lang="ru-RU" sz="2400" i="1" spc="-15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полно и последовательно пересказывать прослушанный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или прочитанный рассказ, составить (придумать) рассказ по картинке.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81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4"/>
              <a:tabLst>
                <a:tab pos="37465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Запомнить и назвать 6—10 предметов, картинок, слов.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AutoNum type="arabicPeriod" startAt="4"/>
              <a:tabLst>
                <a:tab pos="37465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Различать гласные и согласные звуки.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AutoNum type="arabicPeriod" startAt="4"/>
              <a:tabLst>
                <a:tab pos="37465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Разделять слова на слоги по количеству гласных звуков с </a:t>
            </a:r>
            <a:r>
              <a:rPr lang="ru-RU" sz="2400" i="1" spc="-25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 хлопков, шагов, в словах типа «мак», «дом», «дубы»,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«сани», «осы», «зубы» и т.п.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Bef>
                <a:spcPts val="20"/>
              </a:spcBef>
              <a:spcAft>
                <a:spcPts val="0"/>
              </a:spcAft>
              <a:buFont typeface="Times New Roman" panose="02020603050405020304" pitchFamily="18" charset="0"/>
              <a:buAutoNum type="arabicPeriod" startAt="4"/>
              <a:tabLst>
                <a:tab pos="374650" algn="l"/>
              </a:tabLst>
            </a:pPr>
            <a:r>
              <a:rPr lang="ru-RU" sz="2400" i="1" spc="-5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Уметь внимательно, не отвлекаясь слушать (30—35 минут).</a:t>
            </a:r>
            <a:endParaRPr lang="ru-RU" sz="2400" i="1" dirty="0">
              <a:solidFill>
                <a:srgbClr val="00104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671" y="528753"/>
            <a:ext cx="922929" cy="967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78291" y="166255"/>
            <a:ext cx="2064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памятки №3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6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34291" cy="6858000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95600" y="651164"/>
            <a:ext cx="7647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Памятка «Что такое готовность к школе?»</a:t>
            </a:r>
            <a:endParaRPr lang="ru-RU" sz="2400" b="1" i="1" dirty="0">
              <a:solidFill>
                <a:srgbClr val="00104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7528" y="1498524"/>
            <a:ext cx="10958946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15000"/>
              </a:lnSpc>
              <a:spcBef>
                <a:spcPts val="665"/>
              </a:spcBef>
              <a:spcAft>
                <a:spcPts val="0"/>
              </a:spcAft>
            </a:pPr>
            <a:r>
              <a:rPr lang="ru-RU" sz="2400" b="1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шести лет должен:</a:t>
            </a:r>
            <a:endParaRPr lang="ru-RU" sz="2400" b="1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предметы по признаку формы;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5400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обозначать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словами местонахождение предмета по отношению к себе и другим предметам;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9845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длине, высоте, ширине до 10 предметов, рас­кладывать их в возрастающем и убывающем порядке;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9845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различные цвета и оттенки для создания вырази­тельного образа;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9845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изображать овощи, фрукты, игрушки по представлению и с натуры;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31750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изображение фигуры человека и животного в дви­жении;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9845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создавать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выразительные образы по представлению и с нату­ры, используя способ вырезания, приемы симметричного вы­резания из бумаги;</a:t>
            </a:r>
            <a:endParaRPr lang="ru-RU" sz="2400" i="1" dirty="0">
              <a:solidFill>
                <a:srgbClr val="00104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29845" lvl="0" algn="just">
              <a:lnSpc>
                <a:spcPct val="115000"/>
              </a:lnSpc>
              <a:spcAft>
                <a:spcPts val="0"/>
              </a:spcAft>
              <a:tabLst>
                <a:tab pos="356870" algn="l"/>
              </a:tabLst>
            </a:pPr>
            <a:r>
              <a:rPr lang="ru-RU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строить </a:t>
            </a:r>
            <a:r>
              <a:rPr lang="ru-RU" sz="2400" i="1" dirty="0">
                <a:solidFill>
                  <a:srgbClr val="00104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рисовать по теме и условиям, планируя этапы со­здания постройки.</a:t>
            </a:r>
            <a:endParaRPr lang="ru-RU" sz="2400" i="1" dirty="0">
              <a:solidFill>
                <a:srgbClr val="00104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4135" y="167533"/>
            <a:ext cx="922929" cy="967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36727" y="167533"/>
            <a:ext cx="21197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00104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памятки №4</a:t>
            </a:r>
            <a:endParaRPr lang="ru-R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2368</Words>
  <Application>Microsoft Office PowerPoint</Application>
  <PresentationFormat>Широкоэкранный</PresentationFormat>
  <Paragraphs>161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55</cp:revision>
  <dcterms:created xsi:type="dcterms:W3CDTF">2020-04-04T11:02:32Z</dcterms:created>
  <dcterms:modified xsi:type="dcterms:W3CDTF">2020-04-05T04:20:31Z</dcterms:modified>
</cp:coreProperties>
</file>