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1" r:id="rId3"/>
    <p:sldId id="260" r:id="rId4"/>
    <p:sldId id="263" r:id="rId5"/>
    <p:sldId id="273" r:id="rId6"/>
    <p:sldId id="258" r:id="rId7"/>
    <p:sldId id="257" r:id="rId8"/>
    <p:sldId id="264" r:id="rId9"/>
    <p:sldId id="265" r:id="rId10"/>
    <p:sldId id="267" r:id="rId11"/>
    <p:sldId id="266" r:id="rId12"/>
    <p:sldId id="274" r:id="rId13"/>
    <p:sldId id="269" r:id="rId14"/>
    <p:sldId id="270" r:id="rId15"/>
    <p:sldId id="271" r:id="rId16"/>
    <p:sldId id="268" r:id="rId17"/>
    <p:sldId id="276" r:id="rId18"/>
    <p:sldId id="277" r:id="rId19"/>
    <p:sldId id="278" r:id="rId20"/>
    <p:sldId id="279" r:id="rId21"/>
    <p:sldId id="280" r:id="rId22"/>
    <p:sldId id="275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6467" autoAdjust="0"/>
  </p:normalViewPr>
  <p:slideViewPr>
    <p:cSldViewPr>
      <p:cViewPr varScale="1">
        <p:scale>
          <a:sx n="75" d="100"/>
          <a:sy n="75" d="100"/>
        </p:scale>
        <p:origin x="-10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0CF90-37C7-4300-9718-E04C755B4FC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FF62E-F2B9-4E1D-8585-17C2CD5CF8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12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FF62E-F2B9-4E1D-8585-17C2CD5CF86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823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FF62E-F2B9-4E1D-8585-17C2CD5CF8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17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FF62E-F2B9-4E1D-8585-17C2CD5CF86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1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94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1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8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8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2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5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12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9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94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6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1F7D0-E57F-4DCF-8D6F-28AE75F3A5CC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9D942-41FE-408E-8F1D-3632C6D4A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pn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8208912" cy="1971600"/>
          </a:xfrm>
          <a:noFill/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логопедического занятия для дифференциации звука «Р» с другими звуками 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6552728" cy="9136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Агафонова </a:t>
            </a:r>
            <a:r>
              <a:rPr lang="ru-RU" dirty="0" smtClean="0">
                <a:solidFill>
                  <a:schemeClr val="tx1"/>
                </a:solidFill>
              </a:rPr>
              <a:t>Д.Д.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учитель-логопед МБДОУ г. Иркутска д/с №182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78197"/>
            <a:ext cx="7566380" cy="3073842"/>
          </a:xfrm>
          <a:prstGeom prst="rect">
            <a:avLst/>
          </a:prstGeom>
          <a:ln w="76200">
            <a:solidFill>
              <a:schemeClr val="accent6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3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-ера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Ажа-ужэ-ижы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Ежа- ору-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ажы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-ужа-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-ара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Ижы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-ару-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-уро-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-ера-ужа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-бра-зри-про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Вжо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вжы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жбо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жда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-ври-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жби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Жба-жро-бжу-бру-нжа-нру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«Ж»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2060848"/>
            <a:ext cx="2160240" cy="223224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6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637112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Рыжий кролик       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Коричневая варежка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Жирный морж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Жаркое с картошкой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Красивый жук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Морковный жмых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Мужские кроссовки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Крошечная стрекоза</a:t>
            </a:r>
          </a:p>
          <a:p>
            <a:pPr marL="0" indent="0">
              <a:buNone/>
            </a:pP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«Ж»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348880"/>
            <a:ext cx="3284242" cy="286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72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95653"/>
            <a:ext cx="8229600" cy="5229200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полёте длительно поёт,                                                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степях, пустынях он живёт,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Встречает первым он рассвет,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Певца чудесней его нет.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Чьи трели в воздухе плывут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как певца того зовут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ЖАВОРОНОК </a:t>
            </a:r>
          </a:p>
          <a:p>
            <a:pPr marL="0" lvl="0" indent="0">
              <a:buNone/>
              <a:tabLst>
                <a:tab pos="457200" algn="l"/>
              </a:tabLst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холодном океане,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в теплой пенной ванне,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плавать и нырять,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Стаи льдинок разгонять?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Да! Такие виражи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Могут делать лишь... 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ru-RU" sz="1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МОРЖИ </a:t>
            </a:r>
            <a:endParaRPr lang="ru-RU" sz="1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«Ж»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44" y="4221088"/>
            <a:ext cx="3456384" cy="21663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628800"/>
            <a:ext cx="2308159" cy="212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8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Ру-ру-ру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Йя-йя-йя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Йю-йю-йю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Ро-йо-ро-йо-ро-йо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Ру-йю-ру-йю-ру-йю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Ры-йя-ро-йю-рэ-йо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00808"/>
            <a:ext cx="4248472" cy="2327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634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Ур-</a:t>
            </a:r>
            <a:r>
              <a:rPr lang="ru-RU" b="1" dirty="0" err="1">
                <a:solidFill>
                  <a:srgbClr val="002060"/>
                </a:solidFill>
              </a:rPr>
              <a:t>ур</a:t>
            </a: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err="1">
                <a:solidFill>
                  <a:srgbClr val="002060"/>
                </a:solidFill>
              </a:rPr>
              <a:t>ур</a:t>
            </a:r>
            <a:r>
              <a:rPr lang="ru-RU" b="1" dirty="0">
                <a:solidFill>
                  <a:srgbClr val="002060"/>
                </a:solidFill>
              </a:rPr>
              <a:t>-ор</a:t>
            </a:r>
          </a:p>
          <a:p>
            <a:r>
              <a:rPr lang="ru-RU" b="1" dirty="0">
                <a:solidFill>
                  <a:srgbClr val="002060"/>
                </a:solidFill>
              </a:rPr>
              <a:t>Ой-ой-ой- ай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Ыр-ир-ыр-ир-ур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Ей-ей-ей-</a:t>
            </a:r>
            <a:r>
              <a:rPr lang="ru-RU" b="1" dirty="0" err="1" smtClean="0">
                <a:solidFill>
                  <a:srgbClr val="002060"/>
                </a:solidFill>
              </a:rPr>
              <a:t>яй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</a:rPr>
              <a:t>яй-яй</a:t>
            </a:r>
            <a:r>
              <a:rPr lang="ru-RU" b="1" dirty="0" smtClean="0">
                <a:solidFill>
                  <a:srgbClr val="002060"/>
                </a:solidFill>
              </a:rPr>
              <a:t>              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Ара-</a:t>
            </a:r>
            <a:r>
              <a:rPr lang="ru-RU" b="1" dirty="0" err="1" smtClean="0">
                <a:solidFill>
                  <a:srgbClr val="002060"/>
                </a:solidFill>
              </a:rPr>
              <a:t>оро</a:t>
            </a:r>
            <a:r>
              <a:rPr lang="ru-RU" b="1" dirty="0" smtClean="0">
                <a:solidFill>
                  <a:srgbClr val="002060"/>
                </a:solidFill>
              </a:rPr>
              <a:t>-ара-</a:t>
            </a:r>
            <a:r>
              <a:rPr lang="ru-RU" b="1" dirty="0" err="1" smtClean="0">
                <a:solidFill>
                  <a:srgbClr val="002060"/>
                </a:solidFill>
              </a:rPr>
              <a:t>оро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Ойо-айя-ойя-айя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Уро-</a:t>
            </a:r>
            <a:r>
              <a:rPr lang="ru-RU" b="1" dirty="0" err="1" smtClean="0">
                <a:solidFill>
                  <a:srgbClr val="002060"/>
                </a:solidFill>
              </a:rPr>
              <a:t>айо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</a:rPr>
              <a:t>уры-уйо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Ару-</a:t>
            </a:r>
            <a:r>
              <a:rPr lang="ru-RU" b="1" dirty="0" err="1" smtClean="0">
                <a:solidFill>
                  <a:srgbClr val="002060"/>
                </a:solidFill>
              </a:rPr>
              <a:t>айо</a:t>
            </a:r>
            <a:r>
              <a:rPr lang="ru-RU" b="1" dirty="0" smtClean="0">
                <a:solidFill>
                  <a:srgbClr val="002060"/>
                </a:solidFill>
              </a:rPr>
              <a:t>-ару-</a:t>
            </a:r>
            <a:r>
              <a:rPr lang="ru-RU" b="1" dirty="0" err="1" smtClean="0">
                <a:solidFill>
                  <a:srgbClr val="002060"/>
                </a:solidFill>
              </a:rPr>
              <a:t>айо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</a:rPr>
              <a:t>ойо-ойо-айо-ыйо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928" y="1736616"/>
            <a:ext cx="2705472" cy="2918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727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Крепкий чай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Розовый край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Райское яблоко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Рычащая лайка         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Умная чайка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Красивый чайник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Карликовая ёлка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Крошечная пчёлка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Крутой подъём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 богатырей 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554115" cy="351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9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МАЙКА 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почтовая МАРКА.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Железная КОЙКА 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хлебная КОРКА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Пойка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ПОРКА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057" y="2780928"/>
            <a:ext cx="378730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432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день веселых именин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Выпекают хлеб один,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Поскорее называй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Выпекают …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КАРАВАЙ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утрам его съедаю.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Вкус фруктовый обожаю.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разные бывают: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вишней и с клубникой,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персиком, черникой...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ты их знаешь — 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Загадку отгадаешь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ЙОГУРТ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56792"/>
            <a:ext cx="2913112" cy="22285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961224"/>
            <a:ext cx="3324635" cy="2212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1764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ра-ва-ра-ра-ва-ра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       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-вы-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Во-ре-во-ре-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-ре-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-во-ре-ре-во-ре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-ре-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52011"/>
            <a:ext cx="2983144" cy="3105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14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-ар-ор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-ер-ер-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-ор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-ев-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Ор-ор-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Ур- ар-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ув-ур-ыр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72816"/>
            <a:ext cx="352839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373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7" y="407938"/>
            <a:ext cx="2605435" cy="2049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69813"/>
            <a:ext cx="1937395" cy="281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8" y="2996952"/>
            <a:ext cx="262876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949" y="336408"/>
            <a:ext cx="2457227" cy="23606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71593"/>
            <a:ext cx="2376264" cy="2826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08314"/>
            <a:ext cx="2352695" cy="2352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3059832" y="169813"/>
            <a:ext cx="3445031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13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endParaRPr lang="ru-RU" sz="413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34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Аво-аро-аво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ару-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-иву-ору-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-ара-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ыво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Уву-яву-ыра-уру-иро-ыва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Жво-жву-жвы-дра-дру-дры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Мры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дро-мры-чвы-чво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-бра-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ква-цва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-рва-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жры-зво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224" y="2492896"/>
            <a:ext cx="3319264" cy="3830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25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Персиковое  варенье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медведь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Праздничный каравай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Деревянная кровать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Грибной пирог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Королевский экипаж</a:t>
            </a:r>
          </a:p>
          <a:p>
            <a:pPr marL="0" lvl="0" indent="0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Вишнёвые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вареники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Ковровое покрытие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Фиолетовая ручка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Плюшевый барсук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Кремовая рубашка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018" y="1909583"/>
            <a:ext cx="3518628" cy="3761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200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328592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Варвара варила, варила, да не выварила.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дворе трава, на траве дрова.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руби дрова на траве двора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Вертлявый 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 вырывал</a:t>
            </a:r>
            <a:b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Ворота, как вертушки.</a:t>
            </a:r>
            <a:b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Ворчливый ворон воровал</a:t>
            </a:r>
            <a:b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Вчерашние ватрушки.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33056"/>
            <a:ext cx="2628399" cy="2375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96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4326047" cy="3240360"/>
          </a:xfrm>
        </p:spPr>
      </p:pic>
    </p:spTree>
    <p:extLst>
      <p:ext uri="{BB962C8B-B14F-4D97-AF65-F5344CB8AC3E}">
        <p14:creationId xmlns:p14="http://schemas.microsoft.com/office/powerpoint/2010/main" val="41806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2746907" cy="2160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32656"/>
            <a:ext cx="2552435" cy="2293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448" y="1193900"/>
            <a:ext cx="2675703" cy="168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0" y="2852936"/>
            <a:ext cx="2442903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916" y="3861048"/>
            <a:ext cx="2452235" cy="23042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284984"/>
            <a:ext cx="1847850" cy="2476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402732" y="332656"/>
            <a:ext cx="2712321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13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</a:t>
            </a:r>
            <a:endParaRPr lang="ru-RU" sz="413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860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0259"/>
            <a:ext cx="2684116" cy="2196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836712"/>
            <a:ext cx="2114550" cy="2162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580" y="3789040"/>
            <a:ext cx="2852686" cy="2406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90330"/>
            <a:ext cx="2524400" cy="2804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590" y="3410322"/>
            <a:ext cx="2465387" cy="21131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937621" y="0"/>
            <a:ext cx="3637535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13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й</a:t>
            </a:r>
            <a:endParaRPr lang="ru-RU" sz="413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852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613973"/>
            <a:ext cx="2390775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6811"/>
            <a:ext cx="2181225" cy="2095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000" y="2780928"/>
            <a:ext cx="2340657" cy="1917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32" y="4817391"/>
            <a:ext cx="3301520" cy="1752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952" y="547299"/>
            <a:ext cx="2228850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24" y="3105825"/>
            <a:ext cx="161925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056052"/>
            <a:ext cx="2513360" cy="195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875520" y="-867192"/>
            <a:ext cx="3749744" cy="77251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4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397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8856" cy="4925144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Губы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находятся в положении следующего гласного;</a:t>
            </a:r>
          </a:p>
          <a:p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Зубы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расстоянии нескольких миллиметров;</a:t>
            </a:r>
          </a:p>
          <a:p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ончик </a:t>
            </a: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поднят к альвеолам, напряжен и вибрирует; края языка прижаты к боковым зубам;</a:t>
            </a:r>
          </a:p>
          <a:p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Посередине </a:t>
            </a:r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идет воздушная струя, которую можно ощутить ладонью руки, поднесенной ко рту;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воздействием сильной воздушной струи кончик языка начинает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вибрировать</a:t>
            </a:r>
          </a:p>
          <a:p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9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ягкое небо </a:t>
            </a:r>
            <a:r>
              <a:rPr lang="ru-RU" sz="2900" b="0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поднято, прижато к задней стенке глотки, закрывает проход в носовую полость, воздушная струя идет через рот;</a:t>
            </a:r>
          </a:p>
          <a:p>
            <a:r>
              <a:rPr lang="ru-RU" sz="2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900" b="1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олосовые складки </a:t>
            </a:r>
            <a:r>
              <a:rPr lang="ru-RU" sz="2900" b="0" i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напряжены, сближены и колеблются, в результате чего образуется голос.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84784"/>
            <a:ext cx="3215580" cy="5178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артикуляции звука «Р»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943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артикуляции звука «Ж»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4994671"/>
          </a:xfr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Губы</a:t>
            </a:r>
            <a:r>
              <a:rPr lang="ru-RU" sz="1800" dirty="0">
                <a:solidFill>
                  <a:srgbClr val="002060"/>
                </a:solidFill>
              </a:rPr>
              <a:t> округлены и слегка выдвинуты вперед;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Зубы</a:t>
            </a:r>
            <a:r>
              <a:rPr lang="ru-RU" sz="1800" dirty="0">
                <a:solidFill>
                  <a:srgbClr val="002060"/>
                </a:solidFill>
              </a:rPr>
              <a:t> сближены;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Широкий </a:t>
            </a:r>
            <a:r>
              <a:rPr lang="ru-RU" sz="1800" b="1" dirty="0">
                <a:solidFill>
                  <a:srgbClr val="002060"/>
                </a:solidFill>
              </a:rPr>
              <a:t>кончик языка</a:t>
            </a:r>
            <a:r>
              <a:rPr lang="ru-RU" sz="1800" dirty="0">
                <a:solidFill>
                  <a:srgbClr val="002060"/>
                </a:solidFill>
              </a:rPr>
              <a:t> приподнят к альвеолам или к переднему краю твердого неба и образует с ним щель; средняя часть спинки языка опускается, но края языка прижаты к боковым зубам; задняя часть спинки языка поднимается и оттягивается назад;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</a:t>
            </a:r>
            <a:r>
              <a:rPr lang="ru-RU" sz="1800" b="1" dirty="0">
                <a:solidFill>
                  <a:srgbClr val="002060"/>
                </a:solidFill>
              </a:rPr>
              <a:t>о</a:t>
            </a:r>
            <a:r>
              <a:rPr lang="ru-RU" sz="1800" b="1" dirty="0" smtClean="0">
                <a:solidFill>
                  <a:srgbClr val="002060"/>
                </a:solidFill>
              </a:rPr>
              <a:t>середине </a:t>
            </a:r>
            <a:r>
              <a:rPr lang="ru-RU" sz="1800" b="1" dirty="0">
                <a:solidFill>
                  <a:srgbClr val="002060"/>
                </a:solidFill>
              </a:rPr>
              <a:t>языка</a:t>
            </a:r>
            <a:r>
              <a:rPr lang="ru-RU" sz="1800" dirty="0">
                <a:solidFill>
                  <a:srgbClr val="002060"/>
                </a:solidFill>
              </a:rPr>
              <a:t> идет теплая воздушная струя, которая легко ощущается ладонью руки, поднесенной ко рту;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Мягкое </a:t>
            </a:r>
            <a:r>
              <a:rPr lang="ru-RU" sz="1800" b="1" dirty="0">
                <a:solidFill>
                  <a:srgbClr val="002060"/>
                </a:solidFill>
              </a:rPr>
              <a:t>небо</a:t>
            </a:r>
            <a:r>
              <a:rPr lang="ru-RU" sz="1800" dirty="0">
                <a:solidFill>
                  <a:srgbClr val="002060"/>
                </a:solidFill>
              </a:rPr>
              <a:t> поднято и прижато к задней стенке глотки, закрывает проход в носовую полость; воздушная струя идет через рот;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Голосовые </a:t>
            </a:r>
            <a:r>
              <a:rPr lang="ru-RU" sz="1800" b="1" dirty="0">
                <a:solidFill>
                  <a:srgbClr val="002060"/>
                </a:solidFill>
              </a:rPr>
              <a:t>складки</a:t>
            </a:r>
            <a:r>
              <a:rPr lang="ru-RU" sz="1800" dirty="0">
                <a:solidFill>
                  <a:srgbClr val="002060"/>
                </a:solidFill>
              </a:rPr>
              <a:t> напряжены, колеблются и дают голос.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437112"/>
            <a:ext cx="388843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«Ж»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7059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Жа-жа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жа-ра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Жа-ра-жа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Жы-ро-жу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Ро-жэ-ру-жа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Жа-ро-ры-жу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399154"/>
            <a:ext cx="3312368" cy="225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6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Ар-ар-ар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Аж-аж-аж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Ор-аж-ор-аж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Ор-ар-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-уж-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-еж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Уж-ор-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ир-ыж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-еж-эр-аж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 «Р» и «Ж»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358168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63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471</Words>
  <Application>Microsoft Office PowerPoint</Application>
  <PresentationFormat>Экран (4:3)</PresentationFormat>
  <Paragraphs>152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План логопедического занятия для дифференциации звука «Р» с другими звуками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артикуляции звука «Р»</vt:lpstr>
      <vt:lpstr>При артикуляции звука «Ж»</vt:lpstr>
      <vt:lpstr>Дифференциация  «Р» и «Ж»</vt:lpstr>
      <vt:lpstr>Дифференциация  «Р» и «Ж»</vt:lpstr>
      <vt:lpstr>Дифференциация  «Р» и «Ж»</vt:lpstr>
      <vt:lpstr>Дифференциация  «Р» и «Ж»</vt:lpstr>
      <vt:lpstr>Дифференциация  «Р» и «Ж»</vt:lpstr>
      <vt:lpstr>Дифференциация  «Р» и «Й»</vt:lpstr>
      <vt:lpstr>Дифференциация  «Р» и «Й»</vt:lpstr>
      <vt:lpstr>Дифференциация  «Р» и «Й»</vt:lpstr>
      <vt:lpstr>Дифференциация  «Р» и «Й»</vt:lpstr>
      <vt:lpstr>Дифференциация  «Р» и «Й»</vt:lpstr>
      <vt:lpstr>Дифференциация  «Р» и «В»</vt:lpstr>
      <vt:lpstr>Дифференциация  «Р» и «В»</vt:lpstr>
      <vt:lpstr>Дифференциация  «Р» и «В»</vt:lpstr>
      <vt:lpstr>Дифференциация  «Р» и «В»</vt:lpstr>
      <vt:lpstr>Дифференциация  «Р» и «В»</vt:lpstr>
      <vt:lpstr>Спасибо за внимание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логопедического занятия для постановки звука «Р»</dc:title>
  <dc:creator>ACER</dc:creator>
  <cp:lastModifiedBy>ACER</cp:lastModifiedBy>
  <cp:revision>37</cp:revision>
  <dcterms:created xsi:type="dcterms:W3CDTF">2015-05-21T16:59:29Z</dcterms:created>
  <dcterms:modified xsi:type="dcterms:W3CDTF">2020-04-05T08:16:54Z</dcterms:modified>
</cp:coreProperties>
</file>