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  <p:sldId id="262" r:id="rId6"/>
    <p:sldId id="264" r:id="rId7"/>
    <p:sldId id="263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0B0C-2B86-4626-A0CF-5EA83132A21A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F42A7-2BEE-4530-BB51-1C8CCA887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58934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0B0C-2B86-4626-A0CF-5EA83132A21A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F42A7-2BEE-4530-BB51-1C8CCA887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8845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0B0C-2B86-4626-A0CF-5EA83132A21A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F42A7-2BEE-4530-BB51-1C8CCA887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696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0B0C-2B86-4626-A0CF-5EA83132A21A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F42A7-2BEE-4530-BB51-1C8CCA887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6138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0B0C-2B86-4626-A0CF-5EA83132A21A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F42A7-2BEE-4530-BB51-1C8CCA887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9675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0B0C-2B86-4626-A0CF-5EA83132A21A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F42A7-2BEE-4530-BB51-1C8CCA887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8290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0B0C-2B86-4626-A0CF-5EA83132A21A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F42A7-2BEE-4530-BB51-1C8CCA887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6060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0B0C-2B86-4626-A0CF-5EA83132A21A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F42A7-2BEE-4530-BB51-1C8CCA887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3712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0B0C-2B86-4626-A0CF-5EA83132A21A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F42A7-2BEE-4530-BB51-1C8CCA887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6672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0B0C-2B86-4626-A0CF-5EA83132A21A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F42A7-2BEE-4530-BB51-1C8CCA887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53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0B0C-2B86-4626-A0CF-5EA83132A21A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F42A7-2BEE-4530-BB51-1C8CCA887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4128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30B0C-2B86-4626-A0CF-5EA83132A21A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F42A7-2BEE-4530-BB51-1C8CCA887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1086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404664"/>
            <a:ext cx="86409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4800" b="1" dirty="0" smtClean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Михаил </a:t>
            </a:r>
            <a:r>
              <a:rPr lang="ru-RU" sz="4800" b="1" dirty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Тимофеевич</a:t>
            </a:r>
          </a:p>
          <a:p>
            <a:pPr lvl="0" algn="ctr">
              <a:defRPr/>
            </a:pPr>
            <a:r>
              <a:rPr lang="ru-RU" sz="4800" b="1" dirty="0" smtClean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Калашников</a:t>
            </a:r>
          </a:p>
          <a:p>
            <a:pPr lvl="0" algn="ctr">
              <a:defRPr/>
            </a:pPr>
            <a:r>
              <a:rPr lang="ru-RU" sz="3200" b="1" dirty="0" smtClean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100 лет со дня рождения</a:t>
            </a:r>
            <a:endParaRPr lang="ru-RU" sz="3200" b="1" dirty="0">
              <a:ln w="31550" cmpd="sng">
                <a:gradFill>
                  <a:gsLst>
                    <a:gs pos="70000">
                      <a:srgbClr val="F79646">
                        <a:shade val="50000"/>
                        <a:satMod val="190000"/>
                      </a:srgbClr>
                    </a:gs>
                    <a:gs pos="0">
                      <a:srgbClr val="F79646">
                        <a:tint val="77000"/>
                        <a:satMod val="18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00206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Рисунок 5" descr="http://www.topguns.ru/art/v/vneshnij-tuning-mmg-ak74/index_files/6337945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12977"/>
            <a:ext cx="3987186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2" name="Picture 4" descr="C:\Users\Пользователь\Desktop\Kalashnikov_Mikhail_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555977"/>
            <a:ext cx="2649463" cy="37364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53012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Михаил Калашников </a:t>
            </a:r>
            <a:r>
              <a:rPr lang="ru-RU" dirty="0" smtClean="0">
                <a:solidFill>
                  <a:prstClr val="black"/>
                </a:solidFill>
              </a:rPr>
              <a:t>: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 «</a:t>
            </a:r>
            <a:r>
              <a:rPr lang="ru-RU" b="1" dirty="0" smtClean="0">
                <a:solidFill>
                  <a:prstClr val="black"/>
                </a:solidFill>
              </a:rPr>
              <a:t>Простое изобрести намного сложнее</a:t>
            </a:r>
            <a:r>
              <a:rPr lang="ru-RU" dirty="0" smtClean="0">
                <a:solidFill>
                  <a:prstClr val="black"/>
                </a:solidFill>
              </a:rPr>
              <a:t>»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8103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4800" b="1" dirty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Присвоение докторской степени</a:t>
            </a:r>
          </a:p>
        </p:txBody>
      </p:sp>
      <p:pic>
        <p:nvPicPr>
          <p:cNvPr id="3" name="Рисунок 2" descr="imgB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568" y="2204864"/>
            <a:ext cx="2895600" cy="398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707904" y="2204864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 1971 году по совокупности исследовательско - конструкторских работ и изобретений Калашникову присвоена учёная степень доктора технических наук. Он является академиком 16 различных российских и зарубежных академий. Имеет 35 авторских свидетельств на изобретения.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2748379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0323" y="288536"/>
            <a:ext cx="8459432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000" b="1" dirty="0" smtClean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Мое оружие создано для мира</a:t>
            </a:r>
            <a:r>
              <a:rPr lang="en-US" sz="4000" b="1" dirty="0" smtClean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</a:p>
          <a:p>
            <a:pPr lvl="0" algn="ctr">
              <a:defRPr/>
            </a:pPr>
            <a:r>
              <a:rPr lang="ru-RU" sz="3600" b="1" dirty="0" smtClean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«Убивает не автомат – убивает человек» </a:t>
            </a:r>
            <a:endParaRPr lang="ru-RU" sz="3600" b="1" dirty="0">
              <a:ln w="31550" cmpd="sng">
                <a:gradFill>
                  <a:gsLst>
                    <a:gs pos="70000">
                      <a:srgbClr val="F79646">
                        <a:shade val="50000"/>
                        <a:satMod val="190000"/>
                      </a:srgbClr>
                    </a:gs>
                    <a:gs pos="0">
                      <a:srgbClr val="F79646">
                        <a:tint val="77000"/>
                        <a:satMod val="18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00206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031" y="2492896"/>
            <a:ext cx="4270824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C:\Users\Пользователь\Desktop\1327500310-3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50" y="2479339"/>
            <a:ext cx="4224468" cy="31683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58737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forsmi.ru/images/gen/photorep_image/image/357/14/35609_r8655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27" y="332656"/>
            <a:ext cx="8272180" cy="511256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77627" y="5589240"/>
            <a:ext cx="8272180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Михаил Тимофеевич Калашников умер 23 декабря 2013 года.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Похоронен </a:t>
            </a:r>
            <a:r>
              <a:rPr lang="ru-RU" sz="1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Михаил Тимофеевич на Федеральном военном мемориальном кладбище.</a:t>
            </a:r>
            <a:endParaRPr lang="ru-RU" sz="1900" b="1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8914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3" y="214452"/>
            <a:ext cx="5567829" cy="45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07345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88640"/>
            <a:ext cx="348204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Биография</a:t>
            </a:r>
          </a:p>
        </p:txBody>
      </p:sp>
      <p:pic>
        <p:nvPicPr>
          <p:cNvPr id="5" name="Рисунок 4" descr="71199944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60" y="1412776"/>
            <a:ext cx="2514600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491880" y="1111970"/>
            <a:ext cx="4572000" cy="252992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Родился будущий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конструктор</a:t>
            </a:r>
            <a:endParaRPr lang="en-US" sz="2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 ноября 1919 года 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селе Курья Алтайского края. Он был </a:t>
            </a:r>
            <a:r>
              <a:rPr lang="ru-RU" sz="22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семнадцатым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ребёнком в многодетной крестьянской семье, в которой родилось девятнадцать,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69779" y="3774599"/>
            <a:ext cx="4572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Отец</a:t>
            </a:r>
            <a:r>
              <a:rPr lang="en-US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Калашников Тимофей Александрович (1883—1930).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Мать</a:t>
            </a:r>
            <a:r>
              <a:rPr lang="en-US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Калашникова Александра </a:t>
            </a:r>
            <a:r>
              <a:rPr lang="ru-RU" sz="2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Фроловна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(1884—1957).</a:t>
            </a:r>
          </a:p>
        </p:txBody>
      </p:sp>
    </p:spTree>
    <p:extLst>
      <p:ext uri="{BB962C8B-B14F-4D97-AF65-F5344CB8AC3E}">
        <p14:creationId xmlns="" xmlns:p14="http://schemas.microsoft.com/office/powerpoint/2010/main" val="1493318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717032"/>
            <a:ext cx="818325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 1930 году семья  — Тимофея Александровича Калашникова, признанная 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кулацкой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была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сослана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из Алтайского края в Томскую область, посёлок Нижняя Маховая. </a:t>
            </a:r>
          </a:p>
          <a:p>
            <a:pPr lvl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детских лет         Михаил Тимофеевич  интересовался техникой, с интересом исследуя устройство и принципы работы разных механизмов. </a:t>
            </a:r>
          </a:p>
          <a:p>
            <a:pPr lvl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школе увлекался физикой, геометрией  и литературой.</a:t>
            </a:r>
          </a:p>
        </p:txBody>
      </p:sp>
      <p:pic>
        <p:nvPicPr>
          <p:cNvPr id="1026" name="Picture 2" descr="C:\Users\Пользователь\Desktop\035_335298_9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8640"/>
            <a:ext cx="4914339" cy="32908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45205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720_07_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548680"/>
            <a:ext cx="2438400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03848" y="476672"/>
            <a:ext cx="568863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Осенью 1938 года был призван в Красную Армию в Киевский Особый военный округ. После курса младших командиров получил специальность механика-водителя танка и служил в 12-й танковой дивизии в г. Стрый (Западная Украина).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941168"/>
            <a:ext cx="86409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Уже там проявил свои изобретательские способности — разработал инерционный счётчик выстрелов из танковой пушки, приспособление к пистолету ТТ для повышения эффективности стрельбы через щели в башне танка, счётчик моторесурса танка.</a:t>
            </a:r>
            <a:endParaRPr lang="ru-RU" sz="2200" b="1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9062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43" y="11663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defRPr/>
            </a:pPr>
            <a:r>
              <a:rPr lang="ru-RU" sz="4800" b="1" dirty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Великая </a:t>
            </a:r>
            <a:r>
              <a:rPr lang="ru-RU" sz="4800" b="1" dirty="0" err="1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Отечест</a:t>
            </a:r>
            <a:endParaRPr lang="ru-RU" sz="4800" b="1" dirty="0">
              <a:ln w="31550" cmpd="sng">
                <a:gradFill>
                  <a:gsLst>
                    <a:gs pos="70000">
                      <a:srgbClr val="F79646">
                        <a:shade val="50000"/>
                        <a:satMod val="190000"/>
                      </a:srgbClr>
                    </a:gs>
                    <a:gs pos="0">
                      <a:srgbClr val="F79646">
                        <a:tint val="77000"/>
                        <a:satMod val="18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00206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75856" y="841271"/>
            <a:ext cx="39442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800" b="1" dirty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венная война</a:t>
            </a:r>
          </a:p>
        </p:txBody>
      </p:sp>
      <p:pic>
        <p:nvPicPr>
          <p:cNvPr id="4" name="Рисунок 3" descr="Mikhail_Kalashnikov[1]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088" y="1686292"/>
            <a:ext cx="3366202" cy="4712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227687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Великую Отечественную войну начал в августе 1941 года командиром танка в звании старшего сержанта, и в октябре под Брянском был тяжело ранен. В госпитале по-настоящему загорелся идеей создания своего образца автоматического оружия. </a:t>
            </a:r>
          </a:p>
        </p:txBody>
      </p:sp>
    </p:spTree>
    <p:extLst>
      <p:ext uri="{BB962C8B-B14F-4D97-AF65-F5344CB8AC3E}">
        <p14:creationId xmlns="" xmlns:p14="http://schemas.microsoft.com/office/powerpoint/2010/main" val="2072557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Первый образец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84526" y="908720"/>
            <a:ext cx="304038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автомата</a:t>
            </a:r>
          </a:p>
        </p:txBody>
      </p:sp>
      <p:pic>
        <p:nvPicPr>
          <p:cNvPr id="4" name="Рисунок 3" descr="800px-AK-SMG-194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58" y="2086982"/>
            <a:ext cx="5357528" cy="4018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904716" y="2075909"/>
            <a:ext cx="305180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1941 году Михаил Тимофеевич создал первый образец пистолета-пулемета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914588" y="3645024"/>
            <a:ext cx="273522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1944 году он создал опытный образец самозарядного карабина, который частично послужил прототипом для создания автомата.</a:t>
            </a:r>
          </a:p>
        </p:txBody>
      </p:sp>
    </p:spTree>
    <p:extLst>
      <p:ext uri="{BB962C8B-B14F-4D97-AF65-F5344CB8AC3E}">
        <p14:creationId xmlns="" xmlns:p14="http://schemas.microsoft.com/office/powerpoint/2010/main" val="1707402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116632"/>
            <a:ext cx="7605092" cy="4762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75656" y="5301208"/>
            <a:ext cx="58143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/>
              <a:t>АК </a:t>
            </a:r>
            <a:r>
              <a:rPr lang="ru-RU" dirty="0" smtClean="0"/>
              <a:t> </a:t>
            </a:r>
            <a:r>
              <a:rPr lang="ru-RU" dirty="0"/>
              <a:t>работает в любых погодных условиях, безотказно стреляет, даже угодив в болото или упав на твердую поверхность с большой высоты. Он прост, надежен и удобен. </a:t>
            </a:r>
            <a:r>
              <a:rPr lang="ru-RU" dirty="0" smtClean="0"/>
              <a:t> </a:t>
            </a:r>
            <a:r>
              <a:rPr lang="ru-RU" dirty="0"/>
              <a:t>Михаил </a:t>
            </a:r>
            <a:r>
              <a:rPr lang="ru-RU" dirty="0" smtClean="0"/>
              <a:t>Калашников : «</a:t>
            </a:r>
            <a:r>
              <a:rPr lang="ru-RU" b="1" dirty="0" smtClean="0"/>
              <a:t>Простое </a:t>
            </a:r>
            <a:r>
              <a:rPr lang="ru-RU" b="1" dirty="0"/>
              <a:t>изобрести намного </a:t>
            </a:r>
            <a:r>
              <a:rPr lang="ru-RU" b="1" dirty="0" smtClean="0"/>
              <a:t>сложнее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44670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6124" y="57398"/>
            <a:ext cx="237917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Начало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55644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создания     АКМ</a:t>
            </a:r>
          </a:p>
        </p:txBody>
      </p:sp>
      <p:pic>
        <p:nvPicPr>
          <p:cNvPr id="4" name="Рисунок 3" descr="102517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2291884"/>
            <a:ext cx="5089525" cy="381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012160" y="2564904"/>
            <a:ext cx="255577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 1945 года Михаил Тимофеевич Калашников начал разработку автоматического 7,62 мм оружия</a:t>
            </a:r>
          </a:p>
        </p:txBody>
      </p:sp>
    </p:spTree>
    <p:extLst>
      <p:ext uri="{BB962C8B-B14F-4D97-AF65-F5344CB8AC3E}">
        <p14:creationId xmlns="" xmlns:p14="http://schemas.microsoft.com/office/powerpoint/2010/main" val="1070697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188640"/>
            <a:ext cx="31021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Принятие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7065" y="1048197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 вооружение</a:t>
            </a:r>
          </a:p>
        </p:txBody>
      </p:sp>
      <p:pic>
        <p:nvPicPr>
          <p:cNvPr id="4" name="Рисунок 3" descr="phoca_thumb_l_00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924944"/>
            <a:ext cx="7620000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27984" y="260648"/>
            <a:ext cx="4320480" cy="265919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FF0000"/>
                </a:solidFill>
                <a:cs typeface="Times New Roman" pitchFamily="18" charset="0"/>
              </a:rPr>
              <a:t>В 1947 году автомат Калашникова побеждает в конкурсе  и принимается на вооружение</a:t>
            </a:r>
            <a:r>
              <a:rPr lang="ru-RU" sz="2200" b="1" dirty="0" smtClean="0">
                <a:solidFill>
                  <a:srgbClr val="FF0000"/>
                </a:solidFill>
                <a:cs typeface="Times New Roman" pitchFamily="18" charset="0"/>
              </a:rPr>
              <a:t>.</a:t>
            </a:r>
            <a:r>
              <a:rPr lang="ru-RU" sz="2400" b="1" dirty="0">
                <a:solidFill>
                  <a:srgbClr val="FF0000"/>
                </a:solidFill>
              </a:rPr>
              <a:t> Созданные конструктором образцы </a:t>
            </a:r>
            <a:r>
              <a:rPr lang="ru-RU" sz="2400" b="1" dirty="0" smtClean="0">
                <a:solidFill>
                  <a:srgbClr val="FF0000"/>
                </a:solidFill>
              </a:rPr>
              <a:t> эксплуатируются </a:t>
            </a: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</a:rPr>
              <a:t>в </a:t>
            </a:r>
            <a:r>
              <a:rPr lang="ru-RU" sz="2400" b="1" u="sng" dirty="0">
                <a:solidFill>
                  <a:srgbClr val="FF0000"/>
                </a:solidFill>
              </a:rPr>
              <a:t>55</a:t>
            </a:r>
            <a:r>
              <a:rPr lang="ru-RU" sz="2400" b="1" dirty="0">
                <a:solidFill>
                  <a:srgbClr val="FF0000"/>
                </a:solidFill>
              </a:rPr>
              <a:t> странах</a:t>
            </a:r>
            <a:r>
              <a:rPr lang="ru-RU" sz="2400" b="1" dirty="0" smtClean="0">
                <a:solidFill>
                  <a:srgbClr val="FF0000"/>
                </a:solidFill>
              </a:rPr>
              <a:t>.</a:t>
            </a:r>
            <a:endParaRPr lang="ru-RU" sz="22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40662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182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</dc:creator>
  <cp:lastModifiedBy>я</cp:lastModifiedBy>
  <cp:revision>12</cp:revision>
  <dcterms:created xsi:type="dcterms:W3CDTF">2016-11-09T14:21:55Z</dcterms:created>
  <dcterms:modified xsi:type="dcterms:W3CDTF">2019-11-21T13:03:06Z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390018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