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6" r:id="rId10"/>
    <p:sldId id="264" r:id="rId11"/>
    <p:sldId id="267" r:id="rId12"/>
    <p:sldId id="265" r:id="rId13"/>
    <p:sldId id="270" r:id="rId14"/>
    <p:sldId id="268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070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346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200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763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71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135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06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2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07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54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8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70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12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87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796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46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513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48C243-8EEB-4473-9568-F86249A34D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8BAA03-4FE0-4597-BB46-2DF466E74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73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8%D0%B3%D0%B0%D1%80%D0%B8%D0%BB%D0%BB%D0%B0" TargetMode="External"/><Relationship Id="rId3" Type="http://schemas.openxmlformats.org/officeDocument/2006/relationships/hyperlink" Target="http://ru.wikipedia.org/wiki/%D0%A1%D1%83%D1%88%D0%BA%D0%B0" TargetMode="External"/><Relationship Id="rId7" Type="http://schemas.openxmlformats.org/officeDocument/2006/relationships/hyperlink" Target="http://ru.wikipedia.org/wiki/%D0%A1%D0%B8%D0%B3%D0%B0%D1%80%D0%B0" TargetMode="External"/><Relationship Id="rId2" Type="http://schemas.openxmlformats.org/officeDocument/2006/relationships/hyperlink" Target="http://ru.wikipedia.org/wiki/%D0%94%D1%8B%D0%B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8%D0%B3%D0%B0%D1%80%D0%B5%D1%82%D0%B0" TargetMode="External"/><Relationship Id="rId5" Type="http://schemas.openxmlformats.org/officeDocument/2006/relationships/hyperlink" Target="http://ru.wikipedia.org/wiki/%D0%A2%D0%B0%D0%B1%D0%B0%D0%BA" TargetMode="External"/><Relationship Id="rId10" Type="http://schemas.openxmlformats.org/officeDocument/2006/relationships/hyperlink" Target="http://ru.wikipedia.org/wiki/%D0%92%D1%80%D0%B5%D0%B4%D0%BD%D1%8B%D0%B5_%D0%BF%D1%80%D0%B8%D0%B2%D1%8B%D1%87%D0%BA%D0%B8" TargetMode="External"/><Relationship Id="rId4" Type="http://schemas.openxmlformats.org/officeDocument/2006/relationships/hyperlink" Target="http://ru.wikipedia.org/wiki/%D0%9B%D0%B8%D1%81%D1%82" TargetMode="External"/><Relationship Id="rId9" Type="http://schemas.openxmlformats.org/officeDocument/2006/relationships/hyperlink" Target="http://ru.wikipedia.org/wiki/%D0%9A%D1%83%D1%80%D0%B8%D1%82%D0%B5%D0%BB%D1%8C%D0%BD%D0%B0%D1%8F_%D1%82%D1%80%D1%83%D0%B1%D0%BA%D0%B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 курения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169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930058"/>
          </a:xfrm>
        </p:spPr>
        <p:txBody>
          <a:bodyPr/>
          <a:lstStyle/>
          <a:p>
            <a:r>
              <a:rPr lang="ru-RU" b="1" dirty="0" smtClean="0"/>
              <a:t>Полость рта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440493"/>
            <a:ext cx="10018713" cy="4350707"/>
          </a:xfrm>
        </p:spPr>
        <p:txBody>
          <a:bodyPr>
            <a:normAutofit lnSpcReduction="10000"/>
          </a:bodyPr>
          <a:lstStyle/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Язык покрывается грязно – серым налётом.</a:t>
            </a:r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Зубы желтеют, трескается зубная эмаль, появляется неприятный запах изо рта, тошнота и изжога.</a:t>
            </a:r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Установлено, что никотин, действуя через кровь, и попадает в желудок со слюной, вызывает повышение кислотности желудочного сока почти в 2 – 2,5 раза.</a:t>
            </a:r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SzPct val="70000"/>
              <a:buFont typeface="Wingdings" panose="05000000000000000000" pitchFamily="2" charset="2"/>
              <a:buChar char="u"/>
            </a:pPr>
            <a:r>
              <a:rPr lang="ru-RU" altLang="ru-RU" dirty="0"/>
              <a:t>По данным ВОЗ, среди курящих показатель смертности от рака органов полости рта, и пищевода в 4 раза выше, чем в группе некурящих.</a:t>
            </a:r>
          </a:p>
          <a:p>
            <a:pPr marL="419100" indent="-382588">
              <a:lnSpc>
                <a:spcPct val="80000"/>
              </a:lnSpc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sz="2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291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62838"/>
            <a:ext cx="10018713" cy="1240077"/>
          </a:xfrm>
        </p:spPr>
        <p:txBody>
          <a:bodyPr/>
          <a:lstStyle/>
          <a:p>
            <a:r>
              <a:rPr lang="ru-RU" b="1" dirty="0" smtClean="0"/>
              <a:t>Туберкулез легких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914401"/>
            <a:ext cx="10018713" cy="1027134"/>
          </a:xfrm>
        </p:spPr>
        <p:txBody>
          <a:bodyPr>
            <a:normAutofit lnSpcReduction="10000"/>
          </a:bodyPr>
          <a:lstStyle/>
          <a:p>
            <a:endParaRPr lang="ru-RU" altLang="ru-RU" dirty="0" smtClean="0"/>
          </a:p>
          <a:p>
            <a:r>
              <a:rPr lang="ru-RU" altLang="ru-RU" dirty="0" smtClean="0"/>
              <a:t>Из </a:t>
            </a:r>
            <a:r>
              <a:rPr lang="ru-RU" altLang="ru-RU" dirty="0"/>
              <a:t>100 случаев этого заболевания – 95%  курильщики.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795" y="1843209"/>
            <a:ext cx="8047417" cy="472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80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055317"/>
          </a:xfrm>
        </p:spPr>
        <p:txBody>
          <a:bodyPr/>
          <a:lstStyle/>
          <a:p>
            <a:r>
              <a:rPr lang="ru-RU" b="1" dirty="0" smtClean="0"/>
              <a:t>Гортань(рак пищевода)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939453"/>
            <a:ext cx="10018713" cy="4776592"/>
          </a:xfrm>
        </p:spPr>
        <p:txBody>
          <a:bodyPr>
            <a:normAutofit/>
          </a:bodyPr>
          <a:lstStyle/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Курение может вызывать рак пищевода за счет повреждения клеток, расположенных внутри органа. Чем дольше курит человек, тем выше риск. </a:t>
            </a:r>
          </a:p>
          <a:p>
            <a:pPr marL="419100" indent="-382588">
              <a:spcAft>
                <a:spcPct val="0"/>
              </a:spcAft>
              <a:buNone/>
            </a:pPr>
            <a:r>
              <a:rPr lang="ru-RU" altLang="ru-RU" dirty="0"/>
              <a:t>Характерные симптомы: 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затрудненное глотание; 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боль или дискомфорт в груди; 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похудание.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130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102291"/>
          </a:xfrm>
        </p:spPr>
        <p:txBody>
          <a:bodyPr/>
          <a:lstStyle/>
          <a:p>
            <a:r>
              <a:rPr lang="ru-RU" b="1" dirty="0" smtClean="0"/>
              <a:t>Кожа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102291"/>
            <a:ext cx="4377871" cy="468891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endParaRPr lang="ru-RU" altLang="ru-RU" sz="2000" b="1" dirty="0"/>
          </a:p>
          <a:p>
            <a:pPr>
              <a:lnSpc>
                <a:spcPct val="80000"/>
              </a:lnSpc>
            </a:pPr>
            <a:r>
              <a:rPr lang="ru-RU" altLang="ru-RU" dirty="0"/>
              <a:t>Курение вызывает сужение кровеносных сосудов в глубинных слоях кожи, это уменьшает приток крови, истощая содержание в ней кислорода и важных питательных веществ.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Курение разрушает коллаген и эластичные волокна, которые дают коже упругость и эластичность.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Вдобавок мимика во время курения как сжимание губ при вдыхании приводит к дополнительным морщинам.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90" y="1102291"/>
            <a:ext cx="40005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99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63048"/>
            <a:ext cx="10018713" cy="1390388"/>
          </a:xfrm>
        </p:spPr>
        <p:txBody>
          <a:bodyPr/>
          <a:lstStyle/>
          <a:p>
            <a:r>
              <a:rPr lang="ru-RU" b="1" dirty="0" smtClean="0"/>
              <a:t>Влияние курения на нервную систему человека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626301"/>
            <a:ext cx="10018713" cy="3870543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altLang="ru-RU" dirty="0"/>
              <a:t> </a:t>
            </a:r>
          </a:p>
          <a:p>
            <a:pPr>
              <a:lnSpc>
                <a:spcPct val="80000"/>
              </a:lnSpc>
              <a:buNone/>
            </a:pPr>
            <a:endParaRPr lang="ru-RU" altLang="ru-RU" dirty="0"/>
          </a:p>
          <a:p>
            <a:pPr>
              <a:lnSpc>
                <a:spcPct val="80000"/>
              </a:lnSpc>
              <a:buNone/>
            </a:pPr>
            <a:r>
              <a:rPr lang="ru-RU" altLang="ru-RU" dirty="0"/>
              <a:t> Никотин попадает в мозг через 7 секунд после первой затяжки.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dirty="0"/>
              <a:t> Появляются головные боли, головокружения, ослабляется память. Компоненты табака не расслабляют, а просто «тормозят» центры мозга. Привыкнув к сигарете, человек без неё уже не может расслабиться. Получается замкнутый круг: и возникновение, и прекращение стресса зависят от курения.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243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"/>
            <a:ext cx="10018713" cy="1916482"/>
          </a:xfrm>
        </p:spPr>
        <p:txBody>
          <a:bodyPr/>
          <a:lstStyle/>
          <a:p>
            <a:r>
              <a:rPr lang="ru-RU" b="1" dirty="0" smtClean="0"/>
              <a:t>Развитие плода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465545"/>
            <a:ext cx="4340293" cy="506051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endParaRPr lang="ru-RU" altLang="ru-RU" dirty="0"/>
          </a:p>
          <a:p>
            <a:pPr>
              <a:lnSpc>
                <a:spcPct val="80000"/>
              </a:lnSpc>
              <a:buNone/>
            </a:pPr>
            <a:endParaRPr lang="ru-RU" altLang="ru-RU" dirty="0"/>
          </a:p>
          <a:p>
            <a:pPr>
              <a:lnSpc>
                <a:spcPct val="80000"/>
              </a:lnSpc>
              <a:buNone/>
            </a:pPr>
            <a:r>
              <a:rPr lang="ru-RU" altLang="ru-RU" dirty="0"/>
              <a:t>В исследованиях доказано, что у женщин, которые во время беременности регулярно выкуривают одну пачку сигарет в день или больше, рождаются дети с весом меньше, чем у некурящих матерей. Окись углерода, вдыхаемая в составе табачного дыма, попадает в кровь плода и снижает поглощение кислорода, приводя к выраженному кислородному голоданию. Другие последствия курения включают уменьшение кровотока, что мешает переносу жизненно необходимых питательных веществ от матери к ребёнку. </a:t>
            </a:r>
          </a:p>
          <a:p>
            <a:pPr>
              <a:lnSpc>
                <a:spcPct val="80000"/>
              </a:lnSpc>
              <a:buNone/>
            </a:pPr>
            <a:endParaRPr lang="ru-RU" altLang="ru-RU" b="1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492" y="1916483"/>
            <a:ext cx="33337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147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87890"/>
            <a:ext cx="10018713" cy="1365337"/>
          </a:xfrm>
        </p:spPr>
        <p:txBody>
          <a:bodyPr/>
          <a:lstStyle/>
          <a:p>
            <a:r>
              <a:rPr lang="ru-RU" b="1" dirty="0" smtClean="0"/>
              <a:t>Итоги курения</a:t>
            </a:r>
            <a:endParaRPr lang="ru-RU" b="1" dirty="0"/>
          </a:p>
        </p:txBody>
      </p:sp>
      <p:pic>
        <p:nvPicPr>
          <p:cNvPr id="4" name="Рисунок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21" y="1553227"/>
            <a:ext cx="9423703" cy="530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446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662814"/>
          </a:xfrm>
        </p:spPr>
        <p:txBody>
          <a:bodyPr/>
          <a:lstStyle/>
          <a:p>
            <a:r>
              <a:rPr lang="ru-RU" b="1" dirty="0" smtClean="0"/>
              <a:t>СПАСИБО ЗА ПРОСМОТР!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526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 smtClean="0">
                <a:latin typeface="Arial Black" panose="020B0A04020102020204" pitchFamily="34" charset="0"/>
              </a:rPr>
              <a:t/>
            </a:r>
            <a:br>
              <a:rPr lang="ru-RU" altLang="ru-RU" sz="3600" dirty="0" smtClean="0">
                <a:latin typeface="Arial Black" panose="020B0A04020102020204" pitchFamily="34" charset="0"/>
              </a:rPr>
            </a:br>
            <a:r>
              <a:rPr lang="ru-RU" altLang="ru-RU" sz="3600" dirty="0">
                <a:latin typeface="Arial Black" panose="020B0A04020102020204" pitchFamily="34" charset="0"/>
              </a:rPr>
              <a:t/>
            </a:r>
            <a:br>
              <a:rPr lang="ru-RU" altLang="ru-RU" sz="3600" dirty="0">
                <a:latin typeface="Arial Black" panose="020B0A04020102020204" pitchFamily="34" charset="0"/>
              </a:rPr>
            </a:br>
            <a:r>
              <a:rPr lang="ru-RU" altLang="ru-RU" sz="3600" dirty="0" smtClean="0">
                <a:latin typeface="Arial Black" panose="020B0A04020102020204" pitchFamily="34" charset="0"/>
              </a:rPr>
              <a:t/>
            </a:r>
            <a:br>
              <a:rPr lang="ru-RU" altLang="ru-RU" sz="3600" dirty="0" smtClean="0">
                <a:latin typeface="Arial Black" panose="020B0A04020102020204" pitchFamily="34" charset="0"/>
              </a:rPr>
            </a:br>
            <a:r>
              <a:rPr lang="ru-RU" altLang="ru-RU" sz="3600" dirty="0">
                <a:latin typeface="Arial Black" panose="020B0A04020102020204" pitchFamily="34" charset="0"/>
              </a:rPr>
              <a:t/>
            </a:r>
            <a:br>
              <a:rPr lang="ru-RU" altLang="ru-RU" sz="3600" dirty="0">
                <a:latin typeface="Arial Black" panose="020B0A04020102020204" pitchFamily="34" charset="0"/>
              </a:rPr>
            </a:br>
            <a:r>
              <a:rPr lang="ru-RU" altLang="ru-RU" sz="3600" dirty="0" smtClean="0">
                <a:latin typeface="Arial Black" panose="020B0A04020102020204" pitchFamily="34" charset="0"/>
              </a:rPr>
              <a:t/>
            </a:r>
            <a:br>
              <a:rPr lang="ru-RU" altLang="ru-RU" sz="3600" dirty="0" smtClean="0">
                <a:latin typeface="Arial Black" panose="020B0A04020102020204" pitchFamily="34" charset="0"/>
              </a:rPr>
            </a:br>
            <a:r>
              <a:rPr lang="ru-RU" altLang="ru-RU" sz="3600" dirty="0">
                <a:latin typeface="Arial Black" panose="020B0A04020102020204" pitchFamily="34" charset="0"/>
              </a:rPr>
              <a:t/>
            </a:r>
            <a:br>
              <a:rPr lang="ru-RU" altLang="ru-RU" sz="3600" dirty="0">
                <a:latin typeface="Arial Black" panose="020B0A04020102020204" pitchFamily="34" charset="0"/>
              </a:rPr>
            </a:br>
            <a:r>
              <a:rPr lang="ru-RU" altLang="ru-RU" sz="3600" dirty="0" smtClean="0">
                <a:latin typeface="Arial Black" panose="020B0A04020102020204" pitchFamily="34" charset="0"/>
              </a:rPr>
              <a:t/>
            </a:r>
            <a:br>
              <a:rPr lang="ru-RU" altLang="ru-RU" sz="3600" dirty="0" smtClean="0">
                <a:latin typeface="Arial Black" panose="020B0A04020102020204" pitchFamily="34" charset="0"/>
              </a:rPr>
            </a:br>
            <a:r>
              <a:rPr lang="ru-RU" altLang="ru-RU" sz="3600" dirty="0">
                <a:latin typeface="Arial Black" panose="020B0A04020102020204" pitchFamily="34" charset="0"/>
              </a:rPr>
              <a:t/>
            </a:r>
            <a:br>
              <a:rPr lang="ru-RU" altLang="ru-RU" sz="3600" dirty="0">
                <a:latin typeface="Arial Black" panose="020B0A04020102020204" pitchFamily="34" charset="0"/>
              </a:rPr>
            </a:br>
            <a:r>
              <a:rPr lang="ru-RU" altLang="ru-RU" sz="3600" dirty="0" smtClean="0">
                <a:latin typeface="Arial Black" panose="020B0A04020102020204" pitchFamily="34" charset="0"/>
              </a:rPr>
              <a:t/>
            </a:r>
            <a:br>
              <a:rPr lang="ru-RU" altLang="ru-RU" sz="3600" dirty="0" smtClean="0">
                <a:latin typeface="Arial Black" panose="020B0A04020102020204" pitchFamily="34" charset="0"/>
              </a:rPr>
            </a:br>
            <a:r>
              <a:rPr lang="ru-RU" altLang="ru-RU" sz="3600" dirty="0">
                <a:latin typeface="Arial Black" panose="020B0A04020102020204" pitchFamily="34" charset="0"/>
              </a:rPr>
              <a:t/>
            </a:r>
            <a:br>
              <a:rPr lang="ru-RU" altLang="ru-RU" sz="3600" dirty="0">
                <a:latin typeface="Arial Black" panose="020B0A04020102020204" pitchFamily="34" charset="0"/>
              </a:rPr>
            </a:br>
            <a:r>
              <a:rPr lang="ru-RU" altLang="ru-RU" sz="3600" dirty="0" smtClean="0">
                <a:latin typeface="Arial Black" panose="020B0A04020102020204" pitchFamily="34" charset="0"/>
              </a:rPr>
              <a:t>Курение </a:t>
            </a:r>
            <a:r>
              <a:rPr lang="ru-RU" altLang="ru-RU" sz="3600" dirty="0">
                <a:latin typeface="Arial Black" panose="020B0A04020102020204" pitchFamily="34" charset="0"/>
              </a:rPr>
              <a:t>— вдыхание </a:t>
            </a:r>
            <a:r>
              <a:rPr lang="ru-RU" altLang="ru-RU" sz="3600" dirty="0">
                <a:latin typeface="Arial Black" panose="020B0A04020102020204" pitchFamily="34" charset="0"/>
                <a:hlinkClick r:id="rId2" tooltip="Дым"/>
              </a:rPr>
              <a:t>дыма</a:t>
            </a:r>
            <a:r>
              <a:rPr lang="ru-RU" altLang="ru-RU" sz="3600" dirty="0">
                <a:latin typeface="Arial Black" panose="020B0A04020102020204" pitchFamily="34" charset="0"/>
              </a:rPr>
              <a:t> тлеющих </a:t>
            </a:r>
            <a:r>
              <a:rPr lang="ru-RU" altLang="ru-RU" sz="3600" dirty="0">
                <a:latin typeface="Arial Black" panose="020B0A04020102020204" pitchFamily="34" charset="0"/>
                <a:hlinkClick r:id="rId3" tooltip="Сушка"/>
              </a:rPr>
              <a:t>высушенных</a:t>
            </a:r>
            <a:r>
              <a:rPr lang="ru-RU" altLang="ru-RU" sz="3600" dirty="0">
                <a:latin typeface="Arial Black" panose="020B0A04020102020204" pitchFamily="34" charset="0"/>
              </a:rPr>
              <a:t> или обработанных </a:t>
            </a:r>
            <a:r>
              <a:rPr lang="ru-RU" altLang="ru-RU" sz="3600" dirty="0">
                <a:latin typeface="Arial Black" panose="020B0A04020102020204" pitchFamily="34" charset="0"/>
                <a:hlinkClick r:id="rId4" tooltip="Лист"/>
              </a:rPr>
              <a:t>листьев</a:t>
            </a:r>
            <a:r>
              <a:rPr lang="ru-RU" altLang="ru-RU" sz="3600" dirty="0">
                <a:latin typeface="Arial Black" panose="020B0A04020102020204" pitchFamily="34" charset="0"/>
              </a:rPr>
              <a:t> </a:t>
            </a:r>
            <a:r>
              <a:rPr lang="ru-RU" altLang="ru-RU" sz="3600" dirty="0">
                <a:latin typeface="Arial Black" panose="020B0A04020102020204" pitchFamily="34" charset="0"/>
                <a:hlinkClick r:id="rId5" tooltip="Табак"/>
              </a:rPr>
              <a:t>табака</a:t>
            </a:r>
            <a:r>
              <a:rPr lang="ru-RU" altLang="ru-RU" sz="3600" dirty="0">
                <a:latin typeface="Arial Black" panose="020B0A04020102020204" pitchFamily="34" charset="0"/>
              </a:rPr>
              <a:t>, наиболее часто в виде курения </a:t>
            </a:r>
            <a:r>
              <a:rPr lang="ru-RU" altLang="ru-RU" sz="3600" dirty="0">
                <a:latin typeface="Arial Black" panose="020B0A04020102020204" pitchFamily="34" charset="0"/>
                <a:hlinkClick r:id="rId6" tooltip="Сигарета"/>
              </a:rPr>
              <a:t>сигарет</a:t>
            </a:r>
            <a:r>
              <a:rPr lang="ru-RU" altLang="ru-RU" sz="3600" dirty="0">
                <a:latin typeface="Arial Black" panose="020B0A04020102020204" pitchFamily="34" charset="0"/>
              </a:rPr>
              <a:t>, </a:t>
            </a:r>
            <a:r>
              <a:rPr lang="ru-RU" altLang="ru-RU" sz="3600" dirty="0">
                <a:latin typeface="Arial Black" panose="020B0A04020102020204" pitchFamily="34" charset="0"/>
                <a:hlinkClick r:id="rId7" tooltip="Сигара"/>
              </a:rPr>
              <a:t>сигар</a:t>
            </a:r>
            <a:r>
              <a:rPr lang="ru-RU" altLang="ru-RU" sz="3600" dirty="0">
                <a:latin typeface="Arial Black" panose="020B0A04020102020204" pitchFamily="34" charset="0"/>
              </a:rPr>
              <a:t>, </a:t>
            </a:r>
            <a:r>
              <a:rPr lang="ru-RU" altLang="ru-RU" sz="3600" dirty="0" err="1">
                <a:latin typeface="Arial Black" panose="020B0A04020102020204" pitchFamily="34" charset="0"/>
                <a:hlinkClick r:id="rId8" tooltip="Сигарилла"/>
              </a:rPr>
              <a:t>сигарилл</a:t>
            </a:r>
            <a:r>
              <a:rPr lang="ru-RU" altLang="ru-RU" sz="3600" dirty="0">
                <a:latin typeface="Arial Black" panose="020B0A04020102020204" pitchFamily="34" charset="0"/>
              </a:rPr>
              <a:t> или </a:t>
            </a:r>
            <a:r>
              <a:rPr lang="ru-RU" altLang="ru-RU" sz="3600" dirty="0">
                <a:latin typeface="Arial Black" panose="020B0A04020102020204" pitchFamily="34" charset="0"/>
                <a:hlinkClick r:id="rId9" tooltip="Курительная трубка"/>
              </a:rPr>
              <a:t>трубок</a:t>
            </a:r>
            <a:r>
              <a:rPr lang="ru-RU" altLang="ru-RU" sz="3600" dirty="0">
                <a:latin typeface="Arial Black" panose="020B0A04020102020204" pitchFamily="34" charset="0"/>
              </a:rPr>
              <a:t>. Люди курят из-за сформировавшейся наркотической зависимости (т. н. «</a:t>
            </a:r>
            <a:r>
              <a:rPr lang="ru-RU" altLang="ru-RU" sz="3600" dirty="0">
                <a:latin typeface="Arial Black" panose="020B0A04020102020204" pitchFamily="34" charset="0"/>
                <a:hlinkClick r:id="rId10" tooltip="Вредные привычки"/>
              </a:rPr>
              <a:t>вредной привычки</a:t>
            </a:r>
            <a:r>
              <a:rPr lang="ru-RU" altLang="ru-RU" sz="3600" dirty="0">
                <a:latin typeface="Arial Black" panose="020B0A04020102020204" pitchFamily="34" charset="0"/>
              </a:rPr>
              <a:t>»), для получения удовольствия или по социальным причинам (для общения, за «компанию», «потому что все курят», и т. д.).</a:t>
            </a:r>
            <a:br>
              <a:rPr lang="ru-RU" altLang="ru-RU" sz="3600" dirty="0">
                <a:latin typeface="Arial Black" panose="020B0A04020102020204" pitchFamily="34" charset="0"/>
              </a:rPr>
            </a:br>
            <a:r>
              <a:rPr lang="ru-RU" altLang="ru-RU" dirty="0">
                <a:latin typeface="Arial Black" panose="020B0A04020102020204" pitchFamily="34" charset="0"/>
              </a:rPr>
              <a:t/>
            </a:r>
            <a:br>
              <a:rPr lang="ru-RU" altLang="ru-RU" dirty="0"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340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Сколько курят россияне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0362" y="2241114"/>
            <a:ext cx="7866345" cy="461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505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92479"/>
          </a:xfrm>
        </p:spPr>
        <p:txBody>
          <a:bodyPr/>
          <a:lstStyle/>
          <a:p>
            <a:r>
              <a:rPr lang="ru-RU" b="1" dirty="0" smtClean="0"/>
              <a:t>Мозг(инсульт)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665963"/>
            <a:ext cx="10018713" cy="4125238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Инсульт возникает тогда, когда кровеносный сосуд, доставляющий в головной мозг кислород, закупоривается тромбом или другими частицами. Тромбоз церебральных сосудов — самая частая причина инсульта. Тромбоз означает формирование тромба из крови и нарушение кровоснабжения головного мозга. Другой тип инсульта возникает, когда пораженная болезнью артерия головного мозга (например, при аневризме) разрывается. Это явление называют кровоизлиянием в головной мозг. 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345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80578"/>
          </a:xfrm>
        </p:spPr>
        <p:txBody>
          <a:bodyPr/>
          <a:lstStyle/>
          <a:p>
            <a:r>
              <a:rPr lang="ru-RU" b="1" dirty="0" smtClean="0"/>
              <a:t>Мочевой пузырь(рак мочевого пузыря)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716067"/>
            <a:ext cx="10018713" cy="4075134"/>
          </a:xfrm>
        </p:spPr>
        <p:txBody>
          <a:bodyPr/>
          <a:lstStyle/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Рак мочевого пузыря встречается в основном у курильщиков старше 40 лет. У мужчин риск в 4 раза выше, чем у женщин. Самый частый ранний симптом — появление крови в моче без боли или дискомфорта. </a:t>
            </a:r>
          </a:p>
          <a:p>
            <a:pPr marL="419100" indent="-382588">
              <a:spcAft>
                <a:spcPct val="0"/>
              </a:spcAft>
              <a:buNone/>
            </a:pPr>
            <a:r>
              <a:rPr lang="ru-RU" altLang="ru-RU" dirty="0"/>
              <a:t>Характерные симптомы: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кровь в моче; 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боль в области таза; 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r>
              <a:rPr lang="ru-RU" altLang="ru-RU" dirty="0"/>
              <a:t>затрудненное мочеиспускание.</a:t>
            </a:r>
          </a:p>
          <a:p>
            <a:pPr marL="419100" indent="-382588"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098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68052"/>
          </a:xfrm>
        </p:spPr>
        <p:txBody>
          <a:bodyPr/>
          <a:lstStyle/>
          <a:p>
            <a:r>
              <a:rPr lang="ru-RU" b="1" dirty="0" smtClean="0"/>
              <a:t>Сердце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1102290"/>
            <a:ext cx="10018713" cy="467220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Курение </a:t>
            </a: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— основная причина поражения коронарных артерий, что может приводить к инфаркту миокарда. У курильщиков повышен риск атеросклероза (закупорки артерий) и других изменений, поражающих сердечно-сосудистую систему. Курение само по себе повышает риск заболеваний коронарных артерий, а в сочетании с другими факторами эти заболеваниям становятся еще более вероятными. Никотин и окись углерода, содержащиеся в табачном дыме, нарушают поступление кислорода в кровь и по разным механизмам вызывают поражение сердца и сосудов.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alt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222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67844"/>
          </a:xfrm>
        </p:spPr>
        <p:txBody>
          <a:bodyPr/>
          <a:lstStyle/>
          <a:p>
            <a:r>
              <a:rPr lang="ru-RU" b="1" dirty="0" smtClean="0"/>
              <a:t>Легкие(рак легких)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901874"/>
            <a:ext cx="10018713" cy="4045907"/>
          </a:xfrm>
        </p:spPr>
        <p:txBody>
          <a:bodyPr/>
          <a:lstStyle/>
          <a:p>
            <a:pPr lvl="1">
              <a:lnSpc>
                <a:spcPct val="90000"/>
              </a:lnSpc>
              <a:buNone/>
            </a:pPr>
            <a:r>
              <a:rPr lang="ru-RU" altLang="ru-RU" dirty="0"/>
              <a:t>Примерно в 85% случаев рака легкого, возникающих за год, можно обнаружить связь с курением. У людей, выкуривающих по две или больше пачек сигарет в день в течение 20 лет риск рака легкого повышен на 60—70% по сравнению с некурящими. Риск рака легкого тем выше, чем больше сигарет выкуривают за день, чем дольше курят, чем больше количество вдыхаемого дыма, а также чем выше содержание смол и никотина в сигаретах. </a:t>
            </a:r>
          </a:p>
          <a:p>
            <a:pPr lvl="1">
              <a:lnSpc>
                <a:spcPct val="90000"/>
              </a:lnSpc>
            </a:pPr>
            <a:endParaRPr lang="ru-RU" alt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22" y="3534738"/>
            <a:ext cx="4035902" cy="24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908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17948"/>
          </a:xfrm>
        </p:spPr>
        <p:txBody>
          <a:bodyPr/>
          <a:lstStyle/>
          <a:p>
            <a:r>
              <a:rPr lang="ru-RU" b="1" dirty="0" smtClean="0"/>
              <a:t>Желудок(рак и язва желудка)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03749"/>
            <a:ext cx="10018713" cy="3987451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Эффект длительного курения заключается в стимуляции секреции соляной кислоты в желудке, разъедающей защитный слой в его полости. Ноющая или жгучая боль между грудиной и пупком — самый частый симптом, возникающий после еды и рано утром. Боль может длиться от нескольких минут до нескольких часов; бывает, что боль облегчают еда или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антацидные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средства. Курение замедляет заживление язв и способствует их повторному возникновению.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12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653437"/>
          </a:xfrm>
        </p:spPr>
        <p:txBody>
          <a:bodyPr/>
          <a:lstStyle/>
          <a:p>
            <a:r>
              <a:rPr lang="ru-RU" b="1" dirty="0" smtClean="0"/>
              <a:t>Хронический бронхит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688932"/>
            <a:ext cx="6131515" cy="5812076"/>
          </a:xfrm>
        </p:spPr>
        <p:txBody>
          <a:bodyPr>
            <a:normAutofit fontScale="92500" lnSpcReduction="10000"/>
          </a:bodyPr>
          <a:lstStyle/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ХОЗЛ — это хронические заболевания легких, для которых характерно прогрессирующее сужение и деструкция бронхиального дерева и легочных альвеол. </a:t>
            </a:r>
          </a:p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Хотя основной причиной ХОЗЛ является курение, играют роль и другие факторы — длительное вдыхание дыма, пыли и химических соединений, а также частые инфекции легких в детском возрасте. У некоторых людей риск ХОЗЛ повышен в силу генетических причин. У таких лиц имеется генетический дефект, который называют дефицитом альфа1-антитрипсина. К ХОЗЛ относят два основных заболевания — хронический бронхит и эмфизему.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825" y="1464958"/>
            <a:ext cx="36004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001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34</TotalTime>
  <Words>881</Words>
  <Application>Microsoft Office PowerPoint</Application>
  <PresentationFormat>Широкоэкранный</PresentationFormat>
  <Paragraphs>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Corbel</vt:lpstr>
      <vt:lpstr>Times New Roman</vt:lpstr>
      <vt:lpstr>Wingdings</vt:lpstr>
      <vt:lpstr>Wingdings 2</vt:lpstr>
      <vt:lpstr>Параллакс</vt:lpstr>
      <vt:lpstr>Вред курения</vt:lpstr>
      <vt:lpstr>          Курение — вдыхание дыма тлеющих высушенных или обработанных листьев табака, наиболее часто в виде курения сигарет, сигар, сигарилл или трубок. Люди курят из-за сформировавшейся наркотической зависимости (т. н. «вредной привычки»), для получения удовольствия или по социальным причинам (для общения, за «компанию», «потому что все курят», и т. д.).  </vt:lpstr>
      <vt:lpstr>Сколько курят россияне </vt:lpstr>
      <vt:lpstr>Мозг(инсульт)</vt:lpstr>
      <vt:lpstr>Мочевой пузырь(рак мочевого пузыря)</vt:lpstr>
      <vt:lpstr>Сердце</vt:lpstr>
      <vt:lpstr>Легкие(рак легких)</vt:lpstr>
      <vt:lpstr>Желудок(рак и язва желудка)</vt:lpstr>
      <vt:lpstr>Хронический бронхит</vt:lpstr>
      <vt:lpstr>Полость рта</vt:lpstr>
      <vt:lpstr>Туберкулез легких</vt:lpstr>
      <vt:lpstr>Гортань(рак пищевода)</vt:lpstr>
      <vt:lpstr>Кожа</vt:lpstr>
      <vt:lpstr>Влияние курения на нервную систему человека</vt:lpstr>
      <vt:lpstr>Развитие плода</vt:lpstr>
      <vt:lpstr>Итоги курения</vt:lpstr>
      <vt:lpstr>СПАСИБО ЗА ПРОСМОТР!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 курения</dc:title>
  <dc:creator>user</dc:creator>
  <cp:lastModifiedBy>user</cp:lastModifiedBy>
  <cp:revision>4</cp:revision>
  <dcterms:created xsi:type="dcterms:W3CDTF">2020-04-04T21:27:53Z</dcterms:created>
  <dcterms:modified xsi:type="dcterms:W3CDTF">2020-04-04T22:02:32Z</dcterms:modified>
</cp:coreProperties>
</file>