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0" r:id="rId3"/>
    <p:sldId id="264" r:id="rId4"/>
    <p:sldId id="265" r:id="rId5"/>
    <p:sldId id="266" r:id="rId6"/>
    <p:sldId id="267" r:id="rId7"/>
    <p:sldId id="268" r:id="rId8"/>
    <p:sldId id="281" r:id="rId9"/>
    <p:sldId id="282" r:id="rId10"/>
    <p:sldId id="283" r:id="rId11"/>
    <p:sldId id="284" r:id="rId12"/>
    <p:sldId id="285" r:id="rId13"/>
    <p:sldId id="287" r:id="rId14"/>
    <p:sldId id="286" r:id="rId15"/>
    <p:sldId id="269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3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696F7-BC57-4A01-9E7E-52E873F264EE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30873-48BC-49AB-AD21-FE4AA6A96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57148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071678"/>
            <a:ext cx="6877001" cy="39643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00100" y="500042"/>
            <a:ext cx="70009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«зимующие птицы»</a:t>
            </a:r>
            <a:endParaRPr lang="ru-RU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Ворошилова В.В.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высшей  категории 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71604" y="0"/>
            <a:ext cx="63498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бюджетное учреждение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№13 Лесозаводского городского округа»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Shot_20200223_213237886.jpg"/>
          <p:cNvPicPr/>
          <p:nvPr/>
        </p:nvPicPr>
        <p:blipFill>
          <a:blip r:embed="rId2" cstate="print"/>
          <a:srcRect l="2978" t="3333" r="3948" b="3755"/>
          <a:stretch>
            <a:fillRect/>
          </a:stretch>
        </p:blipFill>
        <p:spPr>
          <a:xfrm>
            <a:off x="214282" y="785794"/>
            <a:ext cx="4555101" cy="4564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nShot_20200223_213043489.jpg"/>
          <p:cNvPicPr/>
          <p:nvPr/>
        </p:nvPicPr>
        <p:blipFill>
          <a:blip r:embed="rId3" cstate="print"/>
          <a:srcRect l="2521" t="3678" r="3422" b="2910"/>
          <a:stretch>
            <a:fillRect/>
          </a:stretch>
        </p:blipFill>
        <p:spPr>
          <a:xfrm>
            <a:off x="4357686" y="2143116"/>
            <a:ext cx="4553518" cy="4511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285852" y="3143248"/>
            <a:ext cx="2319337" cy="354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Рисование «Сова»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5857884" y="4357694"/>
            <a:ext cx="2319338" cy="354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Лепка «Снегирь»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0"/>
            <a:ext cx="8811002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Художественно-эстетическое развитие</a:t>
            </a:r>
            <a:endParaRPr lang="ru-RU" sz="40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131_112629_BURST00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5270500" cy="3932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91209_154651.jpg"/>
          <p:cNvPicPr/>
          <p:nvPr/>
        </p:nvPicPr>
        <p:blipFill>
          <a:blip r:embed="rId3" cstate="print"/>
          <a:srcRect l="11617" t="25767" r="8678" b="3374"/>
          <a:stretch>
            <a:fillRect/>
          </a:stretch>
        </p:blipFill>
        <p:spPr>
          <a:xfrm>
            <a:off x="3214678" y="2857496"/>
            <a:ext cx="5689439" cy="378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7158" y="4572008"/>
            <a:ext cx="26432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Инсценировка</a:t>
            </a:r>
          </a:p>
          <a:p>
            <a:pPr lvl="0" algn="ctr"/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Сорока белобока</a:t>
            </a:r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n w="12700">
                <a:solidFill>
                  <a:schemeClr val="tx2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167" y="1428736"/>
            <a:ext cx="406783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Чтение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рассказов</a:t>
            </a:r>
            <a:endParaRPr lang="ru-RU" sz="2800" b="1" cap="none" spc="0" dirty="0">
              <a:ln w="12700">
                <a:solidFill>
                  <a:schemeClr val="tx2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0"/>
            <a:ext cx="5539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</a:rPr>
              <a:t>Речевое развитие</a:t>
            </a:r>
            <a:endParaRPr lang="ru-RU" sz="5400" dirty="0">
              <a:ln>
                <a:solidFill>
                  <a:schemeClr val="tx2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61155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</a:rPr>
              <a:t>РАБОТА С РОДИТЕЛЯМИ</a:t>
            </a:r>
            <a:endParaRPr lang="ru-RU" sz="4400" b="1" cap="none" spc="0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https://www.maam.ru/upload/blogs/detsad-152857-1511628950.jpg"/>
          <p:cNvPicPr/>
          <p:nvPr/>
        </p:nvPicPr>
        <p:blipFill>
          <a:blip r:embed="rId2"/>
          <a:srcRect t="17178" r="18365" b="8282"/>
          <a:stretch>
            <a:fillRect/>
          </a:stretch>
        </p:blipFill>
        <p:spPr bwMode="auto">
          <a:xfrm>
            <a:off x="3286116" y="2857496"/>
            <a:ext cx="5521543" cy="378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200225_152355.jpg"/>
          <p:cNvPicPr/>
          <p:nvPr/>
        </p:nvPicPr>
        <p:blipFill>
          <a:blip r:embed="rId3" cstate="print"/>
          <a:srcRect t="14417"/>
          <a:stretch>
            <a:fillRect/>
          </a:stretch>
        </p:blipFill>
        <p:spPr>
          <a:xfrm>
            <a:off x="285720" y="1142984"/>
            <a:ext cx="4398973" cy="3260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62" name="WordArt 2"/>
          <p:cNvSpPr>
            <a:spLocks noChangeArrowheads="1" noChangeShapeType="1" noTextEdit="1"/>
          </p:cNvSpPr>
          <p:nvPr/>
        </p:nvSpPr>
        <p:spPr bwMode="auto">
          <a:xfrm>
            <a:off x="142844" y="5000636"/>
            <a:ext cx="3071834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/>
              </a:rPr>
              <a:t>Оформление папки-передвижки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/>
              </a:rPr>
              <a:t>«Птицы наши друзья»</a:t>
            </a:r>
            <a:endParaRPr lang="ru-RU" sz="3600" kern="10" spc="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 Black"/>
            </a:endParaRPr>
          </a:p>
        </p:txBody>
      </p:sp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4857752" y="1285860"/>
            <a:ext cx="3976690" cy="1287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/>
              </a:rPr>
              <a:t>Консультации для родителей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/>
              </a:rPr>
              <a:t>«Как и из чего можно сделать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Black"/>
              </a:rPr>
              <a:t>лакомство для птиц» </a:t>
            </a:r>
            <a:endParaRPr lang="ru-RU" sz="3600" kern="10" spc="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614" y="129406"/>
            <a:ext cx="7784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Наблюдение на прогулке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93517"/>
            <a:ext cx="3888432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8" r="29304" b="36318"/>
          <a:stretch/>
        </p:blipFill>
        <p:spPr>
          <a:xfrm>
            <a:off x="5364088" y="1023136"/>
            <a:ext cx="3636275" cy="2825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4"/>
          <a:stretch/>
        </p:blipFill>
        <p:spPr>
          <a:xfrm>
            <a:off x="3542342" y="1052736"/>
            <a:ext cx="2923412" cy="3241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1"/>
          <a:stretch/>
        </p:blipFill>
        <p:spPr>
          <a:xfrm>
            <a:off x="5004048" y="3140968"/>
            <a:ext cx="3247752" cy="3438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209676" y="6054824"/>
            <a:ext cx="204284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Воробей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32240" y="2435680"/>
            <a:ext cx="15183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иница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0795" y="1196752"/>
            <a:ext cx="21237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Поползень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16200000" flipV="1">
            <a:off x="1709683" y="3266983"/>
            <a:ext cx="1224134" cy="540059"/>
          </a:xfrm>
          <a:prstGeom prst="curvedConnector3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" idx="0"/>
          </p:cNvCxnSpPr>
          <p:nvPr/>
        </p:nvCxnSpPr>
        <p:spPr>
          <a:xfrm flipV="1">
            <a:off x="4191422" y="2204864"/>
            <a:ext cx="668610" cy="2308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596336" y="1700808"/>
            <a:ext cx="93160" cy="864096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5940152" y="5733256"/>
            <a:ext cx="780643" cy="32156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735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Shot_20200223_21414382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42"/>
            <a:ext cx="3500462" cy="3440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IMG_20200225_16260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3438" y="2214554"/>
            <a:ext cx="4214842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www.chebddut.ru/temp/news/in/ban_ppz%20(4).jpg"/>
          <p:cNvPicPr/>
          <p:nvPr/>
        </p:nvPicPr>
        <p:blipFill>
          <a:blip r:embed="rId4"/>
          <a:srcRect l="11738" r="7075" b="34381"/>
          <a:stretch>
            <a:fillRect/>
          </a:stretch>
        </p:blipFill>
        <p:spPr bwMode="auto">
          <a:xfrm>
            <a:off x="214282" y="4143380"/>
            <a:ext cx="4357718" cy="2527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009529" y="0"/>
            <a:ext cx="57756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Продукты основного этапа: </a:t>
            </a:r>
            <a:endParaRPr lang="ru-RU" sz="3600" dirty="0" smtClean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714356"/>
            <a:ext cx="5143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</a:rPr>
              <a:t>Изготовления совместно с родителями </a:t>
            </a:r>
            <a:endParaRPr lang="ru-RU" sz="2800" dirty="0" smtClean="0">
              <a:ln>
                <a:solidFill>
                  <a:schemeClr val="tx2"/>
                </a:solidFill>
              </a:ln>
              <a:solidFill>
                <a:schemeClr val="accent1"/>
              </a:solidFill>
            </a:endParaRPr>
          </a:p>
          <a:p>
            <a:pPr lvl="0"/>
            <a:r>
              <a:rPr lang="ru-RU" sz="2800" b="1" dirty="0" smtClean="0">
                <a:ln>
                  <a:solidFill>
                    <a:schemeClr val="tx2"/>
                  </a:solidFill>
                </a:ln>
                <a:solidFill>
                  <a:schemeClr val="accent1"/>
                </a:solidFill>
              </a:rPr>
              <a:t>лакомства для птиц</a:t>
            </a:r>
            <a:endParaRPr lang="ru-RU" sz="2800" dirty="0">
              <a:ln>
                <a:solidFill>
                  <a:schemeClr val="tx2"/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03462" y="5214950"/>
            <a:ext cx="4540538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Оформление коллективной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газеты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«Зимующие птицы»</a:t>
            </a:r>
            <a:endParaRPr lang="ru-RU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143380"/>
            <a:ext cx="387798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Оформление выставки </a:t>
            </a:r>
          </a:p>
          <a:p>
            <a:pPr algn="ctr"/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детского рисунка</a:t>
            </a: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68427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 этап  -заключительный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IMG_20200225_15364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5214974" cy="4172488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20200225_154209.jpg"/>
          <p:cNvPicPr/>
          <p:nvPr/>
        </p:nvPicPr>
        <p:blipFill>
          <a:blip r:embed="rId3" cstate="print"/>
          <a:srcRect l="46353" t="30604" b="18255"/>
          <a:stretch>
            <a:fillRect/>
          </a:stretch>
        </p:blipFill>
        <p:spPr>
          <a:xfrm>
            <a:off x="5715008" y="2571744"/>
            <a:ext cx="3203660" cy="4044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0034" y="1000108"/>
            <a:ext cx="77099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Проведения итогового мероприятия</a:t>
            </a:r>
            <a:endParaRPr lang="ru-RU" sz="32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2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викторина </a:t>
            </a:r>
            <a:r>
              <a:rPr lang="ru-RU" sz="32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«Кто больше знает о </a:t>
            </a:r>
            <a:r>
              <a:rPr lang="ru-RU" sz="32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птицах</a:t>
            </a:r>
            <a:r>
              <a:rPr lang="ru-RU" sz="32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nShot_20200223_214738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5429264" cy="54292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43504" y="1214422"/>
            <a:ext cx="4000496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300" i="1" dirty="0" smtClean="0">
                <a:solidFill>
                  <a:schemeClr val="accent1">
                    <a:lumMod val="75000"/>
                  </a:schemeClr>
                </a:solidFill>
              </a:rPr>
              <a:t>Работа по проекту получилась увлекательная, познавательная. У детей сформировались элементарные экологические знания о зимующих птицах, о правилах поведения в природе, научились сравнивать разных птиц, выделяя общие различия поведения, способы добывания пищи. Обогатился словарный запас детей.</a:t>
            </a:r>
            <a:endParaRPr lang="ru-RU" sz="23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71480"/>
            <a:ext cx="82761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 реализации проекта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142984"/>
            <a:ext cx="83125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214553"/>
            <a:ext cx="6858048" cy="4310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142984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</a:p>
          <a:p>
            <a:pPr lvl="0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информационно-творческий, групповой ,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старшей подготовительной группы</a:t>
            </a:r>
          </a:p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5-7 лет</a:t>
            </a:r>
            <a:endParaRPr lang="ru-RU" sz="2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неделя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85728"/>
            <a:ext cx="33976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/>
            <a:r>
              <a:rPr lang="ru-RU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7554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285992"/>
            <a:ext cx="8675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Недостаточно сформировано представление об образе жизни, повадках, питании зимующих птиц Приморского края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1428736"/>
            <a:ext cx="33688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071942"/>
            <a:ext cx="3406164" cy="233298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5964" y="357167"/>
            <a:ext cx="3121364" cy="207170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i (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5728"/>
            <a:ext cx="2676544" cy="195844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 descr="i (1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982644"/>
            <a:ext cx="3119446" cy="233958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928670"/>
            <a:ext cx="850112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целостное представление о зимующих птицах Приморского края, их характерных отличительных признаках</a:t>
            </a:r>
          </a:p>
          <a:p>
            <a:pPr marL="342900" indent="-342900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детям о зимующих птицах Приморского края, их видами и особенностями..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Расширять, обогащать и активизировать словарь детей.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связную речь через составление описательных рассказов о зимующих птицах.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Формировать заботливое отношение к зимующим птицам и окружающей природе.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16033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pPr algn="ctr"/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57166"/>
            <a:ext cx="4979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1857364"/>
            <a:ext cx="572105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 -подготовительный</a:t>
            </a:r>
          </a:p>
          <a:p>
            <a:pPr marL="400050" indent="-400050"/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этап- основной</a:t>
            </a:r>
          </a:p>
          <a:p>
            <a:pPr marL="400050" indent="-400050"/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этап- заключительный   </a:t>
            </a:r>
            <a:endParaRPr lang="ru-RU" sz="36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71480"/>
            <a:ext cx="73752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 этап  -подготовительный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857364"/>
            <a:ext cx="887165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1.Обсуждение цели и задач проекта с детьми и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родителями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2.Создание необходимых условий по реализации проекта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3.Подбор дидактического материала, книг,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публикаций по теме)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Вводная беседа «Покормите птиц зимой»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 подготовительного этапа:</a:t>
            </a:r>
            <a:endParaRPr lang="ru-RU" sz="2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Каталог дидактических игр.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49322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 этап  - основной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IMG_20200225_15262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1538" y="1214422"/>
            <a:ext cx="6572296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357290" y="1142984"/>
            <a:ext cx="60007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Беседы по теме проекта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225_153140.jpg"/>
          <p:cNvPicPr/>
          <p:nvPr/>
        </p:nvPicPr>
        <p:blipFill>
          <a:blip r:embed="rId2" cstate="print"/>
          <a:srcRect t="23050"/>
          <a:stretch>
            <a:fillRect/>
          </a:stretch>
        </p:blipFill>
        <p:spPr>
          <a:xfrm rot="20422483">
            <a:off x="554693" y="1043944"/>
            <a:ext cx="2384539" cy="2439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200225_170544.jpg"/>
          <p:cNvPicPr/>
          <p:nvPr/>
        </p:nvPicPr>
        <p:blipFill>
          <a:blip r:embed="rId3" cstate="print"/>
          <a:stretch>
            <a:fillRect/>
          </a:stretch>
        </p:blipFill>
        <p:spPr>
          <a:xfrm rot="957183">
            <a:off x="3667521" y="857291"/>
            <a:ext cx="1913558" cy="2523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0225_153010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86512" y="857232"/>
            <a:ext cx="200026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00225_164425.jpg"/>
          <p:cNvPicPr/>
          <p:nvPr/>
        </p:nvPicPr>
        <p:blipFill>
          <a:blip r:embed="rId5" cstate="print"/>
          <a:srcRect t="28884" b="28928"/>
          <a:stretch>
            <a:fillRect/>
          </a:stretch>
        </p:blipFill>
        <p:spPr>
          <a:xfrm>
            <a:off x="1928794" y="3357562"/>
            <a:ext cx="557216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28728" y="0"/>
            <a:ext cx="6481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Дидактические игры</a:t>
            </a:r>
            <a:endParaRPr lang="ru-RU" sz="5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00128_154317.jpg"/>
          <p:cNvPicPr/>
          <p:nvPr/>
        </p:nvPicPr>
        <p:blipFill>
          <a:blip r:embed="rId2" cstate="print"/>
          <a:srcRect b="14264"/>
          <a:stretch>
            <a:fillRect/>
          </a:stretch>
        </p:blipFill>
        <p:spPr>
          <a:xfrm>
            <a:off x="3071802" y="3000372"/>
            <a:ext cx="5578977" cy="3550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IMG_20200225_165932.jpg"/>
          <p:cNvPicPr/>
          <p:nvPr/>
        </p:nvPicPr>
        <p:blipFill>
          <a:blip r:embed="rId3" cstate="print"/>
          <a:srcRect t="25236" b="17752"/>
          <a:stretch>
            <a:fillRect/>
          </a:stretch>
        </p:blipFill>
        <p:spPr>
          <a:xfrm>
            <a:off x="357158" y="785794"/>
            <a:ext cx="4247733" cy="3685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929190" y="285728"/>
            <a:ext cx="3752309" cy="23698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НОД </a:t>
            </a:r>
            <a:endParaRPr lang="ru-RU" sz="4000" dirty="0" smtClean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«Как живут наши </a:t>
            </a:r>
          </a:p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пернатые друзья</a:t>
            </a:r>
          </a:p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зимой»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348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«зимующие птицы»</dc:title>
  <dc:creator>User</dc:creator>
  <cp:lastModifiedBy>ДС</cp:lastModifiedBy>
  <cp:revision>80</cp:revision>
  <dcterms:created xsi:type="dcterms:W3CDTF">2014-02-03T15:50:59Z</dcterms:created>
  <dcterms:modified xsi:type="dcterms:W3CDTF">2020-02-26T02:58:12Z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1286185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