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00"/>
    <a:srgbClr val="99FF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166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83C749-F01E-41BE-8D15-ABE38B164AC6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3D18D-C190-4DD0-A79B-4F8FB0B7CE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37854-89D9-4FD2-9150-9EA1FAC27C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50EEC-5616-4886-AC06-84712226FD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22F03-EA85-4BDF-B6BB-CD8AB76A72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20784-311C-4B1E-A382-629F8C676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16891-8ED5-4067-8041-BC86529C00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B6064-1146-4DB2-A21E-3B57D51252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3D03F-97C2-4D0E-9F4A-800CBF8398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1C755-F38B-4E21-9E6C-EE30E79D83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7708F-A6BB-48FB-A914-2811860877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0C948C-45B5-4BE0-9480-5386E4066EB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71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Сибирь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Пространство Сибири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7077" y="4000504"/>
            <a:ext cx="27098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 класс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Всемирное природное наследие -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29190" y="4643446"/>
            <a:ext cx="4071966" cy="2000264"/>
          </a:xfrm>
        </p:spPr>
        <p:txBody>
          <a:bodyPr/>
          <a:lstStyle/>
          <a:p>
            <a:r>
              <a:rPr lang="ru-RU" sz="2800" dirty="0" smtClean="0"/>
              <a:t>Плато </a:t>
            </a:r>
            <a:r>
              <a:rPr lang="ru-RU" sz="2800" dirty="0" err="1" smtClean="0"/>
              <a:t>Путорана</a:t>
            </a:r>
            <a:r>
              <a:rPr lang="ru-RU" sz="2800" dirty="0" smtClean="0"/>
              <a:t> в </a:t>
            </a:r>
            <a:r>
              <a:rPr lang="ru-RU" sz="2800" b="1" dirty="0" smtClean="0"/>
              <a:t>Сибири</a:t>
            </a:r>
            <a:r>
              <a:rPr lang="ru-RU" sz="2800" dirty="0" smtClean="0"/>
              <a:t> - в списке </a:t>
            </a:r>
            <a:r>
              <a:rPr lang="ru-RU" sz="2800" b="1" dirty="0" smtClean="0"/>
              <a:t>Всемирного</a:t>
            </a:r>
            <a:r>
              <a:rPr lang="ru-RU" sz="2800" dirty="0" smtClean="0"/>
              <a:t> </a:t>
            </a:r>
            <a:r>
              <a:rPr lang="ru-RU" sz="2800" b="1" dirty="0" smtClean="0"/>
              <a:t>наследия</a:t>
            </a:r>
            <a:r>
              <a:rPr lang="ru-RU" sz="2800" dirty="0" smtClean="0"/>
              <a:t> ЮНЕСКО</a:t>
            </a:r>
            <a:endParaRPr lang="ru-RU" sz="2800" dirty="0"/>
          </a:p>
        </p:txBody>
      </p:sp>
      <p:pic>
        <p:nvPicPr>
          <p:cNvPr id="4098" name="Picture 2" descr="Картинка 14 из 1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14488"/>
            <a:ext cx="1714512" cy="1714512"/>
          </a:xfrm>
          <a:prstGeom prst="rect">
            <a:avLst/>
          </a:prstGeom>
          <a:noFill/>
        </p:spPr>
      </p:pic>
      <p:pic>
        <p:nvPicPr>
          <p:cNvPr id="4100" name="Picture 4" descr="Картинка 16 из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928934"/>
            <a:ext cx="4762500" cy="3695701"/>
          </a:xfrm>
          <a:prstGeom prst="rect">
            <a:avLst/>
          </a:prstGeom>
          <a:noFill/>
        </p:spPr>
      </p:pic>
      <p:pic>
        <p:nvPicPr>
          <p:cNvPr id="4102" name="Picture 6" descr="Картинка 23 из 1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928670"/>
            <a:ext cx="2314572" cy="3471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85918" y="274638"/>
            <a:ext cx="2928958" cy="796908"/>
          </a:xfrm>
        </p:spPr>
        <p:txBody>
          <a:bodyPr/>
          <a:lstStyle/>
          <a:p>
            <a:r>
              <a:rPr lang="ru-RU" dirty="0" smtClean="0"/>
              <a:t>Рельеф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786314" y="1142984"/>
            <a:ext cx="4143404" cy="5500726"/>
          </a:xfrm>
        </p:spPr>
        <p:txBody>
          <a:bodyPr/>
          <a:lstStyle/>
          <a:p>
            <a:r>
              <a:rPr lang="ru-RU" sz="2800" dirty="0" err="1" smtClean="0"/>
              <a:t>Западно-Сибирская</a:t>
            </a:r>
            <a:r>
              <a:rPr lang="ru-RU" sz="2800" dirty="0" smtClean="0"/>
              <a:t> –равнина</a:t>
            </a:r>
          </a:p>
          <a:p>
            <a:r>
              <a:rPr lang="ru-RU" sz="2800" dirty="0" err="1" smtClean="0"/>
              <a:t>Среднесибрское</a:t>
            </a:r>
            <a:r>
              <a:rPr lang="ru-RU" sz="2800" dirty="0" smtClean="0"/>
              <a:t>, </a:t>
            </a:r>
            <a:r>
              <a:rPr lang="ru-RU" sz="2800" dirty="0" err="1" smtClean="0"/>
              <a:t>Витимское</a:t>
            </a:r>
            <a:r>
              <a:rPr lang="ru-RU" sz="2800" dirty="0" smtClean="0"/>
              <a:t> плоскогорье</a:t>
            </a:r>
          </a:p>
          <a:p>
            <a:r>
              <a:rPr lang="ru-RU" sz="2800" dirty="0" smtClean="0"/>
              <a:t>Хребет </a:t>
            </a:r>
            <a:r>
              <a:rPr lang="ru-RU" sz="2800" dirty="0" err="1" smtClean="0"/>
              <a:t>Верхоянский</a:t>
            </a:r>
            <a:r>
              <a:rPr lang="ru-RU" sz="2800" dirty="0" smtClean="0"/>
              <a:t>, </a:t>
            </a:r>
            <a:r>
              <a:rPr lang="ru-RU" sz="2800" dirty="0" err="1" smtClean="0"/>
              <a:t>Черского,Яблоновый</a:t>
            </a:r>
            <a:endParaRPr lang="ru-RU" sz="2800" dirty="0" smtClean="0"/>
          </a:p>
          <a:p>
            <a:r>
              <a:rPr lang="ru-RU" sz="2800" dirty="0" smtClean="0"/>
              <a:t>Колымское, </a:t>
            </a:r>
            <a:r>
              <a:rPr lang="ru-RU" sz="2800" dirty="0" err="1" smtClean="0"/>
              <a:t>Становый</a:t>
            </a:r>
            <a:r>
              <a:rPr lang="ru-RU" sz="2800" dirty="0" smtClean="0"/>
              <a:t> нагорье</a:t>
            </a:r>
          </a:p>
          <a:p>
            <a:r>
              <a:rPr lang="ru-RU" sz="2800" dirty="0" smtClean="0"/>
              <a:t>Горы – Алтай, Саяны, Кузнецкий Алатау</a:t>
            </a:r>
          </a:p>
        </p:txBody>
      </p:sp>
      <p:pic>
        <p:nvPicPr>
          <p:cNvPr id="3074" name="Picture 2" descr="Картинка 1 из 167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4762500" cy="486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Климат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Картинка 2 из 167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571612"/>
            <a:ext cx="5238787" cy="3929090"/>
          </a:xfrm>
          <a:prstGeom prst="rect">
            <a:avLst/>
          </a:prstGeom>
          <a:noFill/>
        </p:spPr>
      </p:pic>
      <p:pic>
        <p:nvPicPr>
          <p:cNvPr id="2052" name="Picture 4" descr="http://www.igras.ru/files/f.2008.08.25.20.03.59..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928934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543956" cy="1285884"/>
          </a:xfrm>
        </p:spPr>
        <p:txBody>
          <a:bodyPr/>
          <a:lstStyle/>
          <a:p>
            <a:r>
              <a:rPr lang="ru-RU" dirty="0" smtClean="0"/>
              <a:t>Крупнейшие реки – Обь с </a:t>
            </a:r>
            <a:r>
              <a:rPr lang="ru-RU" dirty="0" err="1" smtClean="0"/>
              <a:t>Иртышом</a:t>
            </a:r>
            <a:r>
              <a:rPr lang="ru-RU" dirty="0" smtClean="0"/>
              <a:t>, Енисей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785926"/>
            <a:ext cx="3714776" cy="4786346"/>
          </a:xfrm>
        </p:spPr>
        <p:txBody>
          <a:bodyPr/>
          <a:lstStyle/>
          <a:p>
            <a:r>
              <a:rPr lang="ru-RU" dirty="0" smtClean="0"/>
              <a:t>принадлежат бассейну Северного Ледовитого океана, с мощным гидроэнергетическим потенциалом</a:t>
            </a:r>
            <a:endParaRPr lang="ru-RU" dirty="0"/>
          </a:p>
        </p:txBody>
      </p:sp>
      <p:pic>
        <p:nvPicPr>
          <p:cNvPr id="1026" name="Picture 2" descr="Картинка 1 из 9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5005368" cy="3585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29 из 1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3609" y="0"/>
            <a:ext cx="6670391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899592" y="1556792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Найдите на физической карте географические объекты , названные в презентации.( стр. 166-167 учебника)</a:t>
            </a:r>
          </a:p>
          <a:p>
            <a:pPr marL="342900" indent="-342900">
              <a:buAutoNum type="arabicPeriod"/>
            </a:pPr>
            <a:r>
              <a:rPr lang="ru-RU" dirty="0" smtClean="0"/>
              <a:t>Дайте письменную оценку географического положения Сибири. </a:t>
            </a:r>
            <a:endParaRPr lang="ru-RU" dirty="0" smtClean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>Дайте верный ответ. </a:t>
            </a:r>
          </a:p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>   В Сибири наибольшую площадь занимает природная зона</a:t>
            </a:r>
            <a:r>
              <a:rPr lang="en-US" dirty="0" smtClean="0">
                <a:solidFill>
                  <a:srgbClr val="333333"/>
                </a:solidFill>
                <a:latin typeface="Arial" panose="020B0604020202020204" pitchFamily="34" charset="0"/>
              </a:rPr>
              <a:t>: </a:t>
            </a:r>
          </a:p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</a:rPr>
              <a:t>А) Тайга Б) Тундра В) Степь </a:t>
            </a:r>
          </a:p>
          <a:p>
            <a:endParaRPr lang="ru-RU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r>
              <a:rPr lang="ru-RU" dirty="0" smtClean="0"/>
              <a:t>Западную и Восточную Сибирь разделяет река</a:t>
            </a:r>
          </a:p>
          <a:p>
            <a:r>
              <a:rPr lang="ru-RU" dirty="0" smtClean="0"/>
              <a:t>А) Обь Б) Енисей В) Лена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51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мы знаем о Сибири?</a:t>
            </a:r>
            <a:endParaRPr lang="ru-RU" dirty="0"/>
          </a:p>
        </p:txBody>
      </p:sp>
      <p:pic>
        <p:nvPicPr>
          <p:cNvPr id="12290" name="Picture 2" descr="Картинка 32 из 62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66938"/>
            <a:ext cx="4429124" cy="4429124"/>
          </a:xfrm>
          <a:prstGeom prst="rect">
            <a:avLst/>
          </a:prstGeom>
          <a:noFill/>
        </p:spPr>
      </p:pic>
      <p:pic>
        <p:nvPicPr>
          <p:cNvPr id="12292" name="Picture 4" descr="Картинка 26 из 62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3286124"/>
            <a:ext cx="3860003" cy="2905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643866" cy="1143000"/>
          </a:xfrm>
        </p:spPr>
        <p:txBody>
          <a:bodyPr/>
          <a:lstStyle/>
          <a:p>
            <a:r>
              <a:rPr lang="ru-RU" dirty="0" smtClean="0"/>
              <a:t>Нефть, газ, уголь, никель, медь, золото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/>
          <a:lstStyle/>
          <a:p>
            <a:r>
              <a:rPr lang="ru-RU" dirty="0" smtClean="0"/>
              <a:t>Главные полезные ископаемые России, добываемые в Сибири</a:t>
            </a:r>
            <a:endParaRPr lang="ru-RU" dirty="0"/>
          </a:p>
        </p:txBody>
      </p:sp>
      <p:pic>
        <p:nvPicPr>
          <p:cNvPr id="11266" name="Picture 2" descr="Картинка 1 из 64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4619604" cy="3464703"/>
          </a:xfrm>
          <a:prstGeom prst="rect">
            <a:avLst/>
          </a:prstGeom>
          <a:noFill/>
        </p:spPr>
      </p:pic>
      <p:pic>
        <p:nvPicPr>
          <p:cNvPr id="11268" name="Picture 4" descr="Картинка 6 из 6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214554"/>
            <a:ext cx="2428860" cy="2847164"/>
          </a:xfrm>
          <a:prstGeom prst="rect">
            <a:avLst/>
          </a:prstGeom>
          <a:noFill/>
        </p:spPr>
      </p:pic>
      <p:pic>
        <p:nvPicPr>
          <p:cNvPr id="11270" name="Picture 6" descr="Картинка 8 из 640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982955"/>
            <a:ext cx="2219614" cy="1670260"/>
          </a:xfrm>
          <a:prstGeom prst="rect">
            <a:avLst/>
          </a:prstGeom>
          <a:noFill/>
        </p:spPr>
      </p:pic>
      <p:pic>
        <p:nvPicPr>
          <p:cNvPr id="11274" name="Picture 10" descr="http://im3-tub.yandex.net/i?id=68256706-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071810"/>
            <a:ext cx="1428750" cy="107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Обь и Енисей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r>
              <a:rPr lang="ru-RU" dirty="0" smtClean="0"/>
              <a:t>Великие сибирские реки и одни из самых крупных рек России</a:t>
            </a:r>
            <a:endParaRPr lang="ru-RU" dirty="0"/>
          </a:p>
        </p:txBody>
      </p:sp>
      <p:pic>
        <p:nvPicPr>
          <p:cNvPr id="10242" name="Picture 2" descr="Картинка 1 из 580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78912"/>
            <a:ext cx="8429684" cy="4036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Байкал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1571636"/>
          </a:xfrm>
        </p:spPr>
        <p:txBody>
          <a:bodyPr/>
          <a:lstStyle/>
          <a:p>
            <a:r>
              <a:rPr lang="ru-RU" dirty="0" smtClean="0"/>
              <a:t>Самое глубокое озеро мира, входящее в список объектов Всемирного природного наследия</a:t>
            </a:r>
            <a:endParaRPr lang="ru-RU" dirty="0"/>
          </a:p>
        </p:txBody>
      </p:sp>
      <p:pic>
        <p:nvPicPr>
          <p:cNvPr id="4" name="Picture 2" descr="Картинка 12 из 64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89802"/>
            <a:ext cx="3238542" cy="2428908"/>
          </a:xfrm>
          <a:prstGeom prst="rect">
            <a:avLst/>
          </a:prstGeom>
          <a:noFill/>
        </p:spPr>
      </p:pic>
      <p:pic>
        <p:nvPicPr>
          <p:cNvPr id="9218" name="Picture 2" descr="Картинка 9 из 6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000240"/>
            <a:ext cx="2143139" cy="1474098"/>
          </a:xfrm>
          <a:prstGeom prst="rect">
            <a:avLst/>
          </a:prstGeom>
          <a:noFill/>
        </p:spPr>
      </p:pic>
      <p:pic>
        <p:nvPicPr>
          <p:cNvPr id="9224" name="Picture 8" descr="http://im2-tub.yandex.net/i?id=97297381-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071810"/>
            <a:ext cx="1428750" cy="952500"/>
          </a:xfrm>
          <a:prstGeom prst="rect">
            <a:avLst/>
          </a:prstGeom>
          <a:noFill/>
        </p:spPr>
      </p:pic>
      <p:pic>
        <p:nvPicPr>
          <p:cNvPr id="9226" name="Picture 10" descr="Картинка 42 из 64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071810"/>
            <a:ext cx="2386007" cy="3503776"/>
          </a:xfrm>
          <a:prstGeom prst="rect">
            <a:avLst/>
          </a:prstGeom>
          <a:noFill/>
        </p:spPr>
      </p:pic>
      <p:pic>
        <p:nvPicPr>
          <p:cNvPr id="9228" name="Picture 12" descr="Картинка 51 из 640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86256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7215238" cy="1274786"/>
          </a:xfrm>
        </p:spPr>
        <p:txBody>
          <a:bodyPr/>
          <a:lstStyle/>
          <a:p>
            <a:r>
              <a:rPr lang="ru-RU" dirty="0" smtClean="0"/>
              <a:t>Транссибирская магистраль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Железная дорога, связывающая Сибирь с европейской частью России и Дальнего Востоком</a:t>
            </a:r>
            <a:endParaRPr lang="ru-RU" dirty="0"/>
          </a:p>
        </p:txBody>
      </p:sp>
      <p:pic>
        <p:nvPicPr>
          <p:cNvPr id="8194" name="Picture 2" descr="Картинка 2 из 37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74" y="3143248"/>
            <a:ext cx="4667241" cy="3500431"/>
          </a:xfrm>
          <a:prstGeom prst="rect">
            <a:avLst/>
          </a:prstGeom>
          <a:noFill/>
        </p:spPr>
      </p:pic>
      <p:pic>
        <p:nvPicPr>
          <p:cNvPr id="8196" name="Picture 4" descr="Картинка 5 из 37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252" y="3643314"/>
            <a:ext cx="378954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86676" cy="1143000"/>
          </a:xfrm>
        </p:spPr>
        <p:txBody>
          <a:bodyPr/>
          <a:lstStyle/>
          <a:p>
            <a:r>
              <a:rPr lang="ru-RU" dirty="0" smtClean="0"/>
              <a:t>Тюмень, Тобольск –</a:t>
            </a:r>
            <a:r>
              <a:rPr lang="ru-RU" sz="2800" dirty="0" smtClean="0"/>
              <a:t>первые русские города Сибири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Картинка 21 из 339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12" y="3357562"/>
            <a:ext cx="4381488" cy="3286116"/>
          </a:xfrm>
          <a:prstGeom prst="rect">
            <a:avLst/>
          </a:prstGeom>
          <a:noFill/>
        </p:spPr>
      </p:pic>
      <p:pic>
        <p:nvPicPr>
          <p:cNvPr id="7172" name="Picture 4" descr="Картинка 7 из 637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14488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4638"/>
            <a:ext cx="7858180" cy="1154098"/>
          </a:xfrm>
        </p:spPr>
        <p:txBody>
          <a:bodyPr/>
          <a:lstStyle/>
          <a:p>
            <a:r>
              <a:rPr lang="ru-RU" dirty="0" smtClean="0"/>
              <a:t>Новосибирск - центр науки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Картинка 13 из 64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786190"/>
            <a:ext cx="3714723" cy="2786042"/>
          </a:xfrm>
          <a:prstGeom prst="rect">
            <a:avLst/>
          </a:prstGeom>
          <a:noFill/>
        </p:spPr>
      </p:pic>
      <p:pic>
        <p:nvPicPr>
          <p:cNvPr id="6148" name="Picture 4" descr="Картинка 15 из 6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14422"/>
            <a:ext cx="3357586" cy="2612813"/>
          </a:xfrm>
          <a:prstGeom prst="rect">
            <a:avLst/>
          </a:prstGeom>
          <a:noFill/>
        </p:spPr>
      </p:pic>
      <p:pic>
        <p:nvPicPr>
          <p:cNvPr id="6150" name="Picture 6" descr="Картинка 76 из 640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071678"/>
            <a:ext cx="5070447" cy="3371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Сибирская тайга - </a:t>
            </a:r>
            <a:endParaRPr lang="ru-RU" dirty="0"/>
          </a:p>
        </p:txBody>
      </p:sp>
      <p:pic>
        <p:nvPicPr>
          <p:cNvPr id="5122" name="Picture 2" descr="Картинка 20 из 66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661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6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026</Template>
  <TotalTime>200</TotalTime>
  <Words>202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Arial</vt:lpstr>
      <vt:lpstr>026</vt:lpstr>
      <vt:lpstr>Презентация PowerPoint</vt:lpstr>
      <vt:lpstr>Цели урока:</vt:lpstr>
      <vt:lpstr>Нефть, газ, уголь, никель, медь, золото - </vt:lpstr>
      <vt:lpstr>Обь и Енисей -</vt:lpstr>
      <vt:lpstr>Байкал -</vt:lpstr>
      <vt:lpstr>Транссибирская магистраль -</vt:lpstr>
      <vt:lpstr>Тюмень, Тобольск –первые русские города Сибири </vt:lpstr>
      <vt:lpstr>Новосибирск - центр науки </vt:lpstr>
      <vt:lpstr>Сибирская тайга - </vt:lpstr>
      <vt:lpstr>Всемирное природное наследие -</vt:lpstr>
      <vt:lpstr>Рельеф </vt:lpstr>
      <vt:lpstr>Климат </vt:lpstr>
      <vt:lpstr>Крупнейшие реки – Обь с Иртышом, Енисей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биология</dc:subject>
  <dc:creator>User</dc:creator>
  <cp:lastModifiedBy>zap1216@yandex.ru</cp:lastModifiedBy>
  <cp:revision>26</cp:revision>
  <cp:lastPrinted>1601-01-01T00:00:00Z</cp:lastPrinted>
  <dcterms:created xsi:type="dcterms:W3CDTF">2011-01-22T21:49:59Z</dcterms:created>
  <dcterms:modified xsi:type="dcterms:W3CDTF">2020-03-30T12:51:53Z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1507163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Version">
    <vt:i4>1</vt:i4>
  </property>
</Properties>
</file>