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0" r:id="rId3"/>
    <p:sldId id="261" r:id="rId4"/>
    <p:sldId id="266" r:id="rId5"/>
    <p:sldId id="267" r:id="rId6"/>
    <p:sldId id="263" r:id="rId7"/>
    <p:sldId id="268" r:id="rId8"/>
    <p:sldId id="269" r:id="rId9"/>
    <p:sldId id="270" r:id="rId10"/>
    <p:sldId id="271" r:id="rId11"/>
    <p:sldId id="272" r:id="rId12"/>
    <p:sldId id="273" r:id="rId13"/>
    <p:sldId id="274" r:id="rId14"/>
    <p:sldId id="275" r:id="rId1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Рамка 7"/>
          <p:cNvSpPr/>
          <p:nvPr/>
        </p:nvSpPr>
        <p:spPr>
          <a:xfrm>
            <a:off x="-61410" y="-26931"/>
            <a:ext cx="12494113" cy="6884929"/>
          </a:xfrm>
          <a:prstGeom prst="frame">
            <a:avLst/>
          </a:prstGeom>
          <a:gradFill>
            <a:gsLst>
              <a:gs pos="0">
                <a:srgbClr val="000082"/>
              </a:gs>
              <a:gs pos="13000">
                <a:srgbClr val="0047FF"/>
              </a:gs>
              <a:gs pos="28000">
                <a:srgbClr val="000082"/>
              </a:gs>
              <a:gs pos="42999">
                <a:srgbClr val="0047FF"/>
              </a:gs>
              <a:gs pos="58000">
                <a:srgbClr val="000082"/>
              </a:gs>
              <a:gs pos="72000">
                <a:srgbClr val="0047FF"/>
              </a:gs>
              <a:gs pos="87000">
                <a:srgbClr val="000082"/>
              </a:gs>
              <a:gs pos="100000">
                <a:srgbClr val="0047FF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800">
              <a:solidFill>
                <a:schemeClr val="tx1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ECC9C1-E51E-42DF-903A-13344D51CD19}" type="datetimeFigureOut">
              <a:rPr lang="ru-RU" smtClean="0"/>
              <a:t>31.03.2020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54689E-9AD1-4CEF-9517-172ADF96E04B}" type="slidenum">
              <a:rPr lang="ru-RU" smtClean="0"/>
              <a:t>‹#›</a:t>
            </a:fld>
            <a:endParaRPr lang="ru-RU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1534"/>
          <a:stretch/>
        </p:blipFill>
        <p:spPr>
          <a:xfrm>
            <a:off x="377000" y="262860"/>
            <a:ext cx="11617291" cy="630534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621376463"/>
      </p:ext>
    </p:extLst>
  </p:cSld>
  <p:clrMapOvr>
    <a:masterClrMapping/>
  </p:clrMapOvr>
  <p:transition spd="slow">
    <p:pull dir="l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ECC9C1-E51E-42DF-903A-13344D51CD19}" type="datetimeFigureOut">
              <a:rPr lang="ru-RU" smtClean="0"/>
              <a:t>31.03.2020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54689E-9AD1-4CEF-9517-172ADF96E0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8143896"/>
      </p:ext>
    </p:extLst>
  </p:cSld>
  <p:clrMapOvr>
    <a:masterClrMapping/>
  </p:clrMapOvr>
  <p:transition spd="slow">
    <p:pull dir="l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ECC9C1-E51E-42DF-903A-13344D51CD19}" type="datetimeFigureOut">
              <a:rPr lang="ru-RU" smtClean="0"/>
              <a:t>31.03.2020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54689E-9AD1-4CEF-9517-172ADF96E0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1915980"/>
      </p:ext>
    </p:extLst>
  </p:cSld>
  <p:clrMapOvr>
    <a:masterClrMapping/>
  </p:clrMapOvr>
  <p:transition spd="slow">
    <p:pull dir="ld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ECC9C1-E51E-42DF-903A-13344D51CD19}" type="datetimeFigureOut">
              <a:rPr lang="ru-RU" smtClean="0"/>
              <a:t>31.03.2020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54689E-9AD1-4CEF-9517-172ADF96E0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6606009"/>
      </p:ext>
    </p:extLst>
  </p:cSld>
  <p:clrMapOvr>
    <a:masterClrMapping/>
  </p:clrMapOvr>
  <p:transition spd="slow">
    <p:pull dir="l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ECC9C1-E51E-42DF-903A-13344D51CD19}" type="datetimeFigureOut">
              <a:rPr lang="ru-RU" smtClean="0"/>
              <a:t>31.03.2020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54689E-9AD1-4CEF-9517-172ADF96E04B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Рамка 9"/>
          <p:cNvSpPr/>
          <p:nvPr/>
        </p:nvSpPr>
        <p:spPr>
          <a:xfrm>
            <a:off x="0" y="0"/>
            <a:ext cx="12192000" cy="6957392"/>
          </a:xfrm>
          <a:prstGeom prst="frame">
            <a:avLst/>
          </a:prstGeom>
          <a:gradFill>
            <a:gsLst>
              <a:gs pos="0">
                <a:srgbClr val="000082"/>
              </a:gs>
              <a:gs pos="13000">
                <a:srgbClr val="0047FF"/>
              </a:gs>
              <a:gs pos="28000">
                <a:srgbClr val="000082"/>
              </a:gs>
              <a:gs pos="42999">
                <a:srgbClr val="0047FF"/>
              </a:gs>
              <a:gs pos="58000">
                <a:srgbClr val="000082"/>
              </a:gs>
              <a:gs pos="72000">
                <a:srgbClr val="0047FF"/>
              </a:gs>
              <a:gs pos="87000">
                <a:srgbClr val="000082"/>
              </a:gs>
              <a:gs pos="100000">
                <a:srgbClr val="0047FF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800">
              <a:solidFill>
                <a:schemeClr val="tx1"/>
              </a:solidFill>
            </a:endParaRPr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360" y="332656"/>
            <a:ext cx="11521280" cy="64087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3" name="Прямоугольник 12"/>
          <p:cNvSpPr/>
          <p:nvPr/>
        </p:nvSpPr>
        <p:spPr>
          <a:xfrm>
            <a:off x="281439" y="188640"/>
            <a:ext cx="11629123" cy="6552728"/>
          </a:xfrm>
          <a:prstGeom prst="rect">
            <a:avLst/>
          </a:prstGeom>
          <a:gradFill flip="none" rotWithShape="1">
            <a:gsLst>
              <a:gs pos="0">
                <a:srgbClr val="FFEFD1">
                  <a:alpha val="83000"/>
                  <a:lumMod val="21000"/>
                  <a:lumOff val="79000"/>
                </a:srgbClr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  <a:tileRect r="-100000" b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800"/>
          </a:p>
        </p:txBody>
      </p:sp>
    </p:spTree>
    <p:extLst>
      <p:ext uri="{BB962C8B-B14F-4D97-AF65-F5344CB8AC3E}">
        <p14:creationId xmlns:p14="http://schemas.microsoft.com/office/powerpoint/2010/main" val="1401308793"/>
      </p:ext>
    </p:extLst>
  </p:cSld>
  <p:clrMapOvr>
    <a:masterClrMapping/>
  </p:clrMapOvr>
  <p:transition spd="slow">
    <p:pull dir="l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ECC9C1-E51E-42DF-903A-13344D51CD19}" type="datetimeFigureOut">
              <a:rPr lang="ru-RU" smtClean="0"/>
              <a:t>31.03.2020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54689E-9AD1-4CEF-9517-172ADF96E04B}" type="slidenum">
              <a:rPr lang="ru-RU" smtClean="0"/>
              <a:t>‹#›</a:t>
            </a:fld>
            <a:endParaRPr lang="ru-RU"/>
          </a:p>
        </p:txBody>
      </p:sp>
      <p:sp>
        <p:nvSpPr>
          <p:cNvPr id="7" name="Рамка 6"/>
          <p:cNvSpPr/>
          <p:nvPr/>
        </p:nvSpPr>
        <p:spPr>
          <a:xfrm>
            <a:off x="0" y="0"/>
            <a:ext cx="12192000" cy="6957392"/>
          </a:xfrm>
          <a:prstGeom prst="frame">
            <a:avLst/>
          </a:prstGeom>
          <a:gradFill>
            <a:gsLst>
              <a:gs pos="0">
                <a:srgbClr val="000082"/>
              </a:gs>
              <a:gs pos="13000">
                <a:srgbClr val="0047FF"/>
              </a:gs>
              <a:gs pos="28000">
                <a:srgbClr val="000082"/>
              </a:gs>
              <a:gs pos="42999">
                <a:srgbClr val="0047FF"/>
              </a:gs>
              <a:gs pos="58000">
                <a:srgbClr val="000082"/>
              </a:gs>
              <a:gs pos="72000">
                <a:srgbClr val="0047FF"/>
              </a:gs>
              <a:gs pos="87000">
                <a:srgbClr val="000082"/>
              </a:gs>
              <a:gs pos="100000">
                <a:srgbClr val="0047FF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800">
              <a:solidFill>
                <a:schemeClr val="tx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98434" y="274340"/>
            <a:ext cx="11558204" cy="640871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800"/>
          </a:p>
        </p:txBody>
      </p:sp>
    </p:spTree>
    <p:extLst>
      <p:ext uri="{BB962C8B-B14F-4D97-AF65-F5344CB8AC3E}">
        <p14:creationId xmlns:p14="http://schemas.microsoft.com/office/powerpoint/2010/main" val="1004993189"/>
      </p:ext>
    </p:extLst>
  </p:cSld>
  <p:clrMapOvr>
    <a:masterClrMapping/>
  </p:clrMapOvr>
  <p:transition spd="slow">
    <p:pull dir="l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Рамка 7"/>
          <p:cNvSpPr/>
          <p:nvPr/>
        </p:nvSpPr>
        <p:spPr>
          <a:xfrm>
            <a:off x="-61410" y="-26931"/>
            <a:ext cx="12253411" cy="6884929"/>
          </a:xfrm>
          <a:prstGeom prst="frame">
            <a:avLst/>
          </a:prstGeom>
          <a:gradFill>
            <a:gsLst>
              <a:gs pos="0">
                <a:srgbClr val="000082"/>
              </a:gs>
              <a:gs pos="13000">
                <a:srgbClr val="0047FF"/>
              </a:gs>
              <a:gs pos="28000">
                <a:srgbClr val="000082"/>
              </a:gs>
              <a:gs pos="42999">
                <a:srgbClr val="0047FF"/>
              </a:gs>
              <a:gs pos="58000">
                <a:srgbClr val="000082"/>
              </a:gs>
              <a:gs pos="72000">
                <a:srgbClr val="0047FF"/>
              </a:gs>
              <a:gs pos="87000">
                <a:srgbClr val="000082"/>
              </a:gs>
              <a:gs pos="100000">
                <a:srgbClr val="0047FF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800">
              <a:solidFill>
                <a:schemeClr val="tx1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ECC9C1-E51E-42DF-903A-13344D51CD19}" type="datetimeFigureOut">
              <a:rPr lang="ru-RU" smtClean="0"/>
              <a:t>31.03.2020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54689E-9AD1-4CEF-9517-172ADF96E04B}" type="slidenum">
              <a:rPr lang="ru-RU" smtClean="0"/>
              <a:t>‹#›</a:t>
            </a:fld>
            <a:endParaRPr lang="ru-RU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1534"/>
          <a:stretch/>
        </p:blipFill>
        <p:spPr>
          <a:xfrm>
            <a:off x="239350" y="116632"/>
            <a:ext cx="11713301" cy="65527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Прямоугольник 6"/>
          <p:cNvSpPr/>
          <p:nvPr/>
        </p:nvSpPr>
        <p:spPr>
          <a:xfrm>
            <a:off x="287355" y="151330"/>
            <a:ext cx="11617291" cy="6518030"/>
          </a:xfrm>
          <a:prstGeom prst="rect">
            <a:avLst/>
          </a:prstGeom>
          <a:gradFill flip="none" rotWithShape="1">
            <a:gsLst>
              <a:gs pos="0">
                <a:srgbClr val="FFEFD1">
                  <a:lumMod val="0"/>
                  <a:lumOff val="100000"/>
                  <a:alpha val="89000"/>
                </a:srgbClr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  <a:tileRect r="-100000" b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800"/>
          </a:p>
        </p:txBody>
      </p:sp>
    </p:spTree>
    <p:extLst>
      <p:ext uri="{BB962C8B-B14F-4D97-AF65-F5344CB8AC3E}">
        <p14:creationId xmlns:p14="http://schemas.microsoft.com/office/powerpoint/2010/main" val="3962934318"/>
      </p:ext>
    </p:extLst>
  </p:cSld>
  <p:clrMapOvr>
    <a:masterClrMapping/>
  </p:clrMapOvr>
  <p:transition spd="slow">
    <p:pull dir="l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ECC9C1-E51E-42DF-903A-13344D51CD19}" type="datetimeFigureOut">
              <a:rPr lang="ru-RU" smtClean="0"/>
              <a:t>31.03.2020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54689E-9AD1-4CEF-9517-172ADF96E04B}" type="slidenum">
              <a:rPr lang="ru-RU" smtClean="0"/>
              <a:t>‹#›</a:t>
            </a:fld>
            <a:endParaRPr lang="ru-RU"/>
          </a:p>
        </p:txBody>
      </p:sp>
      <p:sp>
        <p:nvSpPr>
          <p:cNvPr id="8" name="Рамка 7"/>
          <p:cNvSpPr/>
          <p:nvPr/>
        </p:nvSpPr>
        <p:spPr>
          <a:xfrm>
            <a:off x="0" y="0"/>
            <a:ext cx="12192000" cy="6957392"/>
          </a:xfrm>
          <a:prstGeom prst="frame">
            <a:avLst/>
          </a:prstGeom>
          <a:gradFill>
            <a:gsLst>
              <a:gs pos="0">
                <a:srgbClr val="000082"/>
              </a:gs>
              <a:gs pos="13000">
                <a:srgbClr val="0047FF"/>
              </a:gs>
              <a:gs pos="28000">
                <a:srgbClr val="000082"/>
              </a:gs>
              <a:gs pos="42999">
                <a:srgbClr val="0047FF"/>
              </a:gs>
              <a:gs pos="58000">
                <a:srgbClr val="000082"/>
              </a:gs>
              <a:gs pos="72000">
                <a:srgbClr val="0047FF"/>
              </a:gs>
              <a:gs pos="87000">
                <a:srgbClr val="000082"/>
              </a:gs>
              <a:gs pos="100000">
                <a:srgbClr val="0047FF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800">
              <a:solidFill>
                <a:schemeClr val="tx1"/>
              </a:solidFill>
            </a:endParaRP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1534"/>
          <a:stretch/>
        </p:blipFill>
        <p:spPr>
          <a:xfrm>
            <a:off x="119675" y="227484"/>
            <a:ext cx="11952651" cy="65527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1" name="Прямоугольник 10"/>
          <p:cNvSpPr/>
          <p:nvPr/>
        </p:nvSpPr>
        <p:spPr>
          <a:xfrm>
            <a:off x="287355" y="227484"/>
            <a:ext cx="11617291" cy="6492879"/>
          </a:xfrm>
          <a:prstGeom prst="rect">
            <a:avLst/>
          </a:prstGeom>
          <a:gradFill flip="none" rotWithShape="1">
            <a:gsLst>
              <a:gs pos="0">
                <a:srgbClr val="FFEFD1">
                  <a:lumMod val="0"/>
                  <a:lumOff val="100000"/>
                  <a:alpha val="89000"/>
                </a:srgbClr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  <a:tileRect r="-100000" b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800"/>
          </a:p>
        </p:txBody>
      </p:sp>
    </p:spTree>
    <p:extLst>
      <p:ext uri="{BB962C8B-B14F-4D97-AF65-F5344CB8AC3E}">
        <p14:creationId xmlns:p14="http://schemas.microsoft.com/office/powerpoint/2010/main" val="2023492717"/>
      </p:ext>
    </p:extLst>
  </p:cSld>
  <p:clrMapOvr>
    <a:masterClrMapping/>
  </p:clrMapOvr>
  <p:transition spd="slow">
    <p:pull dir="l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ECC9C1-E51E-42DF-903A-13344D51CD19}" type="datetimeFigureOut">
              <a:rPr lang="ru-RU" smtClean="0"/>
              <a:t>31.03.2020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54689E-9AD1-4CEF-9517-172ADF96E0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9651052"/>
      </p:ext>
    </p:extLst>
  </p:cSld>
  <p:clrMapOvr>
    <a:masterClrMapping/>
  </p:clrMapOvr>
  <p:transition spd="slow">
    <p:pull dir="l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ECC9C1-E51E-42DF-903A-13344D51CD19}" type="datetimeFigureOut">
              <a:rPr lang="ru-RU" smtClean="0"/>
              <a:t>31.03.2020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54689E-9AD1-4CEF-9517-172ADF96E0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1852296"/>
      </p:ext>
    </p:extLst>
  </p:cSld>
  <p:clrMapOvr>
    <a:masterClrMapping/>
  </p:clrMapOvr>
  <p:transition spd="slow">
    <p:pull dir="l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ECC9C1-E51E-42DF-903A-13344D51CD19}" type="datetimeFigureOut">
              <a:rPr lang="ru-RU" smtClean="0"/>
              <a:t>31.03.2020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54689E-9AD1-4CEF-9517-172ADF96E0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7811559"/>
      </p:ext>
    </p:extLst>
  </p:cSld>
  <p:clrMapOvr>
    <a:masterClrMapping/>
  </p:clrMapOvr>
  <p:transition spd="slow">
    <p:pull dir="l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ECC9C1-E51E-42DF-903A-13344D51CD19}" type="datetimeFigureOut">
              <a:rPr lang="ru-RU" smtClean="0"/>
              <a:t>31.03.2020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54689E-9AD1-4CEF-9517-172ADF96E0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3403906"/>
      </p:ext>
    </p:extLst>
  </p:cSld>
  <p:clrMapOvr>
    <a:masterClrMapping/>
  </p:clrMapOvr>
  <p:transition spd="slow">
    <p:pull dir="l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ECC9C1-E51E-42DF-903A-13344D51CD19}" type="datetimeFigureOut">
              <a:rPr lang="ru-RU" smtClean="0"/>
              <a:t>31.03.2020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54689E-9AD1-4CEF-9517-172ADF96E0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56609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ransition spd="slow">
    <p:pull dir="ld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91674" y="2426640"/>
            <a:ext cx="10363200" cy="1470025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ПРОЦЕСС И НАПРАВЛЕНИЯ  НАУЧНО-ТЕХНИЧЕСКОЙ  РЕВОЛЮЦИИ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296108395"/>
      </p:ext>
    </p:extLst>
  </p:cSld>
  <p:clrMapOvr>
    <a:masterClrMapping/>
  </p:clrMapOvr>
  <p:transition spd="slow">
    <p:pull dir="ld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2"/>
          <p:cNvSpPr>
            <a:spLocks noChangeArrowheads="1"/>
          </p:cNvSpPr>
          <p:nvPr/>
        </p:nvSpPr>
        <p:spPr bwMode="auto">
          <a:xfrm>
            <a:off x="1631504" y="188640"/>
            <a:ext cx="8784976" cy="10772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3200" b="1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 pitchFamily="18" charset="0"/>
                <a:cs typeface="Arial" pitchFamily="34" charset="0"/>
              </a:rPr>
              <a:t>ВЛИЯНИЕ НТР НА МИРОВОЕ ХОЗЯЙСТВО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 pitchFamily="18" charset="0"/>
                <a:cs typeface="Arial" pitchFamily="34" charset="0"/>
              </a:rPr>
              <a:t> </a:t>
            </a:r>
            <a:endParaRPr lang="ru-RU" altLang="ru-RU" sz="4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itchFamily="34" charset="0"/>
            </a:endParaRPr>
          </a:p>
        </p:txBody>
      </p:sp>
      <p:grpSp>
        <p:nvGrpSpPr>
          <p:cNvPr id="5" name="Group 1"/>
          <p:cNvGrpSpPr>
            <a:grpSpLocks noChangeAspect="1"/>
          </p:cNvGrpSpPr>
          <p:nvPr/>
        </p:nvGrpSpPr>
        <p:grpSpPr bwMode="auto">
          <a:xfrm>
            <a:off x="913824" y="727249"/>
            <a:ext cx="9551861" cy="6039110"/>
            <a:chOff x="1522" y="1341"/>
            <a:chExt cx="7959" cy="4041"/>
          </a:xfrm>
        </p:grpSpPr>
        <p:sp>
          <p:nvSpPr>
            <p:cNvPr id="6" name="AutoShape 21"/>
            <p:cNvSpPr>
              <a:spLocks noChangeAspect="1" noChangeArrowheads="1" noTextEdit="1"/>
            </p:cNvSpPr>
            <p:nvPr/>
          </p:nvSpPr>
          <p:spPr bwMode="auto">
            <a:xfrm>
              <a:off x="2281" y="1341"/>
              <a:ext cx="7200" cy="404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" name="Text Box 20"/>
            <p:cNvSpPr txBox="1">
              <a:spLocks noChangeArrowheads="1"/>
            </p:cNvSpPr>
            <p:nvPr/>
          </p:nvSpPr>
          <p:spPr bwMode="auto">
            <a:xfrm>
              <a:off x="4822" y="1502"/>
              <a:ext cx="1130" cy="366"/>
            </a:xfrm>
            <a:prstGeom prst="rect">
              <a:avLst/>
            </a:prstGeom>
            <a:ln>
              <a:headEnd/>
              <a:tailEnd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ru-RU" altLang="ru-RU" sz="3200" b="1" dirty="0">
                  <a:solidFill>
                    <a:schemeClr val="tx1"/>
                  </a:solidFill>
                  <a:ea typeface="Times New Roman" pitchFamily="18" charset="0"/>
                  <a:cs typeface="Arial" pitchFamily="34" charset="0"/>
                </a:rPr>
                <a:t> </a:t>
              </a:r>
              <a:r>
                <a:rPr lang="ru-RU" altLang="ru-RU" sz="3200" b="1" dirty="0">
                  <a:solidFill>
                    <a:srgbClr val="000099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Times New Roman" pitchFamily="18" charset="0"/>
                  <a:cs typeface="Arial" pitchFamily="34" charset="0"/>
                </a:rPr>
                <a:t>НТР</a:t>
              </a:r>
              <a:endParaRPr lang="ru-RU" altLang="ru-RU" sz="3200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endParaRPr>
            </a:p>
          </p:txBody>
        </p:sp>
        <p:sp>
          <p:nvSpPr>
            <p:cNvPr id="8" name="Text Box 19"/>
            <p:cNvSpPr txBox="1">
              <a:spLocks noChangeArrowheads="1"/>
            </p:cNvSpPr>
            <p:nvPr/>
          </p:nvSpPr>
          <p:spPr bwMode="auto">
            <a:xfrm>
              <a:off x="1522" y="1472"/>
              <a:ext cx="2594" cy="856"/>
            </a:xfrm>
            <a:prstGeom prst="rect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 fontAlgn="base">
                <a:lnSpc>
                  <a:spcPct val="8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ru-RU" altLang="ru-RU" sz="2400" b="1" dirty="0" smtClean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Times New Roman" pitchFamily="18" charset="0"/>
                  <a:cs typeface="Arial" pitchFamily="34" charset="0"/>
                </a:rPr>
                <a:t>Возрастает роль перевозок пассажиров и грузов. </a:t>
              </a:r>
              <a:endParaRPr lang="ru-RU" altLang="ru-RU" sz="36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endParaRPr>
            </a:p>
          </p:txBody>
        </p:sp>
        <p:sp>
          <p:nvSpPr>
            <p:cNvPr id="9" name="Text Box 18"/>
            <p:cNvSpPr txBox="1">
              <a:spLocks noChangeArrowheads="1"/>
            </p:cNvSpPr>
            <p:nvPr/>
          </p:nvSpPr>
          <p:spPr bwMode="auto">
            <a:xfrm>
              <a:off x="6445" y="1502"/>
              <a:ext cx="2995" cy="1293"/>
            </a:xfrm>
            <a:prstGeom prst="rect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 fontAlgn="base">
                <a:lnSpc>
                  <a:spcPct val="8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ru-RU" altLang="ru-RU" sz="2400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Times New Roman" pitchFamily="18" charset="0"/>
                  <a:cs typeface="Arial" pitchFamily="34" charset="0"/>
                </a:rPr>
                <a:t>Изменения соотношения между производственной и непроизводственной сферами</a:t>
              </a:r>
              <a:endParaRPr lang="ru-RU" altLang="ru-RU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endParaRPr>
            </a:p>
          </p:txBody>
        </p:sp>
        <p:sp>
          <p:nvSpPr>
            <p:cNvPr id="10" name="Text Box 17"/>
            <p:cNvSpPr txBox="1">
              <a:spLocks noChangeArrowheads="1"/>
            </p:cNvSpPr>
            <p:nvPr/>
          </p:nvSpPr>
          <p:spPr bwMode="auto">
            <a:xfrm>
              <a:off x="1522" y="4317"/>
              <a:ext cx="4421" cy="948"/>
            </a:xfrm>
            <a:prstGeom prst="rect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 fontAlgn="base">
                <a:lnSpc>
                  <a:spcPct val="8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ru-RU" altLang="ru-RU" sz="2400" b="1" dirty="0" smtClean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Times New Roman" pitchFamily="18" charset="0"/>
                  <a:cs typeface="Arial" pitchFamily="34" charset="0"/>
                </a:rPr>
                <a:t>В сельском хозяйстве уменьшается количество занятых в растениеводстве и несколько возрастает в животноводстве. </a:t>
              </a:r>
              <a:endParaRPr lang="ru-RU" altLang="ru-RU" sz="36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endParaRPr>
            </a:p>
          </p:txBody>
        </p:sp>
        <p:sp>
          <p:nvSpPr>
            <p:cNvPr id="11" name="Text Box 16"/>
            <p:cNvSpPr txBox="1">
              <a:spLocks noChangeArrowheads="1"/>
            </p:cNvSpPr>
            <p:nvPr/>
          </p:nvSpPr>
          <p:spPr bwMode="auto">
            <a:xfrm>
              <a:off x="6234" y="4150"/>
              <a:ext cx="2167" cy="1115"/>
            </a:xfrm>
            <a:prstGeom prst="rect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 fontAlgn="base">
                <a:lnSpc>
                  <a:spcPct val="8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ru-RU" altLang="ru-RU" sz="2400" b="1" dirty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Times New Roman" pitchFamily="18" charset="0"/>
                  <a:cs typeface="Arial" pitchFamily="34" charset="0"/>
                </a:rPr>
                <a:t>Создание новых материалов с заранее созданными свойствами</a:t>
              </a:r>
              <a:endParaRPr lang="ru-RU" altLang="ru-RU" sz="36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endParaRPr>
            </a:p>
          </p:txBody>
        </p:sp>
        <p:sp>
          <p:nvSpPr>
            <p:cNvPr id="12" name="Text Box 15"/>
            <p:cNvSpPr txBox="1">
              <a:spLocks noChangeArrowheads="1"/>
            </p:cNvSpPr>
            <p:nvPr/>
          </p:nvSpPr>
          <p:spPr bwMode="auto">
            <a:xfrm>
              <a:off x="6516" y="2896"/>
              <a:ext cx="2824" cy="871"/>
            </a:xfrm>
            <a:prstGeom prst="rect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 fontAlgn="base">
                <a:lnSpc>
                  <a:spcPct val="8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ru-RU" altLang="ru-RU" sz="2400" b="1" dirty="0" smtClean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Arial" pitchFamily="34" charset="0"/>
                </a:rPr>
                <a:t>Сфера материального производства изменяет пропорции между ее отраслями</a:t>
              </a:r>
              <a:endParaRPr lang="ru-RU" altLang="ru-RU" sz="36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endParaRPr>
            </a:p>
          </p:txBody>
        </p:sp>
        <p:sp>
          <p:nvSpPr>
            <p:cNvPr id="13" name="Text Box 14"/>
            <p:cNvSpPr txBox="1">
              <a:spLocks noChangeArrowheads="1"/>
            </p:cNvSpPr>
            <p:nvPr/>
          </p:nvSpPr>
          <p:spPr bwMode="auto">
            <a:xfrm>
              <a:off x="2281" y="2617"/>
              <a:ext cx="1715" cy="639"/>
            </a:xfrm>
            <a:prstGeom prst="rect">
              <a:avLst/>
            </a:prstGeom>
            <a:ln>
              <a:headEnd/>
              <a:tailEnd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 fontAlgn="base">
                <a:lnSpc>
                  <a:spcPct val="8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ru-RU" altLang="ru-RU" sz="2400" b="1" dirty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Times New Roman" pitchFamily="18" charset="0"/>
                  <a:cs typeface="Arial" pitchFamily="34" charset="0"/>
                </a:rPr>
                <a:t>Внедрение новой техники</a:t>
              </a:r>
              <a:endParaRPr lang="ru-RU" altLang="ru-RU" sz="36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endParaRPr>
            </a:p>
          </p:txBody>
        </p:sp>
        <p:sp>
          <p:nvSpPr>
            <p:cNvPr id="15" name="Line 12"/>
            <p:cNvSpPr>
              <a:spLocks noChangeShapeType="1"/>
            </p:cNvSpPr>
            <p:nvPr/>
          </p:nvSpPr>
          <p:spPr bwMode="auto">
            <a:xfrm flipH="1">
              <a:off x="4984" y="1868"/>
              <a:ext cx="403" cy="2449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6" name="Line 11"/>
            <p:cNvSpPr>
              <a:spLocks noChangeShapeType="1"/>
            </p:cNvSpPr>
            <p:nvPr/>
          </p:nvSpPr>
          <p:spPr bwMode="auto">
            <a:xfrm>
              <a:off x="5387" y="1868"/>
              <a:ext cx="988" cy="2282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8" name="Line 9"/>
            <p:cNvSpPr>
              <a:spLocks noChangeShapeType="1"/>
            </p:cNvSpPr>
            <p:nvPr/>
          </p:nvSpPr>
          <p:spPr bwMode="auto">
            <a:xfrm>
              <a:off x="6234" y="4150"/>
              <a:ext cx="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9" name="Line 8"/>
            <p:cNvSpPr>
              <a:spLocks noChangeShapeType="1"/>
            </p:cNvSpPr>
            <p:nvPr/>
          </p:nvSpPr>
          <p:spPr bwMode="auto">
            <a:xfrm>
              <a:off x="5952" y="1641"/>
              <a:ext cx="493" cy="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0" name="Line 7"/>
            <p:cNvSpPr>
              <a:spLocks noChangeShapeType="1"/>
            </p:cNvSpPr>
            <p:nvPr/>
          </p:nvSpPr>
          <p:spPr bwMode="auto">
            <a:xfrm flipH="1">
              <a:off x="4116" y="1642"/>
              <a:ext cx="70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1" name="Line 6"/>
            <p:cNvSpPr>
              <a:spLocks noChangeShapeType="1"/>
            </p:cNvSpPr>
            <p:nvPr/>
          </p:nvSpPr>
          <p:spPr bwMode="auto">
            <a:xfrm flipH="1">
              <a:off x="3269" y="2328"/>
              <a:ext cx="0" cy="289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3" name="Line 4"/>
            <p:cNvSpPr>
              <a:spLocks noChangeShapeType="1"/>
            </p:cNvSpPr>
            <p:nvPr/>
          </p:nvSpPr>
          <p:spPr bwMode="auto">
            <a:xfrm>
              <a:off x="5952" y="1781"/>
              <a:ext cx="423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4" name="Line 3"/>
            <p:cNvSpPr>
              <a:spLocks noChangeShapeType="1"/>
            </p:cNvSpPr>
            <p:nvPr/>
          </p:nvSpPr>
          <p:spPr bwMode="auto">
            <a:xfrm>
              <a:off x="6375" y="1781"/>
              <a:ext cx="0" cy="1254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5" name="Line 2"/>
            <p:cNvSpPr>
              <a:spLocks noChangeShapeType="1"/>
            </p:cNvSpPr>
            <p:nvPr/>
          </p:nvSpPr>
          <p:spPr bwMode="auto">
            <a:xfrm>
              <a:off x="6375" y="3035"/>
              <a:ext cx="141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1407260480"/>
      </p:ext>
    </p:extLst>
  </p:cSld>
  <p:clrMapOvr>
    <a:masterClrMapping/>
  </p:clrMapOvr>
  <p:transition spd="slow">
    <p:pull dir="l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Основные направления развития НТР в Казахстане. 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60608" y="1133342"/>
            <a:ext cx="11487955" cy="5615188"/>
          </a:xfrm>
        </p:spPr>
        <p:txBody>
          <a:bodyPr>
            <a:normAutofit/>
          </a:bodyPr>
          <a:lstStyle/>
          <a:p>
            <a:r>
              <a:rPr lang="ru-RU" b="1" dirty="0" smtClean="0"/>
              <a:t>Диверсификация производства в традиционных индустриях</a:t>
            </a:r>
          </a:p>
          <a:p>
            <a:pPr lvl="3">
              <a:buFont typeface="Wingdings" panose="05000000000000000000" pitchFamily="2" charset="2"/>
              <a:buChar char="ü"/>
            </a:pPr>
            <a:r>
              <a:rPr lang="ru-RU" b="1" dirty="0" smtClean="0"/>
              <a:t>Нефтегазовый сектор</a:t>
            </a:r>
          </a:p>
          <a:p>
            <a:pPr lvl="3">
              <a:buFont typeface="Wingdings" panose="05000000000000000000" pitchFamily="2" charset="2"/>
              <a:buChar char="ü"/>
            </a:pPr>
            <a:r>
              <a:rPr lang="ru-RU" b="1" dirty="0" smtClean="0"/>
              <a:t>Нефтехимия</a:t>
            </a:r>
          </a:p>
          <a:p>
            <a:pPr lvl="3">
              <a:buFont typeface="Wingdings" panose="05000000000000000000" pitchFamily="2" charset="2"/>
              <a:buChar char="ü"/>
            </a:pPr>
            <a:r>
              <a:rPr lang="ru-RU" b="1" dirty="0" err="1" smtClean="0"/>
              <a:t>Горнометаллургическая</a:t>
            </a:r>
            <a:r>
              <a:rPr lang="ru-RU" b="1" dirty="0" smtClean="0"/>
              <a:t> отрасль</a:t>
            </a:r>
          </a:p>
          <a:p>
            <a:pPr lvl="3">
              <a:buFont typeface="Wingdings" panose="05000000000000000000" pitchFamily="2" charset="2"/>
              <a:buChar char="ü"/>
            </a:pPr>
            <a:r>
              <a:rPr lang="ru-RU" b="1" dirty="0" smtClean="0"/>
              <a:t>Химическая промышленность</a:t>
            </a:r>
          </a:p>
          <a:p>
            <a:r>
              <a:rPr lang="ru-RU" b="1" dirty="0" smtClean="0"/>
              <a:t>Развитие отраслей на базе внутреннего спроса</a:t>
            </a:r>
          </a:p>
          <a:p>
            <a:pPr lvl="3">
              <a:buFont typeface="Wingdings" panose="05000000000000000000" pitchFamily="2" charset="2"/>
              <a:buChar char="Ø"/>
            </a:pPr>
            <a:r>
              <a:rPr lang="ru-RU" b="1" dirty="0" smtClean="0"/>
              <a:t>Машиностроение</a:t>
            </a:r>
          </a:p>
          <a:p>
            <a:pPr lvl="3">
              <a:buFont typeface="Wingdings" panose="05000000000000000000" pitchFamily="2" charset="2"/>
              <a:buChar char="Ø"/>
            </a:pPr>
            <a:r>
              <a:rPr lang="ru-RU" b="1" dirty="0" smtClean="0"/>
              <a:t>Фармацевтическая промышленность</a:t>
            </a:r>
          </a:p>
          <a:p>
            <a:pPr lvl="3">
              <a:buFont typeface="Wingdings" panose="05000000000000000000" pitchFamily="2" charset="2"/>
              <a:buChar char="Ø"/>
            </a:pPr>
            <a:r>
              <a:rPr lang="ru-RU" b="1" dirty="0" smtClean="0"/>
              <a:t>Строительная индустрия и производство строительных материалов. </a:t>
            </a:r>
          </a:p>
          <a:p>
            <a:r>
              <a:rPr lang="ru-RU" b="1" dirty="0" smtClean="0"/>
              <a:t>Поддержка  отраслей, имеющих экспортный потенциал </a:t>
            </a:r>
          </a:p>
          <a:p>
            <a:pPr lvl="3"/>
            <a:r>
              <a:rPr lang="ru-RU" b="1" dirty="0" smtClean="0"/>
              <a:t>Агропромышленный комплекс</a:t>
            </a:r>
          </a:p>
          <a:p>
            <a:pPr lvl="3"/>
            <a:r>
              <a:rPr lang="ru-RU" b="1" dirty="0" smtClean="0"/>
              <a:t>Легкая промышленность</a:t>
            </a:r>
          </a:p>
          <a:p>
            <a:pPr lvl="3"/>
            <a:r>
              <a:rPr lang="ru-RU" b="1" dirty="0" smtClean="0"/>
              <a:t>Туристическая отрасль</a:t>
            </a:r>
          </a:p>
        </p:txBody>
      </p:sp>
    </p:spTree>
    <p:extLst>
      <p:ext uri="{BB962C8B-B14F-4D97-AF65-F5344CB8AC3E}">
        <p14:creationId xmlns:p14="http://schemas.microsoft.com/office/powerpoint/2010/main" val="159598159"/>
      </p:ext>
    </p:extLst>
  </p:cSld>
  <p:clrMapOvr>
    <a:masterClrMapping/>
  </p:clrMapOvr>
  <p:transition spd="slow">
    <p:pull dir="ld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Развитие секторов «экономики будущего»</a:t>
            </a:r>
          </a:p>
          <a:p>
            <a:pPr lvl="2"/>
            <a:r>
              <a:rPr lang="ru-RU" b="1" dirty="0" smtClean="0"/>
              <a:t>Информационные и коммуникационные технологии</a:t>
            </a:r>
          </a:p>
          <a:p>
            <a:pPr lvl="2"/>
            <a:r>
              <a:rPr lang="ru-RU" b="1" dirty="0" smtClean="0"/>
              <a:t>Биотехнологии</a:t>
            </a:r>
          </a:p>
          <a:p>
            <a:pPr lvl="2"/>
            <a:r>
              <a:rPr lang="ru-RU" b="1" dirty="0" smtClean="0"/>
              <a:t>Космическая деятельность</a:t>
            </a:r>
          </a:p>
          <a:p>
            <a:pPr lvl="2"/>
            <a:r>
              <a:rPr lang="ru-RU" b="1" dirty="0" smtClean="0"/>
              <a:t>Альтернативная энергетика</a:t>
            </a:r>
          </a:p>
          <a:p>
            <a:pPr lvl="2"/>
            <a:r>
              <a:rPr lang="ru-RU" b="1" dirty="0" smtClean="0"/>
              <a:t>Атомная энергетика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2224566"/>
      </p:ext>
    </p:extLst>
  </p:cSld>
  <p:clrMapOvr>
    <a:masterClrMapping/>
  </p:clrMapOvr>
  <p:transition spd="slow">
    <p:pull dir="ld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Научно-технологические парки Казахстана: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Парк информационных технологий, пос. Алатау</a:t>
            </a:r>
          </a:p>
          <a:p>
            <a:r>
              <a:rPr lang="ru-RU" b="1" dirty="0" smtClean="0"/>
              <a:t>Национальный индустриальный нефтехимический технопарк, город Атырау</a:t>
            </a:r>
          </a:p>
          <a:p>
            <a:r>
              <a:rPr lang="ru-RU" b="1" dirty="0" smtClean="0"/>
              <a:t>Технопарк ядерных технологий « </a:t>
            </a:r>
            <a:r>
              <a:rPr lang="ru-RU" b="1" dirty="0" err="1" smtClean="0"/>
              <a:t>Токамак</a:t>
            </a:r>
            <a:r>
              <a:rPr lang="ru-RU" b="1" dirty="0" smtClean="0"/>
              <a:t>» г. Курчатов</a:t>
            </a:r>
          </a:p>
          <a:p>
            <a:r>
              <a:rPr lang="ru-RU" b="1" dirty="0" smtClean="0"/>
              <a:t>Технопарк космического мониторинга, г. Алматы , </a:t>
            </a:r>
            <a:r>
              <a:rPr lang="ru-RU" b="1" dirty="0" err="1" smtClean="0"/>
              <a:t>Нур</a:t>
            </a:r>
            <a:r>
              <a:rPr lang="ru-RU" b="1" dirty="0" smtClean="0"/>
              <a:t>-Султан и Приозерск.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3104295035"/>
      </p:ext>
    </p:extLst>
  </p:cSld>
  <p:clrMapOvr>
    <a:masterClrMapping/>
  </p:clrMapOvr>
  <p:transition spd="slow">
    <p:pull dir="ld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Словарь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9245" y="1159099"/>
            <a:ext cx="11333409" cy="5698901"/>
          </a:xfrm>
        </p:spPr>
        <p:txBody>
          <a:bodyPr>
            <a:normAutofit fontScale="92500" lnSpcReduction="10000"/>
          </a:bodyPr>
          <a:lstStyle/>
          <a:p>
            <a:r>
              <a:rPr lang="ru-RU" sz="2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Нау́чно</a:t>
            </a:r>
            <a:r>
              <a:rPr lang="ru-RU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2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техни́ческая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революция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ru-RU" sz="2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НТР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— коренное качественное преобразование производительных сил, качественный скачок в структуре и динамике развития производительных сил</a:t>
            </a: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2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Промышленный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парк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Промпарк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— специальная территория, на которой объединены производственные и иные предприятия посредством общей инфраструктуры и взаимной производственной кооперации. </a:t>
            </a:r>
          </a:p>
          <a:p>
            <a:r>
              <a:rPr lang="ru-RU" alt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Технополис— </a:t>
            </a:r>
            <a:r>
              <a:rPr lang="ru-RU" alt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свободная зона средоточия интеллекта и капитала, где осуществляется создание и производство высоких технологий</a:t>
            </a:r>
            <a:r>
              <a:rPr lang="ru-RU" alt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2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Кластер</a:t>
            </a: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это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группа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географически соседствующих взаимосвязанных </a:t>
            </a:r>
            <a:r>
              <a:rPr lang="ru-RU" sz="2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компаний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 связанных с ними организаций, действующих в определенной сфере и характеризующихся общностью деятельности и взаимодополняющих друг друга</a:t>
            </a: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altLang="ru-RU" sz="26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Стартап</a:t>
            </a:r>
            <a:r>
              <a:rPr lang="ru-RU" altLang="ru-RU" sz="2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alt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это компания, созданная для поиска воспроизводимой и масштабируемой бизнес-модели</a:t>
            </a:r>
          </a:p>
          <a:p>
            <a:r>
              <a:rPr lang="ru-RU" altLang="ru-RU" sz="26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Воспроизводимость</a:t>
            </a:r>
            <a:r>
              <a:rPr lang="ru-RU" alt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это возможность многократно продать полученное решение.</a:t>
            </a:r>
          </a:p>
          <a:p>
            <a:r>
              <a:rPr lang="ru-RU" altLang="ru-RU" sz="2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Масштабируемость</a:t>
            </a:r>
            <a:r>
              <a:rPr lang="ru-RU" alt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возможность существенного роста проекта. </a:t>
            </a:r>
            <a:endParaRPr lang="ru-RU" altLang="ru-RU" sz="2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103030" y="884550"/>
            <a:ext cx="12358949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36514576"/>
      </p:ext>
    </p:extLst>
  </p:cSld>
  <p:clrMapOvr>
    <a:masterClrMapping/>
  </p:clrMapOvr>
  <p:transition spd="slow">
    <p:pull dir="ld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09600" y="1223493"/>
            <a:ext cx="10972800" cy="1918951"/>
          </a:xfrm>
        </p:spPr>
        <p:txBody>
          <a:bodyPr/>
          <a:lstStyle/>
          <a:p>
            <a:r>
              <a:rPr lang="ru-RU" b="1" dirty="0"/>
              <a:t>НТР – это  коренной качественный </a:t>
            </a:r>
            <a:r>
              <a:rPr lang="ru-RU" b="1" dirty="0">
                <a:solidFill>
                  <a:srgbClr val="FF0000"/>
                </a:solidFill>
              </a:rPr>
              <a:t>ПЕРЕВОРОТ </a:t>
            </a:r>
            <a:r>
              <a:rPr lang="ru-RU" b="1" dirty="0"/>
              <a:t>в производительных силах человечества, основанный на превращении </a:t>
            </a:r>
            <a:r>
              <a:rPr lang="ru-RU" b="1" dirty="0">
                <a:solidFill>
                  <a:srgbClr val="FF0000"/>
                </a:solidFill>
              </a:rPr>
              <a:t>НАУКИ</a:t>
            </a:r>
            <a:r>
              <a:rPr lang="ru-RU" b="1" dirty="0"/>
              <a:t> в </a:t>
            </a:r>
            <a:r>
              <a:rPr lang="ru-RU" b="1" dirty="0">
                <a:solidFill>
                  <a:srgbClr val="FF0000"/>
                </a:solidFill>
              </a:rPr>
              <a:t>ГЛАВНУЮ</a:t>
            </a:r>
            <a:r>
              <a:rPr lang="ru-RU" b="1" dirty="0"/>
              <a:t> производительную силу.</a:t>
            </a:r>
          </a:p>
          <a:p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1398892119"/>
      </p:ext>
    </p:extLst>
  </p:cSld>
  <p:clrMapOvr>
    <a:masterClrMapping/>
  </p:clrMapOvr>
  <p:transition spd="slow">
    <p:pull dir="ld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2" name="Прямая со стрелкой 51"/>
          <p:cNvCxnSpPr>
            <a:endCxn id="14" idx="2"/>
          </p:cNvCxnSpPr>
          <p:nvPr/>
        </p:nvCxnSpPr>
        <p:spPr>
          <a:xfrm flipH="1" flipV="1">
            <a:off x="4401088" y="1224747"/>
            <a:ext cx="1766920" cy="1396835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57" name="Прямая со стрелкой 56"/>
          <p:cNvCxnSpPr/>
          <p:nvPr/>
        </p:nvCxnSpPr>
        <p:spPr>
          <a:xfrm flipV="1">
            <a:off x="6096307" y="1232412"/>
            <a:ext cx="1593171" cy="153304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55" name="Прямая со стрелкой 54"/>
          <p:cNvCxnSpPr>
            <a:stCxn id="12" idx="0"/>
          </p:cNvCxnSpPr>
          <p:nvPr/>
        </p:nvCxnSpPr>
        <p:spPr>
          <a:xfrm flipH="1" flipV="1">
            <a:off x="4666202" y="2037987"/>
            <a:ext cx="1501806" cy="58359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38" name="Прямая со стрелкой 37"/>
          <p:cNvCxnSpPr/>
          <p:nvPr/>
        </p:nvCxnSpPr>
        <p:spPr>
          <a:xfrm flipH="1">
            <a:off x="4401088" y="5401868"/>
            <a:ext cx="1859236" cy="548340"/>
          </a:xfrm>
          <a:prstGeom prst="straightConnector1">
            <a:avLst/>
          </a:prstGeom>
          <a:ln>
            <a:solidFill>
              <a:srgbClr val="00B050"/>
            </a:solidFill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12" name="Прямоугольник 11"/>
          <p:cNvSpPr/>
          <p:nvPr/>
        </p:nvSpPr>
        <p:spPr>
          <a:xfrm>
            <a:off x="4783351" y="2621582"/>
            <a:ext cx="2769315" cy="826171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80000"/>
              </a:lnSpc>
            </a:pPr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Характерные черты НТР</a:t>
            </a:r>
            <a:endParaRPr lang="ru-RU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4804929" y="4575698"/>
            <a:ext cx="2798110" cy="826171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80000"/>
              </a:lnSpc>
            </a:pPr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Составные части  НТР</a:t>
            </a:r>
            <a:endParaRPr lang="ru-RU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2950811" y="360650"/>
            <a:ext cx="2900555" cy="864096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80000"/>
              </a:lnSpc>
            </a:pP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Универсальность и всеохватность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6310902" y="368316"/>
            <a:ext cx="2900555" cy="864096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80000"/>
              </a:lnSpc>
            </a:pP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Ускорение НТ преобразований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1765648" y="1531756"/>
            <a:ext cx="2900555" cy="100811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80000"/>
              </a:lnSpc>
            </a:pP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Рост </a:t>
            </a:r>
            <a:r>
              <a:rPr lang="ru-RU" sz="28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наукоёмкости</a:t>
            </a: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производства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7581461" y="1531756"/>
            <a:ext cx="2900555" cy="100811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80000"/>
              </a:lnSpc>
            </a:pP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Военно-техническая революция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1766685" y="5979952"/>
            <a:ext cx="1604017" cy="576064"/>
          </a:xfrm>
          <a:prstGeom prst="rect">
            <a:avLst/>
          </a:prstGeom>
          <a:solidFill>
            <a:srgbClr val="00B050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80000"/>
              </a:lnSpc>
            </a:pP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Наука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8" name="Прямая со стрелкой 7"/>
          <p:cNvCxnSpPr/>
          <p:nvPr/>
        </p:nvCxnSpPr>
        <p:spPr>
          <a:xfrm flipH="1" flipV="1">
            <a:off x="6116843" y="3472360"/>
            <a:ext cx="20539" cy="31186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/>
          <p:nvPr/>
        </p:nvCxnSpPr>
        <p:spPr>
          <a:xfrm>
            <a:off x="6137380" y="4295131"/>
            <a:ext cx="0" cy="280567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29" name="Прямоугольник 28"/>
          <p:cNvSpPr/>
          <p:nvPr/>
        </p:nvSpPr>
        <p:spPr>
          <a:xfrm>
            <a:off x="3645004" y="5979952"/>
            <a:ext cx="1512168" cy="576064"/>
          </a:xfrm>
          <a:prstGeom prst="rect">
            <a:avLst/>
          </a:prstGeom>
          <a:solidFill>
            <a:srgbClr val="00B05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80000"/>
              </a:lnSpc>
            </a:pP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Техника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5463174" y="5979952"/>
            <a:ext cx="2520279" cy="576064"/>
          </a:xfrm>
          <a:prstGeom prst="rect">
            <a:avLst/>
          </a:prstGeom>
          <a:solidFill>
            <a:srgbClr val="00B05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80000"/>
              </a:lnSpc>
            </a:pP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Производство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8262518" y="5979952"/>
            <a:ext cx="2135721" cy="576064"/>
          </a:xfrm>
          <a:prstGeom prst="rect">
            <a:avLst/>
          </a:prstGeom>
          <a:solidFill>
            <a:srgbClr val="00B05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80000"/>
              </a:lnSpc>
            </a:pP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Управление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32" name="Прямая со стрелкой 31"/>
          <p:cNvCxnSpPr/>
          <p:nvPr/>
        </p:nvCxnSpPr>
        <p:spPr>
          <a:xfrm>
            <a:off x="6260325" y="5401868"/>
            <a:ext cx="3070053" cy="548340"/>
          </a:xfrm>
          <a:prstGeom prst="straightConnector1">
            <a:avLst/>
          </a:prstGeom>
          <a:ln>
            <a:solidFill>
              <a:srgbClr val="00B050"/>
            </a:solidFill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37" name="Прямая со стрелкой 36"/>
          <p:cNvCxnSpPr>
            <a:stCxn id="13" idx="2"/>
          </p:cNvCxnSpPr>
          <p:nvPr/>
        </p:nvCxnSpPr>
        <p:spPr>
          <a:xfrm flipH="1">
            <a:off x="2740510" y="5401868"/>
            <a:ext cx="3463474" cy="548340"/>
          </a:xfrm>
          <a:prstGeom prst="straightConnector1">
            <a:avLst/>
          </a:prstGeom>
          <a:ln>
            <a:solidFill>
              <a:srgbClr val="00B050"/>
            </a:solidFill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39" name="Прямая со стрелкой 38"/>
          <p:cNvCxnSpPr>
            <a:stCxn id="13" idx="2"/>
            <a:endCxn id="30" idx="0"/>
          </p:cNvCxnSpPr>
          <p:nvPr/>
        </p:nvCxnSpPr>
        <p:spPr>
          <a:xfrm>
            <a:off x="6203985" y="5401868"/>
            <a:ext cx="519329" cy="578084"/>
          </a:xfrm>
          <a:prstGeom prst="straightConnector1">
            <a:avLst/>
          </a:prstGeom>
          <a:ln>
            <a:solidFill>
              <a:srgbClr val="00B050"/>
            </a:solidFill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48" name="Прямая со стрелкой 47"/>
          <p:cNvCxnSpPr>
            <a:stCxn id="12" idx="0"/>
            <a:endCxn id="20" idx="1"/>
          </p:cNvCxnSpPr>
          <p:nvPr/>
        </p:nvCxnSpPr>
        <p:spPr>
          <a:xfrm flipV="1">
            <a:off x="6168008" y="2035813"/>
            <a:ext cx="1413452" cy="585769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4401" name="Овал 14400"/>
          <p:cNvSpPr/>
          <p:nvPr/>
        </p:nvSpPr>
        <p:spPr>
          <a:xfrm>
            <a:off x="5255791" y="3784229"/>
            <a:ext cx="1681031" cy="538139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НТР</a:t>
            </a:r>
          </a:p>
        </p:txBody>
      </p:sp>
    </p:spTree>
    <p:extLst>
      <p:ext uri="{BB962C8B-B14F-4D97-AF65-F5344CB8AC3E}">
        <p14:creationId xmlns:p14="http://schemas.microsoft.com/office/powerpoint/2010/main" val="521505630"/>
      </p:ext>
    </p:extLst>
  </p:cSld>
  <p:clrMapOvr>
    <a:masterClrMapping/>
  </p:clrMapOvr>
  <p:transition spd="slow">
    <p:pull dir="l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99943344"/>
              </p:ext>
            </p:extLst>
          </p:nvPr>
        </p:nvGraphicFramePr>
        <p:xfrm>
          <a:off x="528034" y="1424524"/>
          <a:ext cx="11178862" cy="524673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884181"/>
                <a:gridCol w="1705250"/>
                <a:gridCol w="5589431"/>
              </a:tblGrid>
              <a:tr h="797103">
                <a:tc gridSpan="3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altLang="ru-RU" sz="2600" b="1" dirty="0" smtClean="0">
                          <a:solidFill>
                            <a:srgbClr val="000099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</a:rPr>
                        <a:t>В эпоху НТР наука -</a:t>
                      </a:r>
                      <a:r>
                        <a:rPr lang="ru-RU" altLang="ru-RU" sz="2600" b="1" baseline="0" dirty="0" smtClean="0">
                          <a:solidFill>
                            <a:srgbClr val="000099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</a:rPr>
                        <a:t> </a:t>
                      </a:r>
                      <a:r>
                        <a:rPr lang="ru-RU" altLang="ru-RU" sz="2600" b="1" dirty="0" smtClean="0">
                          <a:solidFill>
                            <a:srgbClr val="000099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</a:rPr>
                        <a:t>сложный комплекс знаний 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6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Система «образование – наука – производство»</a:t>
                      </a:r>
                      <a:r>
                        <a:rPr lang="ru-RU" altLang="ru-RU" sz="2600" b="1" dirty="0" smtClean="0">
                          <a:solidFill>
                            <a:srgbClr val="000099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</a:rPr>
                        <a:t>     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sz="24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97103">
                <a:tc gridSpan="3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altLang="ru-RU" sz="26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Наука</a:t>
                      </a:r>
                      <a:r>
                        <a:rPr lang="ru-RU" altLang="ru-RU" sz="2600" b="1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-</a:t>
                      </a:r>
                      <a:r>
                        <a:rPr lang="ru-RU" altLang="ru-RU" sz="26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10 млн. человек. </a:t>
                      </a:r>
                      <a:r>
                        <a:rPr lang="ru-RU" altLang="ru-RU" sz="2600" b="1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</a:t>
                      </a:r>
                      <a:r>
                        <a:rPr lang="ru-RU" altLang="ru-RU" sz="26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Более 90% научных работников</a:t>
                      </a:r>
                      <a:r>
                        <a:rPr lang="ru-RU" altLang="ru-RU" sz="2600" b="1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</a:t>
                      </a:r>
                      <a:r>
                        <a:rPr lang="ru-RU" altLang="ru-RU" sz="26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живших на Земле – </a:t>
                      </a:r>
                      <a:r>
                        <a:rPr lang="ru-RU" altLang="ru-RU" sz="2600" b="1" dirty="0" smtClean="0">
                          <a:solidFill>
                            <a:srgbClr val="000099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наши современники. 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sz="24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141677">
                <a:tc gridSpan="3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altLang="ru-RU" sz="2600" b="1" i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Первое место в мире по абсолютному числу ученых и инженеров -</a:t>
                      </a:r>
                      <a:r>
                        <a:rPr lang="ru-RU" altLang="ru-RU" sz="2600" b="1" i="0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</a:t>
                      </a:r>
                      <a:r>
                        <a:rPr lang="ru-RU" altLang="ru-RU" sz="2600" b="1" i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США, Япония,</a:t>
                      </a:r>
                      <a:r>
                        <a:rPr lang="ru-RU" altLang="ru-RU" sz="2600" b="1" i="0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</a:t>
                      </a:r>
                      <a:r>
                        <a:rPr lang="ru-RU" altLang="ru-RU" sz="2600" b="1" i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Западная Европа,</a:t>
                      </a:r>
                      <a:r>
                        <a:rPr lang="ru-RU" altLang="ru-RU" sz="2600" b="1" i="0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altLang="ru-RU" sz="2600" b="1" i="0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Россия, Китай. </a:t>
                      </a:r>
                      <a:r>
                        <a:rPr lang="ru-RU" altLang="ru-RU" sz="2600" b="1" i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sz="24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16374">
                <a:tc gridSpan="3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altLang="ru-RU" sz="2600" b="1" i="0" dirty="0" smtClean="0">
                          <a:solidFill>
                            <a:srgbClr val="000099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Уровень</a:t>
                      </a:r>
                      <a:r>
                        <a:rPr lang="ru-RU" altLang="ru-RU" sz="2600" b="1" i="0" baseline="0" dirty="0" smtClean="0">
                          <a:solidFill>
                            <a:srgbClr val="000099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развития страны – расходы на науку в % ВВП</a:t>
                      </a:r>
                      <a:endParaRPr lang="ru-RU" altLang="ru-RU" sz="2600" b="1" i="0" dirty="0" smtClean="0">
                        <a:solidFill>
                          <a:srgbClr val="000099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16374"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altLang="ru-RU" sz="2600" b="1" i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Развитые</a:t>
                      </a:r>
                      <a:r>
                        <a:rPr lang="ru-RU" altLang="ru-RU" sz="2600" b="1" i="0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страны  </a:t>
                      </a:r>
                      <a:r>
                        <a:rPr lang="ru-RU" altLang="ru-RU" sz="2600" b="1" i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2-3% ВВП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altLang="ru-RU" sz="2600" b="1" i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Развивающиеся</a:t>
                      </a:r>
                      <a:r>
                        <a:rPr lang="ru-RU" altLang="ru-RU" sz="2600" b="1" i="0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- 0,5%ВВП</a:t>
                      </a:r>
                      <a:endParaRPr lang="ru-RU" altLang="ru-RU" sz="2600" b="1" i="0" dirty="0" smtClean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</a:tr>
              <a:tr h="147810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altLang="ru-RU" sz="2600" b="1" dirty="0" smtClean="0">
                          <a:solidFill>
                            <a:srgbClr val="000099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Связь науки с производством и рост наукоемких производств</a:t>
                      </a:r>
                      <a:endParaRPr lang="ru-RU" sz="24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altLang="ru-RU" sz="2600" b="1" dirty="0" err="1" smtClean="0">
                          <a:solidFill>
                            <a:srgbClr val="000099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Наукоемкость</a:t>
                      </a:r>
                      <a:r>
                        <a:rPr lang="ru-RU" altLang="ru-RU" sz="26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</a:t>
                      </a:r>
                      <a:r>
                        <a:rPr lang="ru-RU" altLang="ru-RU" sz="2600" b="1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- </a:t>
                      </a:r>
                      <a:r>
                        <a:rPr lang="ru-RU" altLang="ru-RU" sz="26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уровень затрат на научные исследования и разработки в общих затратах на производство той или иной продукции 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5427654" y="260649"/>
            <a:ext cx="137588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altLang="ru-RU" sz="32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НАУКА</a:t>
            </a:r>
            <a:endParaRPr lang="ru-RU" sz="3200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639930" y="716636"/>
            <a:ext cx="10951335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Производство становится более наукоемким. </a:t>
            </a:r>
            <a:r>
              <a:rPr lang="ru-RU" sz="2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Наукоемкость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измеряется уровнем затрат на научные исследования в общих затратах на производство продукции. 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79799516"/>
      </p:ext>
    </p:extLst>
  </p:cSld>
  <p:clrMapOvr>
    <a:masterClrMapping/>
  </p:clrMapOvr>
  <p:transition spd="slow">
    <p:pull dir="l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/>
          </p:nvPr>
        </p:nvGraphicFramePr>
        <p:xfrm>
          <a:off x="1703513" y="845423"/>
          <a:ext cx="8771739" cy="424885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348580"/>
                <a:gridCol w="4423159"/>
              </a:tblGrid>
              <a:tr h="279321"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ru-RU" sz="2800" b="1" dirty="0" smtClean="0">
                          <a:solidFill>
                            <a:srgbClr val="000099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Техника </a:t>
                      </a:r>
                      <a:endParaRPr lang="ru-RU" sz="2800" b="1" dirty="0">
                        <a:solidFill>
                          <a:srgbClr val="000099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altLang="ru-RU" sz="2800" b="1" dirty="0" smtClean="0">
                          <a:solidFill>
                            <a:srgbClr val="000099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Технология</a:t>
                      </a:r>
                    </a:p>
                  </a:txBody>
                  <a:tcPr/>
                </a:tc>
              </a:tr>
              <a:tr h="474908"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ru-RU" sz="24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Приспособления,</a:t>
                      </a:r>
                      <a:r>
                        <a:rPr lang="ru-RU" sz="2400" b="1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механизмы и устройства, созданные человеком для производства и обслуживания непроизводственных отраслей</a:t>
                      </a:r>
                      <a:endParaRPr lang="ru-RU" sz="24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Совокупность</a:t>
                      </a:r>
                      <a:r>
                        <a:rPr lang="ru-RU" sz="2400" b="1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методов, процесс переработки сырья в средства производства и предметы потребления.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i="1" baseline="0" dirty="0" smtClean="0">
                          <a:solidFill>
                            <a:srgbClr val="000099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Научное описание способов технического производства</a:t>
                      </a:r>
                      <a:endParaRPr lang="ru-RU" sz="2400" b="1" i="1" dirty="0" smtClean="0">
                        <a:solidFill>
                          <a:srgbClr val="000099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</a:tr>
              <a:tr h="474908"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ru-RU" sz="24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Повышение производительности</a:t>
                      </a:r>
                      <a:r>
                        <a:rPr lang="ru-RU" sz="2400" b="1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труда, рациональное использование природных ресурсов</a:t>
                      </a:r>
                      <a:endParaRPr lang="ru-RU" sz="24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Внедрение результатов научных исследований в производство</a:t>
                      </a:r>
                    </a:p>
                  </a:txBody>
                  <a:tcPr/>
                </a:tc>
              </a:tr>
              <a:tr h="474908">
                <a:tc gridSpan="2"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ru-RU" sz="2400" b="1" dirty="0" smtClean="0">
                          <a:solidFill>
                            <a:srgbClr val="000099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Сфера</a:t>
                      </a:r>
                      <a:r>
                        <a:rPr lang="ru-RU" sz="2400" b="1" baseline="0" dirty="0" smtClean="0">
                          <a:solidFill>
                            <a:srgbClr val="000099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</a:t>
                      </a:r>
                      <a:r>
                        <a:rPr lang="ru-RU" sz="2400" b="1" dirty="0" smtClean="0">
                          <a:solidFill>
                            <a:srgbClr val="000099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применения: </a:t>
                      </a:r>
                      <a:r>
                        <a:rPr lang="ru-RU" sz="24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трудосберегающая, ресурсосберегающая, природоохранная, информационная</a:t>
                      </a:r>
                      <a:endParaRPr lang="ru-RU" sz="24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400" b="1" dirty="0" smtClean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1703513" y="260649"/>
            <a:ext cx="8712967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ТЕХНИКА И ТЕХНОЛОГИЯ</a:t>
            </a:r>
            <a:endParaRPr lang="ru-RU" sz="3200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3071664" y="5301208"/>
            <a:ext cx="6264696" cy="45720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Пути развития техники и технологии 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918962" y="6022780"/>
            <a:ext cx="3528449" cy="45720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Эволюционный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888087" y="6022780"/>
            <a:ext cx="3528391" cy="45720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Революционный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10" name="Прямая со стрелкой 9"/>
          <p:cNvCxnSpPr>
            <a:stCxn id="2" idx="2"/>
            <a:endCxn id="8" idx="0"/>
          </p:cNvCxnSpPr>
          <p:nvPr/>
        </p:nvCxnSpPr>
        <p:spPr>
          <a:xfrm flipH="1">
            <a:off x="3683186" y="5758408"/>
            <a:ext cx="2520826" cy="26437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>
            <a:stCxn id="2" idx="2"/>
            <a:endCxn id="9" idx="0"/>
          </p:cNvCxnSpPr>
          <p:nvPr/>
        </p:nvCxnSpPr>
        <p:spPr>
          <a:xfrm>
            <a:off x="6204012" y="5758408"/>
            <a:ext cx="2448270" cy="26437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pic>
        <p:nvPicPr>
          <p:cNvPr id="22" name="Рисунок 2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2991" y="1268761"/>
            <a:ext cx="4356482" cy="3795306"/>
          </a:xfrm>
          <a:prstGeom prst="rect">
            <a:avLst/>
          </a:prstGeom>
        </p:spPr>
      </p:pic>
      <p:sp>
        <p:nvSpPr>
          <p:cNvPr id="24" name="TextBox 23"/>
          <p:cNvSpPr txBox="1"/>
          <p:nvPr/>
        </p:nvSpPr>
        <p:spPr>
          <a:xfrm>
            <a:off x="1719462" y="1268761"/>
            <a:ext cx="433001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Супертанкер </a:t>
            </a:r>
            <a:r>
              <a:rPr lang="ru-RU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Knock</a:t>
            </a: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Nevis</a:t>
            </a: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- самое большое судно в </a:t>
            </a: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мире (1974-1986)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068" r="-1626"/>
          <a:stretch/>
        </p:blipFill>
        <p:spPr>
          <a:xfrm>
            <a:off x="6059996" y="1268760"/>
            <a:ext cx="4461505" cy="3864028"/>
          </a:xfrm>
          <a:prstGeom prst="rect">
            <a:avLst/>
          </a:prstGeom>
        </p:spPr>
      </p:pic>
      <p:pic>
        <p:nvPicPr>
          <p:cNvPr id="23" name="Рисунок 2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03513" y="1268761"/>
            <a:ext cx="4356482" cy="3864026"/>
          </a:xfrm>
          <a:prstGeom prst="rect">
            <a:avLst/>
          </a:prstGeom>
        </p:spPr>
      </p:pic>
      <p:sp>
        <p:nvSpPr>
          <p:cNvPr id="21" name="Прямоугольник 20"/>
          <p:cNvSpPr/>
          <p:nvPr/>
        </p:nvSpPr>
        <p:spPr>
          <a:xfrm>
            <a:off x="1683381" y="1281964"/>
            <a:ext cx="8817986" cy="5472607"/>
          </a:xfrm>
          <a:prstGeom prst="rect">
            <a:avLst/>
          </a:prstGeom>
          <a:gradFill>
            <a:gsLst>
              <a:gs pos="0">
                <a:schemeClr val="accent1">
                  <a:lumMod val="40000"/>
                  <a:lumOff val="60000"/>
                </a:schemeClr>
              </a:gs>
              <a:gs pos="17080">
                <a:schemeClr val="tx2">
                  <a:lumMod val="20000"/>
                  <a:lumOff val="80000"/>
                </a:schemeClr>
              </a:gs>
              <a:gs pos="39999">
                <a:schemeClr val="tx2">
                  <a:lumMod val="20000"/>
                  <a:lumOff val="80000"/>
                </a:schemeClr>
              </a:gs>
              <a:gs pos="70000">
                <a:srgbClr val="C4D6EB"/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Дайте определение понятиям </a:t>
            </a:r>
          </a:p>
          <a:p>
            <a:pPr algn="ctr"/>
            <a:r>
              <a:rPr lang="ru-RU" sz="32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«техника» и «технология».</a:t>
            </a:r>
          </a:p>
          <a:p>
            <a:pPr algn="ctr"/>
            <a:r>
              <a:rPr lang="ru-RU" sz="32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Какие функции техники и технологии оказывают влияние на развитие производства? </a:t>
            </a:r>
          </a:p>
          <a:p>
            <a:pPr algn="ctr"/>
            <a:r>
              <a:rPr lang="ru-RU" sz="32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Докажите примерами.</a:t>
            </a:r>
          </a:p>
          <a:p>
            <a:pPr algn="ctr"/>
            <a:endParaRPr lang="ru-RU" sz="28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ru-RU" sz="28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279333787"/>
      </p:ext>
    </p:extLst>
  </p:cSld>
  <p:clrMapOvr>
    <a:masterClrMapping/>
  </p:clrMapOvr>
  <p:transition spd="slow">
    <p:pull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260648"/>
            <a:ext cx="11359166" cy="2232248"/>
          </a:xfrm>
        </p:spPr>
        <p:txBody>
          <a:bodyPr>
            <a:normAutofit lnSpcReduction="10000"/>
          </a:bodyPr>
          <a:lstStyle/>
          <a:p>
            <a:pPr marL="0" indent="0" algn="ctr">
              <a:lnSpc>
                <a:spcPct val="90000"/>
              </a:lnSpc>
              <a:spcBef>
                <a:spcPts val="0"/>
              </a:spcBef>
              <a:buNone/>
            </a:pPr>
            <a:r>
              <a:rPr lang="ru-RU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Основная цель техники и технологии-повышение эффективности производства , производительности труда.</a:t>
            </a:r>
          </a:p>
          <a:p>
            <a:pPr marL="0" indent="0" algn="ctr">
              <a:lnSpc>
                <a:spcPct val="90000"/>
              </a:lnSpc>
              <a:spcBef>
                <a:spcPts val="0"/>
              </a:spcBef>
              <a:buNone/>
            </a:pPr>
            <a:endParaRPr lang="ru-RU" b="1" dirty="0"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algn="ctr">
              <a:lnSpc>
                <a:spcPct val="90000"/>
              </a:lnSpc>
              <a:spcBef>
                <a:spcPts val="0"/>
              </a:spcBef>
              <a:buNone/>
            </a:pPr>
            <a:r>
              <a:rPr lang="ru-RU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Чем </a:t>
            </a:r>
            <a:r>
              <a:rPr lang="ru-RU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отличается научно-технический прогресс от научно-технической революции?</a:t>
            </a:r>
            <a:endParaRPr lang="ru-RU" b="1" dirty="0"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23717074"/>
              </p:ext>
            </p:extLst>
          </p:nvPr>
        </p:nvGraphicFramePr>
        <p:xfrm>
          <a:off x="309093" y="2492896"/>
          <a:ext cx="11513712" cy="422861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804829"/>
                <a:gridCol w="5708883"/>
              </a:tblGrid>
              <a:tr h="457018"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000099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НТП</a:t>
                      </a:r>
                      <a:endParaRPr lang="ru-RU" sz="2800" b="1" dirty="0">
                        <a:solidFill>
                          <a:srgbClr val="000099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000099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НТР</a:t>
                      </a:r>
                      <a:endParaRPr lang="ru-RU" sz="2800" b="1" dirty="0">
                        <a:solidFill>
                          <a:srgbClr val="000099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</a:tr>
              <a:tr h="2338859"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Постепенное поступательное эволюционное развитие </a:t>
                      </a:r>
                      <a:r>
                        <a:rPr lang="ru-RU" sz="28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производительных сил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Коренной качественный переворот производительных сил,</a:t>
                      </a:r>
                      <a:r>
                        <a:rPr lang="ru-RU" sz="2800" b="1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основанный на превращении науки в производительную силу общества</a:t>
                      </a:r>
                      <a:endParaRPr lang="ru-RU" sz="2800" b="1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</a:tr>
              <a:tr h="1357368"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000099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Эволюционный</a:t>
                      </a:r>
                      <a:r>
                        <a:rPr lang="ru-RU" sz="2800" b="1" baseline="0" dirty="0" smtClean="0">
                          <a:solidFill>
                            <a:srgbClr val="000099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путь </a:t>
                      </a:r>
                      <a:r>
                        <a:rPr lang="ru-RU" sz="2800" b="1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– совершенствование  известной техники и технологии</a:t>
                      </a:r>
                      <a:endParaRPr lang="ru-RU" sz="2800" b="1" dirty="0" smtClean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000099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Революционный</a:t>
                      </a:r>
                      <a:r>
                        <a:rPr lang="ru-RU" sz="2800" b="1" baseline="0" dirty="0" smtClean="0">
                          <a:solidFill>
                            <a:srgbClr val="000099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путь </a:t>
                      </a:r>
                      <a:r>
                        <a:rPr lang="ru-RU" sz="2800" b="1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– переход к принципиально новой технике и технологии</a:t>
                      </a:r>
                      <a:endParaRPr lang="ru-RU" sz="2800" b="1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12452095"/>
      </p:ext>
    </p:extLst>
  </p:cSld>
  <p:clrMapOvr>
    <a:masterClrMapping/>
  </p:clrMapOvr>
  <p:transition spd="slow">
    <p:pull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53190" y="188640"/>
            <a:ext cx="8491282" cy="504056"/>
          </a:xfrm>
        </p:spPr>
        <p:txBody>
          <a:bodyPr>
            <a:normAutofit fontScale="90000"/>
          </a:bodyPr>
          <a:lstStyle/>
          <a:p>
            <a:r>
              <a:rPr lang="ru-RU" sz="3200" b="1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ПРОИЗВОДСТВО</a:t>
            </a:r>
            <a:endParaRPr lang="ru-RU" sz="3200" b="1" dirty="0"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52391169"/>
              </p:ext>
            </p:extLst>
          </p:nvPr>
        </p:nvGraphicFramePr>
        <p:xfrm>
          <a:off x="528034" y="692696"/>
          <a:ext cx="10882648" cy="574674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043026"/>
                <a:gridCol w="7839622"/>
              </a:tblGrid>
              <a:tr h="978287">
                <a:tc>
                  <a:txBody>
                    <a:bodyPr/>
                    <a:lstStyle/>
                    <a:p>
                      <a:pPr>
                        <a:lnSpc>
                          <a:spcPct val="80000"/>
                        </a:lnSpc>
                      </a:pPr>
                      <a:r>
                        <a:rPr lang="ru-RU" sz="2400" b="1" cap="none" spc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Перестройка энергетического стандарта</a:t>
                      </a:r>
                      <a:endParaRPr lang="ru-RU" sz="2400" b="1" cap="none" spc="0" dirty="0">
                        <a:ln>
                          <a:noFill/>
                        </a:ln>
                        <a:solidFill>
                          <a:srgbClr val="000099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80000"/>
                        </a:lnSpc>
                      </a:pPr>
                      <a:r>
                        <a:rPr lang="ru-RU" sz="2400" b="1" baseline="0" dirty="0" smtClean="0">
                          <a:solidFill>
                            <a:srgbClr val="000099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Использование новых источников энергии: ПЭС, ВЭС, СЭС, </a:t>
                      </a:r>
                      <a:r>
                        <a:rPr lang="ru-RU" sz="2400" b="1" baseline="0" dirty="0" err="1" smtClean="0">
                          <a:solidFill>
                            <a:srgbClr val="000099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ГеоЭС</a:t>
                      </a:r>
                      <a:r>
                        <a:rPr lang="ru-RU" sz="2400" b="1" baseline="0" dirty="0" smtClean="0">
                          <a:solidFill>
                            <a:srgbClr val="000099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</a:t>
                      </a:r>
                      <a:r>
                        <a:rPr lang="ru-RU" sz="2400" b="1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вместо традиционных: ТЭС, ГЭС, АЭС</a:t>
                      </a:r>
                      <a:endParaRPr lang="ru-RU" sz="24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</a:tr>
              <a:tr h="978287">
                <a:tc>
                  <a:txBody>
                    <a:bodyPr/>
                    <a:lstStyle/>
                    <a:p>
                      <a:pPr>
                        <a:lnSpc>
                          <a:spcPct val="80000"/>
                        </a:lnSpc>
                      </a:pPr>
                      <a:r>
                        <a:rPr lang="ru-RU" sz="2400" b="1" cap="none" spc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Комплексная автоматизация</a:t>
                      </a:r>
                      <a:endParaRPr lang="ru-RU" sz="2400" b="1" cap="none" spc="0" dirty="0">
                        <a:ln>
                          <a:noFill/>
                        </a:ln>
                        <a:solidFill>
                          <a:srgbClr val="000099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l">
                        <a:lnSpc>
                          <a:spcPct val="80000"/>
                        </a:lnSpc>
                      </a:pPr>
                      <a:r>
                        <a:rPr lang="ru-RU" sz="24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Автоматизация всех стадий производства:  внедрение роботов, автоматизированных систем управления</a:t>
                      </a:r>
                      <a:endParaRPr lang="ru-RU" sz="24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</a:tr>
              <a:tr h="1263462">
                <a:tc>
                  <a:txBody>
                    <a:bodyPr/>
                    <a:lstStyle/>
                    <a:p>
                      <a:pPr>
                        <a:lnSpc>
                          <a:spcPct val="80000"/>
                        </a:lnSpc>
                      </a:pPr>
                      <a:r>
                        <a:rPr lang="ru-RU" sz="2400" b="1" cap="none" spc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Производство новых материалов</a:t>
                      </a:r>
                      <a:endParaRPr lang="ru-RU" sz="2400" b="1" cap="none" spc="0" dirty="0">
                        <a:ln>
                          <a:noFill/>
                        </a:ln>
                        <a:solidFill>
                          <a:srgbClr val="000099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80000"/>
                        </a:lnSpc>
                      </a:pPr>
                      <a:r>
                        <a:rPr lang="ru-RU" sz="24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Создание и внедрение  новых материалов с уникальными свойствами:</a:t>
                      </a:r>
                      <a:r>
                        <a:rPr lang="ru-RU" sz="2400" b="1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м</a:t>
                      </a:r>
                      <a:r>
                        <a:rPr lang="ru-RU" sz="24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еталлокерамика, полупроводники,</a:t>
                      </a:r>
                      <a:r>
                        <a:rPr lang="ru-RU" sz="2400" b="1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полимеры, оптические волокна.</a:t>
                      </a:r>
                    </a:p>
                  </a:txBody>
                  <a:tcPr/>
                </a:tc>
              </a:tr>
              <a:tr h="756788">
                <a:tc>
                  <a:txBody>
                    <a:bodyPr/>
                    <a:lstStyle/>
                    <a:p>
                      <a:pPr>
                        <a:lnSpc>
                          <a:spcPct val="80000"/>
                        </a:lnSpc>
                      </a:pPr>
                      <a:r>
                        <a:rPr lang="ru-RU" sz="2400" b="1" cap="none" spc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Электронизация</a:t>
                      </a:r>
                      <a:endParaRPr lang="ru-RU" sz="2400" b="1" cap="none" spc="0" dirty="0">
                        <a:ln>
                          <a:noFill/>
                        </a:ln>
                        <a:solidFill>
                          <a:srgbClr val="000099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l">
                        <a:lnSpc>
                          <a:spcPct val="90000"/>
                        </a:lnSpc>
                      </a:pPr>
                      <a:r>
                        <a:rPr lang="ru-RU" sz="24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Насыщение всех областей деятельности средствами компьютерной техники</a:t>
                      </a:r>
                      <a:endParaRPr lang="ru-RU" sz="24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</a:tr>
              <a:tr h="1089037">
                <a:tc>
                  <a:txBody>
                    <a:bodyPr/>
                    <a:lstStyle/>
                    <a:p>
                      <a:pPr>
                        <a:lnSpc>
                          <a:spcPct val="80000"/>
                        </a:lnSpc>
                      </a:pPr>
                      <a:r>
                        <a:rPr lang="ru-RU" sz="2400" b="1" cap="none" spc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Развитие биотехнологий</a:t>
                      </a:r>
                      <a:endParaRPr lang="ru-RU" sz="2400" b="1" cap="none" spc="0" dirty="0">
                        <a:ln>
                          <a:noFill/>
                        </a:ln>
                        <a:solidFill>
                          <a:srgbClr val="000099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Использование живых организмов, их систем, продуктов их жизнедеятельности для решения технологических задач</a:t>
                      </a:r>
                    </a:p>
                  </a:txBody>
                  <a:tcPr/>
                </a:tc>
              </a:tr>
              <a:tr h="680880">
                <a:tc>
                  <a:txBody>
                    <a:bodyPr/>
                    <a:lstStyle/>
                    <a:p>
                      <a:pPr>
                        <a:lnSpc>
                          <a:spcPct val="80000"/>
                        </a:lnSpc>
                      </a:pPr>
                      <a:r>
                        <a:rPr lang="ru-RU" sz="2400" b="1" cap="none" spc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Космизация</a:t>
                      </a:r>
                      <a:endParaRPr lang="ru-RU" sz="2400" b="1" cap="none" spc="0" dirty="0">
                        <a:ln>
                          <a:noFill/>
                        </a:ln>
                        <a:solidFill>
                          <a:srgbClr val="000099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80000"/>
                        </a:lnSpc>
                      </a:pPr>
                      <a:r>
                        <a:rPr lang="ru-RU" sz="24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Космонавтика,</a:t>
                      </a:r>
                      <a:r>
                        <a:rPr lang="ru-RU" sz="2400" b="1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аэрокосмическая промышленность</a:t>
                      </a:r>
                      <a:endParaRPr lang="ru-RU" sz="24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45464050"/>
      </p:ext>
    </p:extLst>
  </p:cSld>
  <p:clrMapOvr>
    <a:masterClrMapping/>
  </p:clrMapOvr>
  <p:transition spd="slow">
    <p:pull dir="l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1686782" y="301223"/>
            <a:ext cx="8746999" cy="481333"/>
          </a:xfrm>
        </p:spPr>
        <p:txBody>
          <a:bodyPr>
            <a:normAutofit fontScale="90000"/>
          </a:bodyPr>
          <a:lstStyle/>
          <a:p>
            <a:r>
              <a:rPr lang="ru-RU" altLang="ru-RU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altLang="ru-RU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altLang="ru-RU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УПРАВЛЕНИЕ</a:t>
            </a:r>
            <a:r>
              <a:rPr lang="ru-RU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dirty="0"/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753845"/>
              </p:ext>
            </p:extLst>
          </p:nvPr>
        </p:nvGraphicFramePr>
        <p:xfrm>
          <a:off x="386365" y="908720"/>
          <a:ext cx="11037195" cy="553071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1037195"/>
              </a:tblGrid>
              <a:tr h="1471986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altLang="ru-RU" sz="2800" b="1" dirty="0" smtClean="0">
                          <a:solidFill>
                            <a:srgbClr val="000099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Кибернетика  -</a:t>
                      </a:r>
                      <a:r>
                        <a:rPr lang="ru-RU" altLang="ru-RU" sz="2800" b="1" baseline="0" dirty="0" smtClean="0">
                          <a:solidFill>
                            <a:srgbClr val="000099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</a:t>
                      </a:r>
                      <a:r>
                        <a:rPr lang="ru-RU" altLang="ru-RU" sz="2800" b="1" dirty="0" smtClean="0">
                          <a:solidFill>
                            <a:srgbClr val="000099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наука об управлении и передачи</a:t>
                      </a:r>
                      <a:r>
                        <a:rPr lang="ru-RU" altLang="ru-RU" sz="2800" b="1" baseline="0" dirty="0" smtClean="0">
                          <a:solidFill>
                            <a:srgbClr val="000099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информации в различных системах (машины, люди)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altLang="ru-RU" sz="28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(термин</a:t>
                      </a:r>
                      <a:r>
                        <a:rPr lang="ru-RU" altLang="ru-RU" sz="2800" b="1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«кибернетика» физик </a:t>
                      </a:r>
                      <a:r>
                        <a:rPr lang="ru-RU" altLang="ru-RU" sz="28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Ампер, 1830 год)</a:t>
                      </a:r>
                      <a:endParaRPr lang="ru-RU" altLang="ru-RU" sz="2800" b="1" i="0" dirty="0" smtClean="0">
                        <a:solidFill>
                          <a:srgbClr val="000099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anchor="ctr"/>
                </a:tc>
              </a:tr>
              <a:tr h="1471986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Рост объемов научных знаний и информации</a:t>
                      </a:r>
                      <a:r>
                        <a:rPr lang="ru-RU" sz="2800" b="1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и ф</a:t>
                      </a:r>
                      <a:r>
                        <a:rPr lang="ru-RU" altLang="ru-RU" sz="28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ормирование глобального</a:t>
                      </a:r>
                      <a:r>
                        <a:rPr lang="ru-RU" altLang="ru-RU" sz="2800" b="1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</a:t>
                      </a:r>
                      <a:r>
                        <a:rPr lang="ru-RU" altLang="ru-RU" sz="28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информационного пространства,</a:t>
                      </a:r>
                      <a:r>
                        <a:rPr lang="ru-RU" altLang="ru-RU" sz="2800" b="1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п</a:t>
                      </a:r>
                      <a:r>
                        <a:rPr lang="ru-RU" sz="28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ереход к компьютерной информации</a:t>
                      </a:r>
                      <a:endParaRPr lang="ru-RU" sz="2400" b="1" dirty="0" smtClean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anchor="ctr"/>
                </a:tc>
              </a:tr>
              <a:tr h="1014035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altLang="ru-RU" sz="28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Возрастание</a:t>
                      </a:r>
                      <a:r>
                        <a:rPr lang="ru-RU" altLang="ru-RU" sz="2800" b="1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роли персонала в достижении цели, появление новых профессий</a:t>
                      </a:r>
                      <a:endParaRPr lang="ru-RU" altLang="ru-RU" sz="2800" b="1" dirty="0" smtClean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anchor="ctr"/>
                </a:tc>
              </a:tr>
              <a:tr h="1572709"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ru-RU" sz="2800" b="1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Создание геоинформационных систем (ГИС) – комплекс взаимосвязанных средств получения, хранения, </a:t>
                      </a:r>
                      <a:r>
                        <a:rPr lang="ru-RU" sz="2800" b="1" dirty="0" smtClean="0">
                          <a:solidFill>
                            <a:schemeClr val="dk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переработки, отбора и выдачи информации</a:t>
                      </a:r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81576637"/>
      </p:ext>
    </p:extLst>
  </p:cSld>
  <p:clrMapOvr>
    <a:masterClrMapping/>
  </p:clrMapOvr>
  <p:transition spd="slow">
    <p:pull dir="l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91544" y="116632"/>
            <a:ext cx="8229600" cy="648072"/>
          </a:xfrm>
        </p:spPr>
        <p:txBody>
          <a:bodyPr>
            <a:normAutofit/>
          </a:bodyPr>
          <a:lstStyle/>
          <a:p>
            <a:r>
              <a:rPr lang="ru-RU" sz="3200" b="1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ФАКТОРЫ РАЗМЕЩЕНИЯ ХОЗЯЙСТВА</a:t>
            </a:r>
            <a:endParaRPr lang="ru-RU" sz="3200" b="1" dirty="0"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/>
          </p:nvPr>
        </p:nvGraphicFramePr>
        <p:xfrm>
          <a:off x="1703512" y="764705"/>
          <a:ext cx="8784976" cy="583221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592288"/>
                <a:gridCol w="6192688"/>
              </a:tblGrid>
              <a:tr h="648072">
                <a:tc>
                  <a:txBody>
                    <a:bodyPr/>
                    <a:lstStyle/>
                    <a:p>
                      <a:pPr>
                        <a:lnSpc>
                          <a:spcPct val="80000"/>
                        </a:lnSpc>
                      </a:pPr>
                      <a:r>
                        <a:rPr lang="ru-RU" sz="24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Территориальный</a:t>
                      </a:r>
                      <a:endParaRPr lang="ru-RU" sz="24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80000"/>
                        </a:lnSpc>
                      </a:pPr>
                      <a:r>
                        <a:rPr lang="ru-RU" sz="24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+ Большая территория – много</a:t>
                      </a:r>
                      <a:r>
                        <a:rPr lang="ru-RU" sz="2400" b="1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ресурсов</a:t>
                      </a:r>
                    </a:p>
                    <a:p>
                      <a:pPr>
                        <a:lnSpc>
                          <a:spcPct val="80000"/>
                        </a:lnSpc>
                      </a:pPr>
                      <a:r>
                        <a:rPr lang="ru-RU" sz="2400" b="1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-  Проблемы транспорта и инфраструктуры</a:t>
                      </a:r>
                      <a:endParaRPr lang="ru-RU" sz="24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</a:tr>
              <a:tr h="612185">
                <a:tc>
                  <a:txBody>
                    <a:bodyPr/>
                    <a:lstStyle/>
                    <a:p>
                      <a:pPr>
                        <a:lnSpc>
                          <a:spcPct val="80000"/>
                        </a:lnSpc>
                      </a:pPr>
                      <a:r>
                        <a:rPr lang="ru-RU" sz="24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ЭГП</a:t>
                      </a:r>
                      <a:r>
                        <a:rPr lang="ru-RU" sz="2400" b="1" i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(соседи?)</a:t>
                      </a:r>
                      <a:endParaRPr lang="ru-RU" sz="2400" b="1" i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80000"/>
                        </a:lnSpc>
                      </a:pPr>
                      <a:r>
                        <a:rPr lang="ru-RU" sz="24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+ Приморское, центральное положение</a:t>
                      </a:r>
                    </a:p>
                    <a:p>
                      <a:pPr>
                        <a:lnSpc>
                          <a:spcPct val="80000"/>
                        </a:lnSpc>
                      </a:pPr>
                      <a:r>
                        <a:rPr lang="ru-RU" sz="24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-  Периферийное (глубинное) положение</a:t>
                      </a:r>
                      <a:endParaRPr lang="ru-RU" sz="24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</a:tr>
              <a:tr h="576298">
                <a:tc>
                  <a:txBody>
                    <a:bodyPr/>
                    <a:lstStyle/>
                    <a:p>
                      <a:pPr>
                        <a:lnSpc>
                          <a:spcPct val="80000"/>
                        </a:lnSpc>
                      </a:pPr>
                      <a:r>
                        <a:rPr lang="ru-RU" sz="24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Природно-ресурсный</a:t>
                      </a:r>
                    </a:p>
                    <a:p>
                      <a:pPr>
                        <a:lnSpc>
                          <a:spcPct val="80000"/>
                        </a:lnSpc>
                      </a:pPr>
                      <a:endParaRPr lang="ru-RU" sz="24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80000"/>
                        </a:lnSpc>
                      </a:pPr>
                      <a:r>
                        <a:rPr lang="ru-RU" sz="24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Климат, рельеф, ресурсы</a:t>
                      </a:r>
                    </a:p>
                    <a:p>
                      <a:pPr>
                        <a:lnSpc>
                          <a:spcPct val="80000"/>
                        </a:lnSpc>
                      </a:pPr>
                      <a:r>
                        <a:rPr lang="ru-RU" sz="24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Основа развития с/х и добывающей промышленности</a:t>
                      </a:r>
                      <a:endParaRPr lang="ru-RU" sz="24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</a:tr>
              <a:tr h="324387">
                <a:tc>
                  <a:txBody>
                    <a:bodyPr/>
                    <a:lstStyle/>
                    <a:p>
                      <a:pPr>
                        <a:lnSpc>
                          <a:spcPct val="80000"/>
                        </a:lnSpc>
                      </a:pPr>
                      <a:r>
                        <a:rPr lang="ru-RU" sz="24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Транспортный</a:t>
                      </a:r>
                      <a:endParaRPr lang="ru-RU" sz="24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80000"/>
                        </a:lnSpc>
                      </a:pPr>
                      <a:r>
                        <a:rPr lang="ru-RU" sz="24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Развитие кооперации и коридоров роста</a:t>
                      </a:r>
                      <a:endParaRPr lang="ru-RU" sz="24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</a:tr>
              <a:tr h="653116">
                <a:tc>
                  <a:txBody>
                    <a:bodyPr/>
                    <a:lstStyle/>
                    <a:p>
                      <a:pPr>
                        <a:lnSpc>
                          <a:spcPct val="80000"/>
                        </a:lnSpc>
                      </a:pPr>
                      <a:r>
                        <a:rPr lang="ru-RU" sz="24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Трудовой</a:t>
                      </a:r>
                      <a:endParaRPr lang="ru-RU" sz="24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80000"/>
                        </a:lnSpc>
                      </a:pPr>
                      <a:r>
                        <a:rPr lang="ru-RU" sz="24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Ориентация на дешевую рабочую</a:t>
                      </a:r>
                      <a:r>
                        <a:rPr lang="ru-RU" sz="2400" b="1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силу или высококвалифицированных специалистов</a:t>
                      </a:r>
                      <a:endParaRPr lang="ru-RU" sz="24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</a:tr>
              <a:tr h="687081">
                <a:tc>
                  <a:txBody>
                    <a:bodyPr/>
                    <a:lstStyle/>
                    <a:p>
                      <a:pPr>
                        <a:lnSpc>
                          <a:spcPct val="80000"/>
                        </a:lnSpc>
                      </a:pPr>
                      <a:r>
                        <a:rPr lang="ru-RU" sz="24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Территориальной</a:t>
                      </a:r>
                      <a:r>
                        <a:rPr lang="ru-RU" sz="2400" b="1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концентрации</a:t>
                      </a:r>
                      <a:endParaRPr lang="ru-RU" sz="24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80000"/>
                        </a:lnSpc>
                      </a:pPr>
                      <a:r>
                        <a:rPr lang="ru-RU" sz="24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+ Увеличение размеров предприятий</a:t>
                      </a:r>
                      <a:r>
                        <a:rPr lang="ru-RU" sz="2400" b="1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–экономический эффект.</a:t>
                      </a:r>
                    </a:p>
                    <a:p>
                      <a:pPr>
                        <a:lnSpc>
                          <a:spcPct val="80000"/>
                        </a:lnSpc>
                      </a:pPr>
                      <a:r>
                        <a:rPr lang="ru-RU" sz="24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- Территориальная концентрация</a:t>
                      </a:r>
                      <a:r>
                        <a:rPr lang="ru-RU" sz="2400" b="1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хозяйства и населения (</a:t>
                      </a:r>
                      <a:r>
                        <a:rPr lang="ru-RU" sz="2400" b="1" baseline="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старопромышленные</a:t>
                      </a:r>
                      <a:r>
                        <a:rPr lang="ru-RU" sz="2400" b="1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районы)</a:t>
                      </a:r>
                      <a:endParaRPr lang="ru-RU" sz="24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</a:tr>
              <a:tr h="45928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dirty="0" err="1" smtClean="0">
                          <a:solidFill>
                            <a:srgbClr val="000099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Наукоемкость</a:t>
                      </a:r>
                      <a:endParaRPr lang="ru-RU" sz="2400" b="1" dirty="0" smtClean="0">
                        <a:solidFill>
                          <a:srgbClr val="000099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80000"/>
                        </a:lnSpc>
                      </a:pPr>
                      <a:r>
                        <a:rPr lang="ru-RU" sz="24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Развитие наукоемких производств вблизи</a:t>
                      </a:r>
                      <a:r>
                        <a:rPr lang="ru-RU" sz="2400" b="1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научных центров: технопарки, </a:t>
                      </a:r>
                      <a:r>
                        <a:rPr lang="ru-RU" sz="2400" b="1" baseline="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технополисы</a:t>
                      </a:r>
                      <a:endParaRPr lang="ru-RU" sz="24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</a:tr>
              <a:tr h="459287">
                <a:tc>
                  <a:txBody>
                    <a:bodyPr/>
                    <a:lstStyle/>
                    <a:p>
                      <a:pPr>
                        <a:lnSpc>
                          <a:spcPct val="80000"/>
                        </a:lnSpc>
                      </a:pPr>
                      <a:r>
                        <a:rPr lang="ru-RU" sz="2400" b="1" dirty="0" smtClean="0">
                          <a:solidFill>
                            <a:srgbClr val="000099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Экологический</a:t>
                      </a:r>
                      <a:endParaRPr lang="ru-RU" sz="2400" b="1" dirty="0">
                        <a:solidFill>
                          <a:srgbClr val="000099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Вывод «грязных» производств из городов</a:t>
                      </a:r>
                      <a:endParaRPr lang="ru-RU" sz="24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4276571" y="764704"/>
            <a:ext cx="6139910" cy="576064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ru-RU" sz="2800" b="1" dirty="0">
              <a:solidFill>
                <a:sysClr val="windowText" lastClr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ru-RU" sz="2800" b="1" dirty="0">
              <a:solidFill>
                <a:sysClr val="windowText" lastClr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ru-RU" sz="2800" b="1" dirty="0">
              <a:solidFill>
                <a:sysClr val="windowText" lastClr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ru-RU" sz="2800" b="1" dirty="0">
              <a:solidFill>
                <a:sysClr val="windowText" lastClr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ru-RU" sz="2800" b="1" dirty="0">
              <a:solidFill>
                <a:sysClr val="windowText" lastClr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ru-RU" sz="2800" b="1" dirty="0">
              <a:solidFill>
                <a:sysClr val="windowText" lastClr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ru-RU" sz="2800" b="1" dirty="0">
              <a:solidFill>
                <a:sysClr val="windowText" lastClr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ru-RU" sz="2800" b="1" dirty="0">
              <a:solidFill>
                <a:sysClr val="windowText" lastClr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ru-RU" sz="2800" b="1" dirty="0">
              <a:solidFill>
                <a:sysClr val="windowText" lastClr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ru-RU" sz="2800" b="1" dirty="0">
              <a:solidFill>
                <a:sysClr val="windowText" lastClr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ru-RU" sz="2800" b="1" dirty="0">
              <a:solidFill>
                <a:sysClr val="windowText" lastClr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ru-RU" sz="2800" b="1" dirty="0">
              <a:solidFill>
                <a:sysClr val="windowText" lastClr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ru-RU" sz="2800" b="1" dirty="0">
              <a:solidFill>
                <a:sysClr val="windowText" lastClr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ru-RU" sz="2800" b="1" dirty="0">
              <a:solidFill>
                <a:sysClr val="windowText" lastClr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ru-RU" sz="2800" b="1" dirty="0">
              <a:solidFill>
                <a:sysClr val="windowText" lastClr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ru-RU" dirty="0"/>
          </a:p>
          <a:p>
            <a:pPr algn="ctr"/>
            <a:endParaRPr lang="ru-RU" dirty="0"/>
          </a:p>
          <a:p>
            <a:pPr algn="ctr"/>
            <a:endParaRPr lang="ru-RU" dirty="0"/>
          </a:p>
          <a:p>
            <a:pPr algn="ctr"/>
            <a:endParaRPr lang="ru-RU" dirty="0"/>
          </a:p>
          <a:p>
            <a:pPr algn="ctr"/>
            <a:endParaRPr lang="ru-RU" dirty="0"/>
          </a:p>
          <a:p>
            <a:pPr algn="ctr"/>
            <a:endParaRPr lang="ru-RU" dirty="0"/>
          </a:p>
          <a:p>
            <a:pPr algn="ctr"/>
            <a:endParaRPr lang="ru-RU" dirty="0"/>
          </a:p>
          <a:p>
            <a:pPr algn="ctr"/>
            <a:endParaRPr lang="ru-RU" dirty="0"/>
          </a:p>
          <a:p>
            <a:pPr algn="ctr"/>
            <a:endParaRPr lang="ru-RU" dirty="0"/>
          </a:p>
          <a:p>
            <a:pPr algn="ctr"/>
            <a:endParaRPr lang="ru-RU" dirty="0"/>
          </a:p>
          <a:p>
            <a:pPr algn="ctr"/>
            <a:endParaRPr lang="ru-RU" dirty="0"/>
          </a:p>
          <a:p>
            <a:pPr algn="ctr"/>
            <a:endParaRPr lang="ru-RU" dirty="0"/>
          </a:p>
          <a:p>
            <a:pPr algn="ctr"/>
            <a:endParaRPr lang="ru-RU" dirty="0"/>
          </a:p>
          <a:p>
            <a:pPr algn="ctr"/>
            <a:endParaRPr lang="ru-RU" dirty="0"/>
          </a:p>
          <a:p>
            <a:pPr algn="ctr"/>
            <a:endParaRPr lang="ru-RU" dirty="0"/>
          </a:p>
          <a:p>
            <a:pPr algn="ctr"/>
            <a:endParaRPr lang="ru-RU" dirty="0"/>
          </a:p>
          <a:p>
            <a:pPr algn="ctr"/>
            <a:endParaRPr lang="ru-RU" dirty="0"/>
          </a:p>
          <a:p>
            <a:pPr algn="ctr"/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5015880" y="908720"/>
            <a:ext cx="4608512" cy="576064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Факторы </a:t>
            </a:r>
            <a:r>
              <a:rPr lang="ru-RU" sz="3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производства</a:t>
            </a:r>
            <a:endParaRPr lang="ru-RU" sz="3200" dirty="0">
              <a:solidFill>
                <a:schemeClr val="bg1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382241" y="1849219"/>
            <a:ext cx="2548611" cy="1584176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>
                <a:solidFill>
                  <a:schemeClr val="bg1"/>
                </a:solidFill>
              </a:rPr>
              <a:t>Старые</a:t>
            </a:r>
          </a:p>
          <a:p>
            <a:pPr algn="ctr">
              <a:lnSpc>
                <a:spcPct val="80000"/>
              </a:lnSpc>
            </a:pPr>
            <a:r>
              <a:rPr lang="ru-RU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(Эпоха промышленных переворотов)</a:t>
            </a:r>
            <a:endParaRPr lang="ru-RU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7680176" y="1845414"/>
            <a:ext cx="2548611" cy="1584176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>
                <a:solidFill>
                  <a:schemeClr val="bg1"/>
                </a:solidFill>
              </a:rPr>
              <a:t>Новые</a:t>
            </a:r>
          </a:p>
          <a:p>
            <a:pPr algn="ctr">
              <a:lnSpc>
                <a:spcPct val="80000"/>
              </a:lnSpc>
            </a:pPr>
            <a:r>
              <a:rPr lang="ru-RU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(Эпоха  НТР)</a:t>
            </a:r>
            <a:endParaRPr lang="ru-RU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10" name="Прямая со стрелкой 9"/>
          <p:cNvCxnSpPr/>
          <p:nvPr/>
        </p:nvCxnSpPr>
        <p:spPr>
          <a:xfrm>
            <a:off x="7356141" y="1484785"/>
            <a:ext cx="1598341" cy="356825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 flipH="1">
            <a:off x="5591944" y="1484785"/>
            <a:ext cx="1728192" cy="356825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96551244"/>
      </p:ext>
    </p:extLst>
  </p:cSld>
  <p:clrMapOvr>
    <a:masterClrMapping/>
  </p:clrMapOvr>
  <p:transition spd="slow">
    <p:pull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53" presetClass="exit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53" presetClass="exit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53" presetClass="exit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53" presetClass="exit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6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53" presetClass="exit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3" grpId="0" animBg="1"/>
      <p:bldP spid="7" grpId="0" animBg="1"/>
      <p:bldP spid="8" grpId="0" animBg="1"/>
    </p:bldLst>
  </p:timing>
</p:sld>
</file>

<file path=ppt/theme/theme1.xml><?xml version="1.0" encoding="utf-8"?>
<a:theme xmlns:a="http://schemas.openxmlformats.org/drawingml/2006/main" name="Тема12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Тема12" id="{78BF9E8D-3F5C-4C07-990C-9087BA11F69A}" vid="{E2CF3E7D-90E1-441F-B0E5-73239690F57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Тема12</Template>
  <TotalTime>209</TotalTime>
  <Words>872</Words>
  <Application>Microsoft Office PowerPoint</Application>
  <PresentationFormat>Широкоэкранный</PresentationFormat>
  <Paragraphs>171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9" baseType="lpstr">
      <vt:lpstr>Arial</vt:lpstr>
      <vt:lpstr>Calibri</vt:lpstr>
      <vt:lpstr>Times New Roman</vt:lpstr>
      <vt:lpstr>Wingdings</vt:lpstr>
      <vt:lpstr>Тема12</vt:lpstr>
      <vt:lpstr>ПРОЦЕСС И НАПРАВЛЕНИЯ  НАУЧНО-ТЕХНИЧЕСКОЙ  РЕВОЛЮЦИИ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ПРОИЗВОДСТВО</vt:lpstr>
      <vt:lpstr> УПРАВЛЕНИЕ </vt:lpstr>
      <vt:lpstr>ФАКТОРЫ РАЗМЕЩЕНИЯ ХОЗЯЙСТВА</vt:lpstr>
      <vt:lpstr>Презентация PowerPoint</vt:lpstr>
      <vt:lpstr>Основные направления развития НТР в Казахстане. </vt:lpstr>
      <vt:lpstr>Презентация PowerPoint</vt:lpstr>
      <vt:lpstr>Научно-технологические парки Казахстана:</vt:lpstr>
      <vt:lpstr>Словарь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ПРОЦЕСС И НАПРАВЛЕНИЯ  НАУЧНО-ТЕХНИЧЕСКОЙ  РЕВОЛЮЦИИ</dc:title>
  <dc:creator>Пользователь</dc:creator>
  <cp:lastModifiedBy>Пользователь</cp:lastModifiedBy>
  <cp:revision>14</cp:revision>
  <dcterms:created xsi:type="dcterms:W3CDTF">2020-03-31T10:53:52Z</dcterms:created>
  <dcterms:modified xsi:type="dcterms:W3CDTF">2020-03-31T14:23:45Z</dcterms:modified>
</cp:coreProperties>
</file>