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62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Теория и методика развития речи у детей</a:t>
            </a:r>
            <a:endParaRPr lang="ru-RU" sz="6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44312"/>
          </a:xfrm>
        </p:spPr>
        <p:txBody>
          <a:bodyPr>
            <a:noAutofit/>
          </a:bodyPr>
          <a:lstStyle/>
          <a:p>
            <a:r>
              <a:rPr lang="ru-RU" sz="3700" dirty="0" smtClean="0"/>
              <a:t>— постепенность и повторность. </a:t>
            </a:r>
            <a:r>
              <a:rPr lang="ru-RU" sz="3700" dirty="0" smtClean="0"/>
              <a:t>   Постепенно </a:t>
            </a:r>
            <a:r>
              <a:rPr lang="ru-RU" sz="3700" dirty="0" smtClean="0"/>
              <a:t>увеличивать число предметов; постепенно переходить от перечисления предметов к перечислению признаков и качеств предметов, от индивидуальных бесед к </a:t>
            </a:r>
            <a:r>
              <a:rPr lang="ru-RU" sz="3700" b="1" u="sng" dirty="0" smtClean="0"/>
              <a:t>коллективным</a:t>
            </a:r>
            <a:r>
              <a:rPr lang="ru-RU" sz="3700" dirty="0" smtClean="0"/>
              <a:t>, от восприятия незнакомых предметов к предметам знакомым, но не наблюдаемым в данный момент, и т. д.</a:t>
            </a:r>
            <a:br>
              <a:rPr lang="ru-RU" sz="3700" dirty="0" smtClean="0"/>
            </a:br>
            <a:endParaRPr lang="ru-RU" sz="37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46811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  Развивать </a:t>
            </a:r>
            <a:r>
              <a:rPr lang="ru-RU" sz="3200" b="1" dirty="0" smtClean="0"/>
              <a:t>речь</a:t>
            </a:r>
            <a:r>
              <a:rPr lang="ru-RU" sz="3200" dirty="0" smtClean="0"/>
              <a:t> — это не значит только предоставлять детям возможность больше говорить, давать материал и</a:t>
            </a:r>
            <a:r>
              <a:rPr lang="ru-RU" sz="3200" i="1" dirty="0" smtClean="0"/>
              <a:t> </a:t>
            </a:r>
            <a:r>
              <a:rPr lang="ru-RU" sz="3200" dirty="0" smtClean="0"/>
              <a:t>темы для устных высказываний.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</a:t>
            </a:r>
            <a:r>
              <a:rPr lang="ru-RU" sz="3200" b="1" dirty="0" smtClean="0"/>
              <a:t>Развивать </a:t>
            </a:r>
            <a:r>
              <a:rPr lang="ru-RU" sz="3200" b="1" dirty="0" smtClean="0"/>
              <a:t>р</a:t>
            </a:r>
            <a:r>
              <a:rPr lang="ru-RU" sz="3200" dirty="0" smtClean="0"/>
              <a:t>ечь — значит систематически, планомерно работать над ее содержанием, ее последовательностью, учить построению </a:t>
            </a:r>
            <a:r>
              <a:rPr lang="ru-RU" sz="3200" dirty="0" smtClean="0"/>
              <a:t>предложений</a:t>
            </a:r>
            <a:r>
              <a:rPr lang="ru-RU" sz="3200" dirty="0" smtClean="0"/>
              <a:t>, вдумчивому выбору подходящего слова и его формы, постоянно работать над правильным произношением звуков и слов. </a:t>
            </a:r>
            <a:endParaRPr lang="ru-RU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468112"/>
          </a:xfrm>
        </p:spPr>
        <p:txBody>
          <a:bodyPr>
            <a:noAutofit/>
          </a:bodyPr>
          <a:lstStyle/>
          <a:p>
            <a:r>
              <a:rPr lang="ru-RU" sz="4000" dirty="0" smtClean="0"/>
              <a:t>  Под </a:t>
            </a:r>
            <a:r>
              <a:rPr lang="ru-RU" sz="4000" i="1" dirty="0" smtClean="0"/>
              <a:t>методическими принципами понимаются общие исходные правила, руководствуясь которыми педагог выбирает (или создает) </a:t>
            </a:r>
            <a:br>
              <a:rPr lang="ru-RU" sz="4000" i="1" dirty="0" smtClean="0"/>
            </a:br>
            <a:r>
              <a:rPr lang="ru-RU" sz="4000" i="1" dirty="0" smtClean="0"/>
              <a:t>средства обучения. </a:t>
            </a: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> </a:t>
            </a:r>
            <a:r>
              <a:rPr lang="ru-RU" sz="4000" i="1" dirty="0" smtClean="0"/>
              <a:t>  </a:t>
            </a:r>
            <a:r>
              <a:rPr lang="ru-RU" sz="4000" dirty="0" smtClean="0"/>
              <a:t>Методические </a:t>
            </a:r>
            <a:r>
              <a:rPr lang="ru-RU" sz="4000" dirty="0" smtClean="0"/>
              <a:t>принципы отражают специфику обучения родной речи и выступают во взаимосвязи друг с другом.</a:t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5867400"/>
          </a:xfrm>
        </p:spPr>
        <p:txBody>
          <a:bodyPr>
            <a:noAutofit/>
          </a:bodyPr>
          <a:lstStyle/>
          <a:p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 </a:t>
            </a:r>
            <a:r>
              <a:rPr lang="ru-RU" sz="2900" dirty="0" smtClean="0"/>
              <a:t>  Одним </a:t>
            </a:r>
            <a:r>
              <a:rPr lang="ru-RU" sz="2900" dirty="0" smtClean="0"/>
              <a:t>из важных методических принципов обучения является </a:t>
            </a:r>
            <a:r>
              <a:rPr lang="ru-RU" sz="2900" i="1" dirty="0" smtClean="0"/>
              <a:t>принцип формирования речевой деятельности детей как активного процесса говорения в понимания. </a:t>
            </a:r>
            <a:r>
              <a:rPr lang="ru-RU" sz="2900" dirty="0" smtClean="0"/>
              <a:t>Это продиктовано тем, что говорение и понимание — два вида одной и той же речевой деятельности</a:t>
            </a:r>
            <a:r>
              <a:rPr lang="ru-RU" sz="2900" dirty="0" smtClean="0"/>
              <a:t>.</a:t>
            </a:r>
            <a:br>
              <a:rPr lang="ru-RU" sz="2900" dirty="0" smtClean="0"/>
            </a:br>
            <a:r>
              <a:rPr lang="ru-RU" sz="2900" dirty="0" smtClean="0"/>
              <a:t> </a:t>
            </a:r>
            <a:r>
              <a:rPr lang="ru-RU" sz="2900" dirty="0" smtClean="0"/>
              <a:t>  </a:t>
            </a:r>
            <a:r>
              <a:rPr lang="ru-RU" sz="2900" dirty="0" smtClean="0"/>
              <a:t>Они имеют сходную внутреннюю психологическую природу, требуют одних и тех же условий. И создание, и понимание речи предполагают владение системой языка, т. е. системой тех способов, при помощи которых язык передает определенные явления и отношения действительности.</a:t>
            </a:r>
            <a:br>
              <a:rPr lang="ru-RU" sz="2900" dirty="0" smtClean="0"/>
            </a:br>
            <a:endParaRPr lang="ru-RU" sz="29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72912"/>
          </a:xfrm>
        </p:spPr>
        <p:txBody>
          <a:bodyPr>
            <a:noAutofit/>
          </a:bodyPr>
          <a:lstStyle/>
          <a:p>
            <a:r>
              <a:rPr lang="ru-RU" sz="4000" dirty="0" smtClean="0"/>
              <a:t>  Обучение </a:t>
            </a:r>
            <a:r>
              <a:rPr lang="ru-RU" sz="4000" dirty="0" smtClean="0"/>
              <a:t>родному языку базируется также на </a:t>
            </a:r>
            <a:r>
              <a:rPr lang="ru-RU" sz="4000" i="1" dirty="0" smtClean="0"/>
              <a:t>принципе взаимосвязи всех его сторон: фонетической, лексической и грамматической. </a:t>
            </a:r>
            <a:r>
              <a:rPr lang="ru-RU" sz="4000" i="1" dirty="0" smtClean="0"/>
              <a:t>  </a:t>
            </a:r>
            <a:r>
              <a:rPr lang="ru-RU" sz="4000" dirty="0" smtClean="0"/>
              <a:t>Единство </a:t>
            </a:r>
            <a:r>
              <a:rPr lang="ru-RU" sz="4000" dirty="0" smtClean="0"/>
              <a:t>всех сторон языка проявляется прежде всего в его коммуникативной функции, которая выступает как основное свойство языка, его сущность.</a:t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20512"/>
          </a:xfrm>
        </p:spPr>
        <p:txBody>
          <a:bodyPr>
            <a:noAutofit/>
          </a:bodyPr>
          <a:lstStyle/>
          <a:p>
            <a:r>
              <a:rPr lang="ru-RU" sz="3900" dirty="0" smtClean="0"/>
              <a:t>  Комплексное </a:t>
            </a:r>
            <a:r>
              <a:rPr lang="ru-RU" sz="3900" dirty="0" smtClean="0"/>
              <a:t>решение речевых задач — это не просто сочетание отдельных задач, а их взаимосвязь, взаимодействие, взаимное проникновение, основанное на едином содержании. Центральное место на занятиях отводится развитию связной речи, остальные задачи работают на построение высказываний разных типов. </a:t>
            </a:r>
            <a:endParaRPr lang="ru-RU" sz="39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391912"/>
          </a:xfrm>
        </p:spPr>
        <p:txBody>
          <a:bodyPr>
            <a:noAutofit/>
          </a:bodyPr>
          <a:lstStyle/>
          <a:p>
            <a:r>
              <a:rPr lang="ru-RU" sz="3600" dirty="0" smtClean="0"/>
              <a:t>   Объединение </a:t>
            </a:r>
            <a:r>
              <a:rPr lang="ru-RU" sz="3600" dirty="0" smtClean="0"/>
              <a:t>задач на занятии может быть разным: на одном занятии могут отрабатываться связная речь, звуковая </a:t>
            </a:r>
            <a:r>
              <a:rPr lang="ru-RU" sz="3600" b="1" u="sng" dirty="0" smtClean="0"/>
              <a:t>культура речи</a:t>
            </a:r>
            <a:r>
              <a:rPr lang="ru-RU" sz="3600" b="1" dirty="0" smtClean="0"/>
              <a:t>,</a:t>
            </a:r>
            <a:r>
              <a:rPr lang="ru-RU" sz="3600" dirty="0" smtClean="0"/>
              <a:t> словарная работа; на другом — связная речь, словарная работа, </a:t>
            </a:r>
            <a:r>
              <a:rPr lang="ru-RU" sz="3600" b="1" u="sng" dirty="0" smtClean="0"/>
              <a:t>грамматический </a:t>
            </a:r>
            <a:r>
              <a:rPr lang="ru-RU" sz="3600" b="1" u="sng" dirty="0" smtClean="0"/>
              <a:t>строй</a:t>
            </a:r>
            <a:r>
              <a:rPr lang="ru-RU" sz="3600" dirty="0" smtClean="0"/>
              <a:t> речи</a:t>
            </a:r>
            <a:r>
              <a:rPr lang="ru-RU" sz="3600" dirty="0" smtClean="0"/>
              <a:t>; на третьем — связная речь, звуковая культура речи, грамматический строй речи и т. п. 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20512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  Выделяют </a:t>
            </a:r>
            <a:r>
              <a:rPr lang="ru-RU" sz="4400" dirty="0" smtClean="0"/>
              <a:t>следующие </a:t>
            </a:r>
            <a:r>
              <a:rPr lang="ru-RU" sz="4400" b="1" dirty="0" smtClean="0"/>
              <a:t>требования к занятиям</a:t>
            </a:r>
            <a:r>
              <a:rPr lang="ru-RU" sz="4400" dirty="0" smtClean="0"/>
              <a:t> по развитию речи. </a:t>
            </a:r>
            <a:br>
              <a:rPr lang="ru-RU" sz="4400" dirty="0" smtClean="0"/>
            </a:br>
            <a:r>
              <a:rPr lang="ru-RU" sz="4400" dirty="0" smtClean="0"/>
              <a:t>1. </a:t>
            </a:r>
            <a:r>
              <a:rPr lang="ru-RU" sz="4400" i="1" dirty="0" smtClean="0"/>
              <a:t>Взаимосвязь развивающих, обучающих и воспитательных задач, обеспечивающих формирование у детей активной познавательной позиции.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44312"/>
          </a:xfrm>
        </p:spPr>
        <p:txBody>
          <a:bodyPr>
            <a:noAutofit/>
          </a:bodyPr>
          <a:lstStyle/>
          <a:p>
            <a:r>
              <a:rPr lang="ru-RU" sz="4300" dirty="0" smtClean="0"/>
              <a:t>2. </a:t>
            </a:r>
            <a:r>
              <a:rPr lang="ru-RU" sz="4300" i="1" dirty="0" smtClean="0"/>
              <a:t>На занятиях должна царить атмосфера уважения, </a:t>
            </a:r>
            <a:r>
              <a:rPr lang="ru-RU" sz="4300" b="1" u="sng" dirty="0" smtClean="0"/>
              <a:t>взаимопонимания</a:t>
            </a:r>
            <a:r>
              <a:rPr lang="ru-RU" sz="4300" i="1" dirty="0" smtClean="0"/>
              <a:t>, общей (педагога и детей) заинтересованности, </a:t>
            </a:r>
            <a:r>
              <a:rPr lang="ru-RU" sz="4300" b="1" u="sng" dirty="0" smtClean="0"/>
              <a:t>коллективного</a:t>
            </a:r>
            <a:r>
              <a:rPr lang="ru-RU" sz="4300" i="1" dirty="0" smtClean="0"/>
              <a:t> поиска</a:t>
            </a:r>
            <a:r>
              <a:rPr lang="ru-RU" sz="4300" i="1" dirty="0" smtClean="0"/>
              <a:t>, взаимного удовлетворения от «познавательных побед» атмосфера сотрудничества. </a:t>
            </a:r>
            <a:endParaRPr lang="ru-RU" sz="43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468112"/>
          </a:xfrm>
        </p:spPr>
        <p:txBody>
          <a:bodyPr>
            <a:noAutofit/>
          </a:bodyPr>
          <a:lstStyle/>
          <a:p>
            <a:r>
              <a:rPr lang="ru-RU" sz="3600" dirty="0" smtClean="0"/>
              <a:t>3. </a:t>
            </a:r>
            <a:r>
              <a:rPr lang="ru-RU" sz="3600" i="1" dirty="0" smtClean="0"/>
              <a:t>Занятия должны быть лингвистически грамотными (по содержанию, постановке вопросов, по отбору дидактического материала, по организации работы с детьми). 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>4</a:t>
            </a:r>
            <a:r>
              <a:rPr lang="ru-RU" sz="3600" i="1" dirty="0" smtClean="0"/>
              <a:t>. Занятие должно быть целостным «педагогическим произведением (М. Я. </a:t>
            </a:r>
            <a:r>
              <a:rPr lang="ru-RU" sz="3600" i="1" dirty="0" err="1" smtClean="0"/>
              <a:t>Скаткин</a:t>
            </a:r>
            <a:r>
              <a:rPr lang="ru-RU" sz="3600" i="1" dirty="0" smtClean="0"/>
              <a:t>), иметь определенную логику развертывания </a:t>
            </a:r>
            <a:r>
              <a:rPr lang="ru-RU" sz="3600" b="1" u="sng" dirty="0" smtClean="0"/>
              <a:t>учебной </a:t>
            </a:r>
            <a:r>
              <a:rPr lang="ru-RU" sz="3600" b="1" u="sng" dirty="0" smtClean="0"/>
              <a:t>деятельности</a:t>
            </a:r>
            <a:r>
              <a:rPr lang="ru-RU" sz="3600" i="1" dirty="0" smtClean="0"/>
              <a:t> детей</a:t>
            </a:r>
            <a:r>
              <a:rPr lang="ru-RU" sz="3600" i="1" dirty="0" smtClean="0"/>
              <a:t>. 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20512"/>
          </a:xfrm>
        </p:spPr>
        <p:txBody>
          <a:bodyPr>
            <a:noAutofit/>
          </a:bodyPr>
          <a:lstStyle/>
          <a:p>
            <a:r>
              <a:rPr lang="ru-RU" sz="3700" b="1" dirty="0" smtClean="0"/>
              <a:t>   Речь</a:t>
            </a:r>
            <a:r>
              <a:rPr lang="ru-RU" sz="3700" dirty="0" smtClean="0"/>
              <a:t> </a:t>
            </a:r>
            <a:r>
              <a:rPr lang="ru-RU" sz="3700" dirty="0" smtClean="0"/>
              <a:t>- неотъемлемая часть социального </a:t>
            </a:r>
            <a:r>
              <a:rPr lang="ru-RU" sz="3700" b="1" u="sng" dirty="0" smtClean="0"/>
              <a:t>бытия</a:t>
            </a:r>
            <a:r>
              <a:rPr lang="ru-RU" sz="3700" dirty="0" smtClean="0"/>
              <a:t> людей</a:t>
            </a:r>
            <a:r>
              <a:rPr lang="ru-RU" sz="3700" dirty="0" smtClean="0"/>
              <a:t>, необходимое условие человеческого общества. Речь используется в процессе деятельности для согласования усилий, планирования работы, проверки и оценки ее результатов, помогает в познании окружающего мира. Благодаря ей человек приобретает, усваивает знания и передает их. </a:t>
            </a:r>
            <a:endParaRPr lang="ru-RU" sz="37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20512"/>
          </a:xfrm>
        </p:spPr>
        <p:txBody>
          <a:bodyPr>
            <a:noAutofit/>
          </a:bodyPr>
          <a:lstStyle/>
          <a:p>
            <a:r>
              <a:rPr lang="ru-RU" sz="3200" dirty="0" smtClean="0"/>
              <a:t>   Правильно </a:t>
            </a:r>
            <a:r>
              <a:rPr lang="ru-RU" sz="3200" dirty="0" smtClean="0"/>
              <a:t>поставленные цели и задачи </a:t>
            </a:r>
            <a:r>
              <a:rPr lang="ru-RU" sz="3200" u="sng" dirty="0" smtClean="0"/>
              <a:t>развития речи детей </a:t>
            </a:r>
            <a:r>
              <a:rPr lang="ru-RU" sz="3200" dirty="0" smtClean="0"/>
              <a:t>дошкольного возраста помогают педагогам максимально эффективно трудиться над данной проблемой.</a:t>
            </a:r>
            <a:br>
              <a:rPr lang="ru-RU" sz="3200" dirty="0" smtClean="0"/>
            </a:br>
            <a:r>
              <a:rPr lang="ru-RU" sz="3200" dirty="0" smtClean="0"/>
              <a:t>   Основной </a:t>
            </a:r>
            <a:r>
              <a:rPr lang="ru-RU" sz="3200" u="sng" dirty="0" smtClean="0"/>
              <a:t>целью работы</a:t>
            </a:r>
            <a:r>
              <a:rPr lang="ru-RU" sz="3200" dirty="0" smtClean="0"/>
              <a:t> по развитию речи детей дошкольного возраста является формирование </a:t>
            </a:r>
            <a:r>
              <a:rPr lang="ru-RU" sz="3200" u="sng" dirty="0" smtClean="0"/>
              <a:t>устной речи</a:t>
            </a:r>
            <a:r>
              <a:rPr lang="ru-RU" sz="3200" dirty="0" smtClean="0"/>
              <a:t> ребенка и навыков его общения с окружающими на основе владения литературным языком своего народа.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468112"/>
          </a:xfrm>
        </p:spPr>
        <p:txBody>
          <a:bodyPr>
            <a:noAutofit/>
          </a:bodyPr>
          <a:lstStyle/>
          <a:p>
            <a:r>
              <a:rPr lang="ru-RU" sz="3600" dirty="0" smtClean="0"/>
              <a:t>   Задачи</a:t>
            </a:r>
            <a:r>
              <a:rPr lang="ru-RU" sz="3600" dirty="0" smtClean="0"/>
              <a:t>, решение которых поможет в достижении поставленной цели, следующие:</a:t>
            </a:r>
            <a:br>
              <a:rPr lang="ru-RU" sz="3600" dirty="0" smtClean="0"/>
            </a:br>
            <a:r>
              <a:rPr lang="ru-RU" sz="3600" dirty="0" smtClean="0"/>
              <a:t>-воспитание </a:t>
            </a:r>
            <a:r>
              <a:rPr lang="ru-RU" sz="3600" dirty="0" smtClean="0"/>
              <a:t>звуковой </a:t>
            </a:r>
            <a:r>
              <a:rPr lang="ru-RU" sz="3600" u="sng" dirty="0" smtClean="0"/>
              <a:t>культуры </a:t>
            </a:r>
            <a:r>
              <a:rPr lang="ru-RU" sz="3600" u="sng" dirty="0" smtClean="0"/>
              <a:t>речи</a:t>
            </a:r>
            <a:r>
              <a:rPr lang="ru-RU" sz="3600" dirty="0" smtClean="0"/>
              <a:t> ребенка</a:t>
            </a:r>
            <a:r>
              <a:rPr lang="ru-RU" sz="3600" dirty="0" smtClean="0"/>
              <a:t>;</a:t>
            </a:r>
            <a:br>
              <a:rPr lang="ru-RU" sz="3600" dirty="0" smtClean="0"/>
            </a:br>
            <a:r>
              <a:rPr lang="ru-RU" sz="3600" dirty="0" smtClean="0"/>
              <a:t>-обогащение</a:t>
            </a:r>
            <a:r>
              <a:rPr lang="ru-RU" sz="3600" dirty="0" smtClean="0"/>
              <a:t>, закрепление и активация словаря ребенка;</a:t>
            </a:r>
            <a:br>
              <a:rPr lang="ru-RU" sz="3600" dirty="0" smtClean="0"/>
            </a:br>
            <a:r>
              <a:rPr lang="ru-RU" sz="3600" dirty="0" smtClean="0"/>
              <a:t>-совершенствование </a:t>
            </a:r>
            <a:r>
              <a:rPr lang="ru-RU" sz="3600" dirty="0" smtClean="0"/>
              <a:t>грамматически правильной речи ребенка;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468112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-развитие </a:t>
            </a:r>
            <a:r>
              <a:rPr lang="ru-RU" dirty="0" smtClean="0"/>
              <a:t>связной речи ребенка;</a:t>
            </a:r>
            <a:br>
              <a:rPr lang="ru-RU" dirty="0" smtClean="0"/>
            </a:br>
            <a:r>
              <a:rPr lang="ru-RU" dirty="0" smtClean="0"/>
              <a:t>-воспитание </a:t>
            </a:r>
            <a:r>
              <a:rPr lang="ru-RU" dirty="0" smtClean="0"/>
              <a:t>у ребенка интереса к художественному слову;</a:t>
            </a:r>
            <a:br>
              <a:rPr lang="ru-RU" dirty="0" smtClean="0"/>
            </a:br>
            <a:r>
              <a:rPr lang="ru-RU" dirty="0" smtClean="0"/>
              <a:t>-обучение </a:t>
            </a:r>
            <a:r>
              <a:rPr lang="ru-RU" dirty="0" smtClean="0"/>
              <a:t>ребенка родному языку.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20512"/>
          </a:xfrm>
        </p:spPr>
        <p:txBody>
          <a:bodyPr>
            <a:noAutofit/>
          </a:bodyPr>
          <a:lstStyle/>
          <a:p>
            <a:r>
              <a:rPr lang="ru-RU" sz="4000" dirty="0" smtClean="0"/>
              <a:t>   В </a:t>
            </a:r>
            <a:r>
              <a:rPr lang="ru-RU" sz="4000" dirty="0" smtClean="0"/>
              <a:t>современном мире теория и методика развития речи детей дошкольного возраста говорят об одном, что основным способом считается игра с ребенком. В основу этого </a:t>
            </a:r>
            <a:r>
              <a:rPr lang="ru-RU" sz="4000" smtClean="0"/>
              <a:t>положено </a:t>
            </a:r>
            <a:r>
              <a:rPr lang="ru-RU" sz="4000" u="sng" smtClean="0"/>
              <a:t>психическое развитие</a:t>
            </a:r>
            <a:r>
              <a:rPr lang="ru-RU" sz="4000" u="sng" dirty="0" smtClean="0"/>
              <a:t>,</a:t>
            </a:r>
            <a:r>
              <a:rPr lang="ru-RU" sz="4000" dirty="0" smtClean="0"/>
              <a:t> а именно эмоциональный уровень развития, если ребенок пассивен, то и с речью у него будут наблюдаться проблемы. 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44312"/>
          </a:xfrm>
        </p:spPr>
        <p:txBody>
          <a:bodyPr>
            <a:noAutofit/>
          </a:bodyPr>
          <a:lstStyle/>
          <a:p>
            <a:r>
              <a:rPr lang="ru-RU" sz="3700" b="1" dirty="0" smtClean="0"/>
              <a:t>   Речь</a:t>
            </a:r>
            <a:r>
              <a:rPr lang="ru-RU" sz="3700" dirty="0" smtClean="0"/>
              <a:t> </a:t>
            </a:r>
            <a:r>
              <a:rPr lang="ru-RU" sz="3700" dirty="0" smtClean="0"/>
              <a:t>– это средство воздействия на сознание, выработки мировоззрения, норм поведения, формирования вкусов, удовлетворения потребностей в общении.</a:t>
            </a:r>
            <a:br>
              <a:rPr lang="ru-RU" sz="3700" dirty="0" smtClean="0"/>
            </a:br>
            <a:r>
              <a:rPr lang="ru-RU" sz="3700" dirty="0" smtClean="0"/>
              <a:t>   Когда </a:t>
            </a:r>
            <a:r>
              <a:rPr lang="ru-RU" sz="3700" dirty="0" smtClean="0"/>
              <a:t>и как появилась речь? Этот вопрос интересовал ученых всегда. Существует множество </a:t>
            </a:r>
            <a:r>
              <a:rPr lang="ru-RU" sz="3700" b="1" dirty="0" smtClean="0"/>
              <a:t>теорий о происхождении и сущности речи</a:t>
            </a:r>
            <a:r>
              <a:rPr lang="ru-RU" sz="3700" dirty="0" smtClean="0"/>
              <a:t>. </a:t>
            </a:r>
            <a:br>
              <a:rPr lang="ru-RU" sz="3700" dirty="0" smtClean="0"/>
            </a:br>
            <a:endParaRPr lang="ru-RU" sz="37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468112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</a:t>
            </a:r>
            <a:r>
              <a:rPr lang="ru-RU" sz="3200" dirty="0" smtClean="0"/>
              <a:t>. </a:t>
            </a:r>
            <a:r>
              <a:rPr lang="ru-RU" sz="3200" i="1" dirty="0" smtClean="0"/>
              <a:t>Звукоподражательная теория</a:t>
            </a:r>
            <a:r>
              <a:rPr lang="ru-RU" sz="3200" i="1" dirty="0" smtClean="0"/>
              <a:t>.</a:t>
            </a:r>
            <a:br>
              <a:rPr lang="ru-RU" sz="3200" i="1" dirty="0" smtClean="0"/>
            </a:br>
            <a:r>
              <a:rPr lang="ru-RU" sz="3200" i="1" dirty="0" smtClean="0"/>
              <a:t> </a:t>
            </a:r>
            <a:r>
              <a:rPr lang="ru-RU" sz="3200" i="1" dirty="0" smtClean="0"/>
              <a:t>  </a:t>
            </a:r>
            <a:r>
              <a:rPr lang="ru-RU" sz="3200" dirty="0" smtClean="0"/>
              <a:t>Согласно этой теории слово является выразителем душевных и физических состояний человека (радости, страха, голода).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  Первые </a:t>
            </a:r>
            <a:r>
              <a:rPr lang="ru-RU" sz="3200" dirty="0" smtClean="0"/>
              <a:t>слова — это непроизвольные выкрики, </a:t>
            </a:r>
            <a:r>
              <a:rPr lang="ru-RU" sz="3200" dirty="0" smtClean="0"/>
              <a:t>междометия. В </a:t>
            </a:r>
            <a:r>
              <a:rPr lang="ru-RU" sz="3200" dirty="0" smtClean="0"/>
              <a:t>ходе дальнейшего развития выкрики приобретали символическое значение, обязательное для всех членов данного сообщества.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44312"/>
          </a:xfrm>
        </p:spPr>
        <p:txBody>
          <a:bodyPr>
            <a:normAutofit/>
          </a:bodyPr>
          <a:lstStyle/>
          <a:p>
            <a:r>
              <a:rPr lang="ru-RU" sz="3000" dirty="0" smtClean="0"/>
              <a:t>2. </a:t>
            </a:r>
            <a:r>
              <a:rPr lang="ru-RU" sz="3000" i="1" dirty="0" smtClean="0"/>
              <a:t>Рабочая теория (</a:t>
            </a:r>
            <a:r>
              <a:rPr lang="ru-RU" sz="3000" i="1" dirty="0" err="1" smtClean="0"/>
              <a:t>теория</a:t>
            </a:r>
            <a:r>
              <a:rPr lang="ru-RU" sz="3000" i="1" dirty="0" smtClean="0"/>
              <a:t> трудовых выкриков). </a:t>
            </a:r>
            <a:r>
              <a:rPr lang="ru-RU" sz="3000" i="1" dirty="0" smtClean="0"/>
              <a:t>   </a:t>
            </a:r>
            <a:r>
              <a:rPr lang="ru-RU" sz="3000" dirty="0" smtClean="0"/>
              <a:t>Сторонники </a:t>
            </a:r>
            <a:r>
              <a:rPr lang="ru-RU" sz="3000" dirty="0" smtClean="0"/>
              <a:t>этой теории считают, что мышление и действие были первоначально неразрывны, так как прежде чем люди научились изготовлять орудия труда, они в течение продолжительного времени использовали в этом качестве различные естественные предметы. Выкрики и возгласы облегчали и организовывали совместную трудовую деятельность. Постепенно они превращались в символ трудовых процессов, поэтому первоначальная речь (язык) была набором глагольных корней. </a:t>
            </a:r>
            <a:endParaRPr lang="ru-RU" sz="3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20512"/>
          </a:xfrm>
        </p:spPr>
        <p:txBody>
          <a:bodyPr>
            <a:noAutofit/>
          </a:bodyPr>
          <a:lstStyle/>
          <a:p>
            <a:r>
              <a:rPr lang="ru-RU" sz="3900" dirty="0" smtClean="0"/>
              <a:t>   Обучение </a:t>
            </a:r>
            <a:r>
              <a:rPr lang="ru-RU" sz="3900" dirty="0" smtClean="0"/>
              <a:t>речи в дошкольных учреждениях ведется в двух взаимосвязанных </a:t>
            </a:r>
            <a:r>
              <a:rPr lang="ru-RU" sz="3900" b="1" dirty="0" smtClean="0"/>
              <a:t>направлениях</a:t>
            </a:r>
            <a:r>
              <a:rPr lang="ru-RU" sz="3900" dirty="0" smtClean="0"/>
              <a:t>, к которым относятся: </a:t>
            </a:r>
            <a:br>
              <a:rPr lang="ru-RU" sz="3900" dirty="0" smtClean="0"/>
            </a:br>
            <a:r>
              <a:rPr lang="ru-RU" sz="3900" dirty="0" smtClean="0"/>
              <a:t>  1</a:t>
            </a:r>
            <a:r>
              <a:rPr lang="ru-RU" sz="3900" dirty="0" smtClean="0"/>
              <a:t>) совершенствование собственно речевой деятельности; </a:t>
            </a:r>
            <a:br>
              <a:rPr lang="ru-RU" sz="3900" dirty="0" smtClean="0"/>
            </a:br>
            <a:r>
              <a:rPr lang="ru-RU" sz="3900" dirty="0" smtClean="0"/>
              <a:t>  2</a:t>
            </a:r>
            <a:r>
              <a:rPr lang="ru-RU" sz="3900" dirty="0" smtClean="0"/>
              <a:t>) формирование отдельных речевых умений, создающих базу для обогащения речевой деятельности: </a:t>
            </a:r>
            <a:br>
              <a:rPr lang="ru-RU" sz="3900" dirty="0" smtClean="0"/>
            </a:br>
            <a:endParaRPr lang="ru-RU" sz="39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44312"/>
          </a:xfrm>
        </p:spPr>
        <p:txBody>
          <a:bodyPr>
            <a:noAutofit/>
          </a:bodyPr>
          <a:lstStyle/>
          <a:p>
            <a:r>
              <a:rPr lang="ru-RU" sz="3200" dirty="0" smtClean="0"/>
              <a:t>— умение по заголовку, по началу и другим внешним признакам определить тему, дальнейший ход событий; </a:t>
            </a:r>
            <a:br>
              <a:rPr lang="ru-RU" sz="3200" dirty="0" smtClean="0"/>
            </a:br>
            <a:r>
              <a:rPr lang="ru-RU" sz="3200" dirty="0" smtClean="0"/>
              <a:t>— умение выделять элементы высказывания: отдельные факты, </a:t>
            </a:r>
            <a:r>
              <a:rPr lang="ru-RU" sz="3200" dirty="0" err="1" smtClean="0"/>
              <a:t>микротемы</a:t>
            </a:r>
            <a:r>
              <a:rPr lang="ru-RU" sz="3200" dirty="0" smtClean="0"/>
              <a:t>; </a:t>
            </a:r>
            <a:br>
              <a:rPr lang="ru-RU" sz="3200" dirty="0" smtClean="0"/>
            </a:br>
            <a:r>
              <a:rPr lang="ru-RU" sz="3200" dirty="0" smtClean="0"/>
              <a:t>— умение ориентироваться в ситуации общения, т. с. осознавать, о чем будет высказывание, кому оно адресуется, зачем создается; </a:t>
            </a:r>
            <a:br>
              <a:rPr lang="ru-RU" sz="3200" dirty="0" smtClean="0"/>
            </a:br>
            <a:r>
              <a:rPr lang="ru-RU" sz="3200" dirty="0" smtClean="0"/>
              <a:t>-умение </a:t>
            </a:r>
            <a:r>
              <a:rPr lang="ru-RU" sz="3200" dirty="0" smtClean="0"/>
              <a:t>планировать содержание высказывания; 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20512"/>
          </a:xfrm>
        </p:spPr>
        <p:txBody>
          <a:bodyPr>
            <a:noAutofit/>
          </a:bodyPr>
          <a:lstStyle/>
          <a:p>
            <a:r>
              <a:rPr lang="ru-RU" sz="3900" dirty="0" smtClean="0"/>
              <a:t>— умение реализовывать намеченный план, т. е. раскрывать тему и развивать основную мысль; </a:t>
            </a:r>
            <a:br>
              <a:rPr lang="ru-RU" sz="3900" dirty="0" smtClean="0"/>
            </a:br>
            <a:r>
              <a:rPr lang="ru-RU" sz="3900" dirty="0" smtClean="0"/>
              <a:t>— умение контролировать соотнесение высказывания замыслу, ситуации общения и т. д.</a:t>
            </a:r>
            <a:br>
              <a:rPr lang="ru-RU" sz="3900" dirty="0" smtClean="0"/>
            </a:br>
            <a:r>
              <a:rPr lang="ru-RU" sz="3900" dirty="0" smtClean="0"/>
              <a:t>  Система </a:t>
            </a:r>
            <a:r>
              <a:rPr lang="ru-RU" sz="3900" dirty="0" smtClean="0"/>
              <a:t>обучения родному языку детей в дошкольных учреждениях, </a:t>
            </a:r>
            <a:r>
              <a:rPr lang="ru-RU" sz="3900" b="1" dirty="0" smtClean="0"/>
              <a:t>ведущими принципами</a:t>
            </a:r>
            <a:r>
              <a:rPr lang="ru-RU" sz="3900" dirty="0" smtClean="0"/>
              <a:t> которой являются следующее:</a:t>
            </a:r>
            <a:endParaRPr lang="ru-RU" sz="39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20512"/>
          </a:xfrm>
        </p:spPr>
        <p:txBody>
          <a:bodyPr>
            <a:noAutofit/>
          </a:bodyPr>
          <a:lstStyle/>
          <a:p>
            <a:r>
              <a:rPr lang="ru-RU" sz="3200" dirty="0" smtClean="0"/>
              <a:t>— </a:t>
            </a:r>
            <a:r>
              <a:rPr lang="ru-RU" sz="3200" dirty="0" err="1" smtClean="0"/>
              <a:t>деятельностный</a:t>
            </a:r>
            <a:r>
              <a:rPr lang="ru-RU" sz="3200" dirty="0" smtClean="0"/>
              <a:t> подход к развитию речи — речь развивается в деятельности, и прежде всего в игре, через игру, в труде; </a:t>
            </a:r>
            <a:br>
              <a:rPr lang="ru-RU" sz="3200" dirty="0" smtClean="0"/>
            </a:br>
            <a:r>
              <a:rPr lang="ru-RU" sz="3200" dirty="0" smtClean="0"/>
              <a:t>— взаимосвязь развития речи с другими сторонами воспитания личности ребенка (умственным, сенсорным, социальным, эстетическим, физическим воспитанием); </a:t>
            </a:r>
            <a:br>
              <a:rPr lang="ru-RU" sz="3200" dirty="0" smtClean="0"/>
            </a:br>
            <a:r>
              <a:rPr lang="ru-RU" sz="3200" dirty="0" smtClean="0"/>
              <a:t>— наглядность в обучении — язык ребенка развивается наглядным путем, и только среди вещественного мира каждое новое слово будет становиться достоянием ребенка в связи с ясным конкретным представлением; 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</TotalTime>
  <Words>613</Words>
  <PresentationFormat>Экран (4:3)</PresentationFormat>
  <Paragraphs>23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Теория и методика развития речи у детей</vt:lpstr>
      <vt:lpstr>   Речь - неотъемлемая часть социального бытия людей, необходимое условие человеческого общества. Речь используется в процессе деятельности для согласования усилий, планирования работы, проверки и оценки ее результатов, помогает в познании окружающего мира. Благодаря ей человек приобретает, усваивает знания и передает их. </vt:lpstr>
      <vt:lpstr>   Речь – это средство воздействия на сознание, выработки мировоззрения, норм поведения, формирования вкусов, удовлетворения потребностей в общении.    Когда и как появилась речь? Этот вопрос интересовал ученых всегда. Существует множество теорий о происхождении и сущности речи.  </vt:lpstr>
      <vt:lpstr>        1. Звукоподражательная теория.    Согласно этой теории слово является выразителем душевных и физических состояний человека (радости, страха, голода).     Первые слова — это непроизвольные выкрики, междометия. В ходе дальнейшего развития выкрики приобретали символическое значение, обязательное для всех членов данного сообщества. </vt:lpstr>
      <vt:lpstr>2. Рабочая теория (теория трудовых выкриков).    Сторонники этой теории считают, что мышление и действие были первоначально неразрывны, так как прежде чем люди научились изготовлять орудия труда, они в течение продолжительного времени использовали в этом качестве различные естественные предметы. Выкрики и возгласы облегчали и организовывали совместную трудовую деятельность. Постепенно они превращались в символ трудовых процессов, поэтому первоначальная речь (язык) была набором глагольных корней. </vt:lpstr>
      <vt:lpstr>   Обучение речи в дошкольных учреждениях ведется в двух взаимосвязанных направлениях, к которым относятся:    1) совершенствование собственно речевой деятельности;    2) формирование отдельных речевых умений, создающих базу для обогащения речевой деятельности:  </vt:lpstr>
      <vt:lpstr>— умение по заголовку, по началу и другим внешним признакам определить тему, дальнейший ход событий;  — умение выделять элементы высказывания: отдельные факты, микротемы;  — умение ориентироваться в ситуации общения, т. с. осознавать, о чем будет высказывание, кому оно адресуется, зачем создается;  -умение планировать содержание высказывания;  </vt:lpstr>
      <vt:lpstr>— умение реализовывать намеченный план, т. е. раскрывать тему и развивать основную мысль;  — умение контролировать соотнесение высказывания замыслу, ситуации общения и т. д.   Система обучения родному языку детей в дошкольных учреждениях, ведущими принципами которой являются следующее:</vt:lpstr>
      <vt:lpstr>— деятельностный подход к развитию речи — речь развивается в деятельности, и прежде всего в игре, через игру, в труде;  — взаимосвязь развития речи с другими сторонами воспитания личности ребенка (умственным, сенсорным, социальным, эстетическим, физическим воспитанием);  — наглядность в обучении — язык ребенка развивается наглядным путем, и только среди вещественного мира каждое новое слово будет становиться достоянием ребенка в связи с ясным конкретным представлением;  </vt:lpstr>
      <vt:lpstr>— постепенность и повторность.    Постепенно увеличивать число предметов; постепенно переходить от перечисления предметов к перечислению признаков и качеств предметов, от индивидуальных бесед к коллективным, от восприятия незнакомых предметов к предметам знакомым, но не наблюдаемым в данный момент, и т. д. </vt:lpstr>
      <vt:lpstr>  Развивать речь — это не значит только предоставлять детям возможность больше говорить, давать материал и темы для устных высказываний.    Развивать речь — значит систематически, планомерно работать над ее содержанием, ее последовательностью, учить построению предложений, вдумчивому выбору подходящего слова и его формы, постоянно работать над правильным произношением звуков и слов. </vt:lpstr>
      <vt:lpstr>  Под методическими принципами понимаются общие исходные правила, руководствуясь которыми педагог выбирает (или создает)  средства обучения.     Методические принципы отражают специфику обучения родной речи и выступают во взаимосвязи друг с другом. </vt:lpstr>
      <vt:lpstr>    Одним из важных методических принципов обучения является принцип формирования речевой деятельности детей как активного процесса говорения в понимания. Это продиктовано тем, что говорение и понимание — два вида одной и той же речевой деятельности.    Они имеют сходную внутреннюю психологическую природу, требуют одних и тех же условий. И создание, и понимание речи предполагают владение системой языка, т. е. системой тех способов, при помощи которых язык передает определенные явления и отношения действительности. </vt:lpstr>
      <vt:lpstr>  Обучение родному языку базируется также на принципе взаимосвязи всех его сторон: фонетической, лексической и грамматической.   Единство всех сторон языка проявляется прежде всего в его коммуникативной функции, которая выступает как основное свойство языка, его сущность. </vt:lpstr>
      <vt:lpstr>  Комплексное решение речевых задач — это не просто сочетание отдельных задач, а их взаимосвязь, взаимодействие, взаимное проникновение, основанное на едином содержании. Центральное место на занятиях отводится развитию связной речи, остальные задачи работают на построение высказываний разных типов. </vt:lpstr>
      <vt:lpstr>   Объединение задач на занятии может быть разным: на одном занятии могут отрабатываться связная речь, звуковая культура речи, словарная работа; на другом — связная речь, словарная работа, грамматический строй речи; на третьем — связная речь, звуковая культура речи, грамматический строй речи и т. п.  </vt:lpstr>
      <vt:lpstr>  Выделяют следующие требования к занятиям по развитию речи.  1. Взаимосвязь развивающих, обучающих и воспитательных задач, обеспечивающих формирование у детей активной познавательной позиции. </vt:lpstr>
      <vt:lpstr>2. На занятиях должна царить атмосфера уважения, взаимопонимания, общей (педагога и детей) заинтересованности, коллективного поиска, взаимного удовлетворения от «познавательных побед» атмосфера сотрудничества. </vt:lpstr>
      <vt:lpstr>3. Занятия должны быть лингвистически грамотными (по содержанию, постановке вопросов, по отбору дидактического материала, по организации работы с детьми).  4. Занятие должно быть целостным «педагогическим произведением (М. Я. Скаткин), иметь определенную логику развертывания учебной деятельности детей. </vt:lpstr>
      <vt:lpstr>   Правильно поставленные цели и задачи развития речи детей дошкольного возраста помогают педагогам максимально эффективно трудиться над данной проблемой.    Основной целью работы по развитию речи детей дошкольного возраста является формирование устной речи ребенка и навыков его общения с окружающими на основе владения литературным языком своего народа. </vt:lpstr>
      <vt:lpstr>   Задачи, решение которых поможет в достижении поставленной цели, следующие: -воспитание звуковой культуры речи ребенка; -обогащение, закрепление и активация словаря ребенка; -совершенствование грамматически правильной речи ребенка; </vt:lpstr>
      <vt:lpstr>-развитие связной речи ребенка; -воспитание у ребенка интереса к художественному слову; -обучение ребенка родному языку. </vt:lpstr>
      <vt:lpstr>   В современном мире теория и методика развития речи детей дошкольного возраста говорят об одном, что основным способом считается игра с ребенком. В основу этого положено психическое развитие, а именно эмоциональный уровень развития, если ребенок пассивен, то и с речью у него будут наблюдаться проблемы.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и методика развития речи у детей</dc:title>
  <dc:creator>Михаил</dc:creator>
  <cp:lastModifiedBy>Михаил</cp:lastModifiedBy>
  <cp:revision>5</cp:revision>
  <dcterms:created xsi:type="dcterms:W3CDTF">2018-01-08T07:56:44Z</dcterms:created>
  <dcterms:modified xsi:type="dcterms:W3CDTF">2018-01-08T08:42:58Z</dcterms:modified>
</cp:coreProperties>
</file>