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vml" ContentType="application/vnd.openxmlformats-officedocument.vmlDrawing"/>
  <Default Extension="sldx" ContentType="application/vnd.openxmlformats-officedocument.presentationml.slide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81" r:id="rId2"/>
    <p:sldId id="279" r:id="rId3"/>
    <p:sldId id="303" r:id="rId4"/>
    <p:sldId id="316" r:id="rId5"/>
    <p:sldId id="262" r:id="rId6"/>
    <p:sldId id="313" r:id="rId7"/>
    <p:sldId id="312" r:id="rId8"/>
    <p:sldId id="300" r:id="rId9"/>
    <p:sldId id="301" r:id="rId10"/>
    <p:sldId id="317" r:id="rId11"/>
    <p:sldId id="304" r:id="rId12"/>
    <p:sldId id="264" r:id="rId13"/>
    <p:sldId id="314" r:id="rId14"/>
    <p:sldId id="318" r:id="rId15"/>
    <p:sldId id="276" r:id="rId16"/>
    <p:sldId id="27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42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794A14-BEEA-4107-8BBE-9C03E05BF7F7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DAE267-038D-4D27-9269-A9AF522085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230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DAE267-038D-4D27-9269-A9AF522085A1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63419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DAE267-038D-4D27-9269-A9AF522085A1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93002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DAE267-038D-4D27-9269-A9AF522085A1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18321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1797-F6DF-4690-8BB5-EFD95803C089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F888D-2A36-40F9-A1E7-4A2FB3622B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1797-F6DF-4690-8BB5-EFD95803C089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F888D-2A36-40F9-A1E7-4A2FB3622B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1797-F6DF-4690-8BB5-EFD95803C089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F888D-2A36-40F9-A1E7-4A2FB3622B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1797-F6DF-4690-8BB5-EFD95803C089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F888D-2A36-40F9-A1E7-4A2FB3622B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1797-F6DF-4690-8BB5-EFD95803C089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F888D-2A36-40F9-A1E7-4A2FB3622B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1797-F6DF-4690-8BB5-EFD95803C089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F888D-2A36-40F9-A1E7-4A2FB3622B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1797-F6DF-4690-8BB5-EFD95803C089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F888D-2A36-40F9-A1E7-4A2FB3622B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1797-F6DF-4690-8BB5-EFD95803C089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F888D-2A36-40F9-A1E7-4A2FB3622B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1797-F6DF-4690-8BB5-EFD95803C089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F888D-2A36-40F9-A1E7-4A2FB3622B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1797-F6DF-4690-8BB5-EFD95803C089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F888D-2A36-40F9-A1E7-4A2FB3622B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1797-F6DF-4690-8BB5-EFD95803C089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F888D-2A36-40F9-A1E7-4A2FB3622B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911797-F6DF-4690-8BB5-EFD95803C089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F888D-2A36-40F9-A1E7-4A2FB3622B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gif"/><Relationship Id="rId4" Type="http://schemas.openxmlformats.org/officeDocument/2006/relationships/audio" Target="../media/audio2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gif"/><Relationship Id="rId4" Type="http://schemas.openxmlformats.org/officeDocument/2006/relationships/audio" Target="../media/audio2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img1.liveinternet.ru/images/attach/c/5/89/134/89134609_preview_Animashki_na_voennuyu_tematiku_na_prozrachnom_fone__475_.gif" TargetMode="External"/><Relationship Id="rId2" Type="http://schemas.openxmlformats.org/officeDocument/2006/relationships/hyperlink" Target="http://img1.liveinternet.ru/images/attach/c/3/76/292/76292311_samolet2.gif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PowerPoint.sld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gif"/><Relationship Id="rId4" Type="http://schemas.openxmlformats.org/officeDocument/2006/relationships/audio" Target="../media/audio2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Безымянный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175"/>
            <a:ext cx="9144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2" descr="D:\ТАНЯ\Анимация\76292311_samolet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40"/>
            <a:ext cx="8643938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23528" y="260648"/>
            <a:ext cx="8496944" cy="335476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Интерактивный тренажер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по русскому языку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i="1" u="sng" spc="50" dirty="0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Глагол. </a:t>
            </a:r>
            <a:r>
              <a:rPr lang="ru-RU" sz="4400" b="1" i="1" u="sng" spc="50" dirty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400" b="1" i="1" u="sng" spc="50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Повторение</a:t>
            </a:r>
            <a:endParaRPr lang="ru-RU" sz="4400" b="1" i="1" u="sng" spc="50" dirty="0" smtClean="0">
              <a:ln w="11430"/>
              <a:solidFill>
                <a:srgbClr val="00B0F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i="1" u="sng" spc="50" dirty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</a:t>
            </a:r>
            <a:r>
              <a:rPr lang="ru-RU" sz="4800" b="1" i="1" u="sng" spc="50" dirty="0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класс. ФГОС 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800" b="1" i="1" u="sng" spc="50" dirty="0">
              <a:ln w="11430"/>
              <a:solidFill>
                <a:srgbClr val="00B0F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3068960"/>
            <a:ext cx="8388424" cy="3293209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spc="50" dirty="0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Подними самолет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spc="50" dirty="0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в  небо </a:t>
            </a:r>
            <a:r>
              <a:rPr lang="ru-RU" sz="7200" b="1" spc="50" dirty="0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Преподаватель </a:t>
            </a:r>
            <a:r>
              <a:rPr lang="ru-RU" sz="3200" b="1" spc="50" dirty="0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МЦХШ при РАХ </a:t>
            </a:r>
            <a:r>
              <a:rPr lang="ru-RU" sz="3200" b="1" spc="50" dirty="0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200" b="1" spc="50" dirty="0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г. </a:t>
            </a:r>
            <a:r>
              <a:rPr lang="ru-RU" sz="3200" b="1" spc="50" dirty="0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Москвы  </a:t>
            </a:r>
            <a:r>
              <a:rPr lang="ru-RU" sz="3200" b="1" spc="50" dirty="0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Андреева А. Ю.</a:t>
            </a:r>
            <a:endParaRPr lang="ru-RU" sz="3200" b="1" spc="50" dirty="0">
              <a:ln w="11430"/>
              <a:solidFill>
                <a:srgbClr val="00B0F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251520" y="3140968"/>
            <a:ext cx="7992888" cy="3168352"/>
          </a:xfrm>
          <a:prstGeom prst="roundRect">
            <a:avLst/>
          </a:prstGeom>
          <a:solidFill>
            <a:srgbClr val="339966"/>
          </a:solidFill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perspectiveRelaxedModerately"/>
            <a:lightRig rig="threePt" dir="t"/>
          </a:scene3d>
          <a:sp3d>
            <a:bevelT/>
          </a:sp3d>
        </p:spPr>
        <p:txBody>
          <a:bodyPr wrap="none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i="1" spc="50" dirty="0" smtClean="0">
              <a:ln w="11430"/>
              <a:solidFill>
                <a:schemeClr val="bg2">
                  <a:lumMod val="1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i="1" spc="50" dirty="0" smtClean="0">
              <a:ln w="11430"/>
              <a:solidFill>
                <a:schemeClr val="bg2">
                  <a:lumMod val="1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i="1" spc="5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Верно  ли суждение?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/>
              <a:t>У глагола с приставкой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/>
              <a:t> сохраняется</a:t>
            </a:r>
            <a:r>
              <a:rPr lang="ru-RU" sz="4400" dirty="0"/>
              <a:t> </a:t>
            </a:r>
            <a:r>
              <a:rPr lang="ru-RU" sz="4400" b="1" dirty="0"/>
              <a:t>то же спряжение,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/>
              <a:t>что </a:t>
            </a:r>
            <a:r>
              <a:rPr lang="ru-RU" sz="4400" b="1" dirty="0"/>
              <a:t>у </a:t>
            </a:r>
            <a:r>
              <a:rPr lang="ru-RU" sz="4400" b="1" dirty="0" smtClean="0"/>
              <a:t>бесприставочного.</a:t>
            </a: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 smtClean="0"/>
              <a:t>	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spc="50" dirty="0" smtClean="0">
              <a:ln w="11430"/>
              <a:solidFill>
                <a:schemeClr val="bg2">
                  <a:lumMod val="1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</a:t>
            </a:r>
          </a:p>
        </p:txBody>
      </p:sp>
      <p:sp>
        <p:nvSpPr>
          <p:cNvPr id="8" name="Стрелка вправо 7">
            <a:hlinkClick r:id="" action="ppaction://hlinkshowjump?jump=nextslide"/>
          </p:cNvPr>
          <p:cNvSpPr/>
          <p:nvPr/>
        </p:nvSpPr>
        <p:spPr>
          <a:xfrm rot="20630527">
            <a:off x="7804859" y="5767218"/>
            <a:ext cx="1000132" cy="785818"/>
          </a:xfrm>
          <a:prstGeom prst="rightArrow">
            <a:avLst/>
          </a:prstGeom>
          <a:solidFill>
            <a:srgbClr val="144220"/>
          </a:solidFill>
          <a:ln>
            <a:solidFill>
              <a:srgbClr val="144220"/>
            </a:solidFill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2" name="AutoShape 4"/>
          <p:cNvSpPr>
            <a:spLocks noChangeArrowheads="1"/>
          </p:cNvSpPr>
          <p:nvPr/>
        </p:nvSpPr>
        <p:spPr bwMode="auto">
          <a:xfrm>
            <a:off x="3635896" y="764704"/>
            <a:ext cx="5220072" cy="1656184"/>
          </a:xfrm>
          <a:prstGeom prst="cloudCallout">
            <a:avLst>
              <a:gd name="adj1" fmla="val -32657"/>
              <a:gd name="adj2" fmla="val -25736"/>
            </a:avLst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2">
                <a:lumMod val="75000"/>
              </a:schemeClr>
            </a:solidFill>
            <a:round/>
            <a:headEnd/>
            <a:tailEnd/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 smtClean="0">
                <a:ln w="11430"/>
                <a:solidFill>
                  <a:srgbClr val="00407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да</a:t>
            </a:r>
            <a:endParaRPr lang="ru-RU" sz="4000" b="1" spc="50" dirty="0">
              <a:ln w="11430"/>
              <a:solidFill>
                <a:srgbClr val="00407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251520" y="142853"/>
            <a:ext cx="4391918" cy="1413940"/>
          </a:xfrm>
          <a:prstGeom prst="cloudCallout">
            <a:avLst>
              <a:gd name="adj1" fmla="val -17380"/>
              <a:gd name="adj2" fmla="val -29963"/>
            </a:avLst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2">
                <a:lumMod val="75000"/>
              </a:schemeClr>
            </a:solidFill>
            <a:round/>
            <a:headEnd/>
            <a:tailEnd/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 smtClean="0">
                <a:ln w="11430"/>
                <a:solidFill>
                  <a:srgbClr val="00407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нет</a:t>
            </a:r>
            <a:endParaRPr lang="ru-RU" sz="4000" b="1" spc="50" dirty="0">
              <a:ln w="11430"/>
              <a:solidFill>
                <a:srgbClr val="00407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pic>
        <p:nvPicPr>
          <p:cNvPr id="6" name="Picture 7" descr="164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80528" y="5733256"/>
            <a:ext cx="1800225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30222018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431 -0.02477 L 0.63194 -0.64445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400" y="-3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6699"/>
                                      </p:to>
                                    </p:animClr>
                                    <p:animClr clrSpc="rgb" dir="cw">
                                      <p:cBhvr>
                                        <p:cTn id="15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6699"/>
                                      </p:to>
                                    </p:animClr>
                                    <p:set>
                                      <p:cBhvr>
                                        <p:cTn id="16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615699" y="2391478"/>
            <a:ext cx="8498473" cy="4039766"/>
          </a:xfrm>
          <a:prstGeom prst="roundRect">
            <a:avLst/>
          </a:prstGeom>
          <a:solidFill>
            <a:srgbClr val="339966"/>
          </a:solidFill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perspectiveRelaxedModerately"/>
            <a:lightRig rig="threePt" dir="t"/>
          </a:scene3d>
          <a:sp3d>
            <a:bevelT/>
          </a:sp3d>
        </p:spPr>
        <p:txBody>
          <a:bodyPr wrap="none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                   </a:t>
            </a:r>
            <a:endParaRPr lang="ru-RU" sz="32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spc="50" dirty="0" smtClean="0">
              <a:ln w="11430"/>
              <a:solidFill>
                <a:schemeClr val="bg2">
                  <a:lumMod val="1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i="1" spc="5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i="1" spc="5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Укажите строки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i="1" spc="5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с </a:t>
            </a:r>
            <a:r>
              <a:rPr lang="ru-RU" sz="4000" b="1" i="1" u="sng" spc="5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глаголами-исключениями,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i="1" spc="5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относящимися ко </a:t>
            </a:r>
            <a:r>
              <a:rPr lang="ru-RU" sz="4000" b="1" i="1" u="sng" spc="5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 спряжению:</a:t>
            </a:r>
          </a:p>
          <a:p>
            <a:pPr>
              <a:defRPr/>
            </a:pPr>
            <a:r>
              <a:rPr lang="ru-RU" sz="2800" dirty="0" smtClean="0"/>
              <a:t>		</a:t>
            </a:r>
            <a:r>
              <a:rPr lang="ru-RU" sz="2800" spc="50" dirty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 видеть, обидеть, ненавидеть, зависеть,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/>
              <a:t> 		</a:t>
            </a:r>
            <a:r>
              <a:rPr lang="ru-RU" sz="2800" spc="50" dirty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терпеть, смотреть, вертеть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spc="50" dirty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		2 дышать, слышать, гнать, держать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spc="50" dirty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		3 с</a:t>
            </a:r>
            <a:r>
              <a:rPr lang="ru-RU" sz="2800" spc="5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тавить,  готовить, делить, решить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spc="50" dirty="0" smtClean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endParaRPr lang="ru-RU" sz="3200" b="1" spc="50" dirty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>
                <a:ln w="11430"/>
                <a:solidFill>
                  <a:srgbClr val="14422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                    </a:t>
            </a:r>
            <a:r>
              <a:rPr lang="ru-RU" sz="3200" b="1" spc="50" dirty="0" smtClean="0">
                <a:ln w="11430"/>
                <a:solidFill>
                  <a:srgbClr val="14422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                  </a:t>
            </a:r>
            <a:endParaRPr lang="ru-RU" sz="3200" b="1" spc="50" dirty="0">
              <a:ln w="11430"/>
              <a:solidFill>
                <a:srgbClr val="14422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0" name="Стрелка вправо 9">
            <a:hlinkClick r:id="" action="ppaction://hlinkshowjump?jump=nextslide"/>
          </p:cNvPr>
          <p:cNvSpPr/>
          <p:nvPr/>
        </p:nvSpPr>
        <p:spPr>
          <a:xfrm rot="20630527">
            <a:off x="8054281" y="6004551"/>
            <a:ext cx="1000132" cy="785818"/>
          </a:xfrm>
          <a:prstGeom prst="rightArrow">
            <a:avLst/>
          </a:prstGeom>
          <a:solidFill>
            <a:srgbClr val="144220"/>
          </a:solidFill>
          <a:ln>
            <a:solidFill>
              <a:srgbClr val="144220"/>
            </a:solidFill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2" name="AutoShape 4"/>
          <p:cNvSpPr>
            <a:spLocks noChangeArrowheads="1"/>
          </p:cNvSpPr>
          <p:nvPr/>
        </p:nvSpPr>
        <p:spPr bwMode="auto">
          <a:xfrm rot="523803">
            <a:off x="3577494" y="1625547"/>
            <a:ext cx="3835491" cy="1086625"/>
          </a:xfrm>
          <a:prstGeom prst="cloudCallout">
            <a:avLst>
              <a:gd name="adj1" fmla="val -32657"/>
              <a:gd name="adj2" fmla="val -25736"/>
            </a:avLst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2">
                <a:lumMod val="75000"/>
              </a:schemeClr>
            </a:solidFill>
            <a:round/>
            <a:headEnd/>
            <a:tailEnd/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 smtClean="0">
                <a:ln w="11430"/>
                <a:solidFill>
                  <a:srgbClr val="00407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1 и 2-ая</a:t>
            </a:r>
            <a:endParaRPr lang="ru-RU" sz="4400" b="1" spc="50" dirty="0">
              <a:ln w="11430"/>
              <a:solidFill>
                <a:srgbClr val="00407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AutoShape 5"/>
          <p:cNvSpPr>
            <a:spLocks noChangeArrowheads="1"/>
          </p:cNvSpPr>
          <p:nvPr/>
        </p:nvSpPr>
        <p:spPr bwMode="auto">
          <a:xfrm rot="601040">
            <a:off x="1096293" y="382989"/>
            <a:ext cx="3017667" cy="1092547"/>
          </a:xfrm>
          <a:prstGeom prst="cloudCallout">
            <a:avLst>
              <a:gd name="adj1" fmla="val -32657"/>
              <a:gd name="adj2" fmla="val -25736"/>
            </a:avLst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2">
                <a:lumMod val="75000"/>
              </a:schemeClr>
            </a:solidFill>
            <a:round/>
            <a:headEnd/>
            <a:tailEnd/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spc="50" dirty="0" smtClean="0">
                <a:ln w="11430"/>
                <a:solidFill>
                  <a:srgbClr val="00407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Все</a:t>
            </a:r>
            <a:endParaRPr lang="ru-RU" sz="4800" b="1" spc="50" dirty="0">
              <a:ln w="11430"/>
              <a:solidFill>
                <a:srgbClr val="00407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 rot="456259">
            <a:off x="4527925" y="216571"/>
            <a:ext cx="3343067" cy="1051641"/>
          </a:xfrm>
          <a:prstGeom prst="cloudCallout">
            <a:avLst>
              <a:gd name="adj1" fmla="val -17380"/>
              <a:gd name="adj2" fmla="val -29963"/>
            </a:avLst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2">
                <a:lumMod val="75000"/>
              </a:schemeClr>
            </a:solidFill>
            <a:round/>
            <a:headEnd/>
            <a:tailEnd/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spc="50" dirty="0" smtClean="0">
                <a:ln w="11430"/>
                <a:solidFill>
                  <a:srgbClr val="00407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3-ей</a:t>
            </a:r>
            <a:endParaRPr lang="ru-RU" sz="4800" b="1" spc="50" dirty="0">
              <a:ln w="11430"/>
              <a:solidFill>
                <a:srgbClr val="00407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pic>
        <p:nvPicPr>
          <p:cNvPr id="7" name="Picture 7" descr="164"/>
          <p:cNvPicPr>
            <a:picLocks noChangeAspect="1" noChangeArrowheads="1" noCrop="1"/>
          </p:cNvPicPr>
          <p:nvPr/>
        </p:nvPicPr>
        <p:blipFill>
          <a:blip r:embed="rId4" cstate="print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51520" y="5371589"/>
            <a:ext cx="1800225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22222E-6 L 0.36285 -0.66574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00" y="-33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6699"/>
                                      </p:to>
                                    </p:animClr>
                                    <p:animClr clrSpc="rgb" dir="cw">
                                      <p:cBhvr>
                                        <p:cTn id="15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6699"/>
                                      </p:to>
                                    </p:animClr>
                                    <p:set>
                                      <p:cBhvr>
                                        <p:cTn id="16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6699"/>
                                      </p:to>
                                    </p:animClr>
                                    <p:animClr clrSpc="rgb" dir="cw">
                                      <p:cBhvr>
                                        <p:cTn id="28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6699"/>
                                      </p:to>
                                    </p:animClr>
                                    <p:set>
                                      <p:cBhvr>
                                        <p:cTn id="2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755575" y="1853333"/>
            <a:ext cx="8139003" cy="4895354"/>
          </a:xfrm>
          <a:prstGeom prst="roundRect">
            <a:avLst/>
          </a:prstGeom>
          <a:solidFill>
            <a:srgbClr val="339966"/>
          </a:solidFill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perspectiveRelaxedModerately"/>
            <a:lightRig rig="threePt" dir="t"/>
          </a:scene3d>
          <a:sp3d>
            <a:bevelT/>
          </a:sp3d>
        </p:spPr>
        <p:txBody>
          <a:bodyPr wrap="none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spc="5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Найдите  правильный  ответ: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</a:t>
            </a:r>
            <a:r>
              <a:rPr lang="ru-RU" sz="3200" b="1" spc="5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Для определения спряжения глагола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</a:t>
            </a:r>
            <a:r>
              <a:rPr lang="ru-RU" sz="3200" b="1" spc="5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ужно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 сразу  поставить глагол в инфинитив.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 сначала  проверить: ударные или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безударные личные  окончания глагола.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 если окончания безударные, то ставим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	в неопределённую форму.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spc="50" dirty="0" smtClean="0">
              <a:ln w="11430"/>
              <a:solidFill>
                <a:schemeClr val="bg2">
                  <a:lumMod val="1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Стрелка вправо 7">
            <a:hlinkClick r:id="" action="ppaction://hlinkshowjump?jump=nextslide"/>
          </p:cNvPr>
          <p:cNvSpPr/>
          <p:nvPr/>
        </p:nvSpPr>
        <p:spPr>
          <a:xfrm rot="20630527">
            <a:off x="8026674" y="6072921"/>
            <a:ext cx="1000132" cy="785818"/>
          </a:xfrm>
          <a:prstGeom prst="rightArrow">
            <a:avLst/>
          </a:prstGeom>
          <a:solidFill>
            <a:srgbClr val="144220"/>
          </a:solidFill>
          <a:ln>
            <a:solidFill>
              <a:srgbClr val="144220"/>
            </a:solidFill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2" name="AutoShape 4"/>
          <p:cNvSpPr>
            <a:spLocks noChangeArrowheads="1"/>
          </p:cNvSpPr>
          <p:nvPr/>
        </p:nvSpPr>
        <p:spPr bwMode="auto">
          <a:xfrm>
            <a:off x="4716016" y="0"/>
            <a:ext cx="4285108" cy="1714488"/>
          </a:xfrm>
          <a:prstGeom prst="cloudCallout">
            <a:avLst>
              <a:gd name="adj1" fmla="val -32657"/>
              <a:gd name="adj2" fmla="val -25736"/>
            </a:avLst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2">
                <a:lumMod val="75000"/>
              </a:schemeClr>
            </a:solidFill>
            <a:round/>
            <a:headEnd/>
            <a:tailEnd/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 smtClean="0">
                <a:ln w="11430"/>
                <a:solidFill>
                  <a:srgbClr val="00407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 и 3</a:t>
            </a:r>
            <a:endParaRPr lang="ru-RU" sz="5400" b="1" spc="50" dirty="0">
              <a:ln w="11430"/>
              <a:solidFill>
                <a:srgbClr val="00407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1071562" y="142852"/>
            <a:ext cx="3571876" cy="1500199"/>
          </a:xfrm>
          <a:prstGeom prst="cloudCallout">
            <a:avLst>
              <a:gd name="adj1" fmla="val -17380"/>
              <a:gd name="adj2" fmla="val -29963"/>
            </a:avLst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2">
                <a:lumMod val="75000"/>
              </a:schemeClr>
            </a:solidFill>
            <a:round/>
            <a:headEnd/>
            <a:tailEnd/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 smtClean="0">
                <a:ln w="11430"/>
                <a:solidFill>
                  <a:srgbClr val="00407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1-ый</a:t>
            </a:r>
            <a:endParaRPr lang="ru-RU" sz="5400" b="1" spc="50" dirty="0">
              <a:ln w="11430"/>
              <a:solidFill>
                <a:srgbClr val="00407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pic>
        <p:nvPicPr>
          <p:cNvPr id="6" name="Picture 7" descr="16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619750"/>
            <a:ext cx="1800225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431 -0.02477 L 0.63194 -0.64445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400" y="-3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6699"/>
                                      </p:to>
                                    </p:animClr>
                                    <p:animClr clrSpc="rgb" dir="cw">
                                      <p:cBhvr>
                                        <p:cTn id="15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6699"/>
                                      </p:to>
                                    </p:animClr>
                                    <p:set>
                                      <p:cBhvr>
                                        <p:cTn id="16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384045" y="3212976"/>
            <a:ext cx="7920880" cy="3356992"/>
          </a:xfrm>
          <a:prstGeom prst="roundRect">
            <a:avLst/>
          </a:prstGeom>
          <a:solidFill>
            <a:srgbClr val="339966"/>
          </a:solidFill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perspectiveRelaxedModerately"/>
            <a:lightRig rig="threePt" dir="t"/>
          </a:scene3d>
          <a:sp3d>
            <a:bevelT/>
          </a:sp3d>
        </p:spPr>
        <p:txBody>
          <a:bodyPr wrap="none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i="1" spc="50" dirty="0" smtClean="0">
              <a:ln w="11430"/>
              <a:solidFill>
                <a:schemeClr val="bg2">
                  <a:lumMod val="1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3600" b="1" i="1" u="sng" spc="5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Непостоянные</a:t>
            </a:r>
            <a:r>
              <a:rPr lang="ru-RU" sz="3600" b="1" i="1" spc="5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600" b="1" i="1" spc="50" dirty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признаки глагола </a:t>
            </a:r>
            <a:endParaRPr lang="ru-RU" sz="3600" b="1" i="1" spc="50" dirty="0" smtClean="0">
              <a:ln w="11430"/>
              <a:solidFill>
                <a:schemeClr val="bg2">
                  <a:lumMod val="1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3600" b="1" i="1" spc="5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верно названы в строке:</a:t>
            </a:r>
          </a:p>
          <a:p>
            <a:pPr>
              <a:defRPr/>
            </a:pPr>
            <a:r>
              <a:rPr lang="ru-RU" sz="2800" b="1" spc="5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  вид, спряжение</a:t>
            </a:r>
          </a:p>
          <a:p>
            <a:pPr>
              <a:defRPr/>
            </a:pPr>
            <a:r>
              <a:rPr lang="ru-RU" sz="2800" b="1" spc="5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  время, число, лицо, род</a:t>
            </a:r>
          </a:p>
          <a:p>
            <a:pPr>
              <a:defRPr/>
            </a:pPr>
            <a:r>
              <a:rPr lang="ru-RU" sz="2800" b="1" spc="5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  склонение, число, лицо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5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</a:t>
            </a:r>
          </a:p>
        </p:txBody>
      </p:sp>
      <p:sp>
        <p:nvSpPr>
          <p:cNvPr id="8" name="Стрелка вправо 7">
            <a:hlinkClick r:id="" action="ppaction://hlinkshowjump?jump=nextslide"/>
          </p:cNvPr>
          <p:cNvSpPr/>
          <p:nvPr/>
        </p:nvSpPr>
        <p:spPr>
          <a:xfrm rot="20630527">
            <a:off x="7804859" y="5767218"/>
            <a:ext cx="1000132" cy="785818"/>
          </a:xfrm>
          <a:prstGeom prst="rightArrow">
            <a:avLst/>
          </a:prstGeom>
          <a:solidFill>
            <a:srgbClr val="144220"/>
          </a:solidFill>
          <a:ln>
            <a:solidFill>
              <a:srgbClr val="144220"/>
            </a:solidFill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2" name="AutoShape 4"/>
          <p:cNvSpPr>
            <a:spLocks noChangeArrowheads="1"/>
          </p:cNvSpPr>
          <p:nvPr/>
        </p:nvSpPr>
        <p:spPr bwMode="auto">
          <a:xfrm>
            <a:off x="3635896" y="764704"/>
            <a:ext cx="5220072" cy="1656184"/>
          </a:xfrm>
          <a:prstGeom prst="cloudCallout">
            <a:avLst>
              <a:gd name="adj1" fmla="val -32657"/>
              <a:gd name="adj2" fmla="val -25736"/>
            </a:avLst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2">
                <a:lumMod val="75000"/>
              </a:schemeClr>
            </a:solidFill>
            <a:round/>
            <a:headEnd/>
            <a:tailEnd/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spc="50" dirty="0">
                <a:ln w="11430"/>
                <a:solidFill>
                  <a:srgbClr val="00407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</a:p>
        </p:txBody>
      </p:sp>
      <p:sp>
        <p:nvSpPr>
          <p:cNvPr id="3" name="AutoShape 5"/>
          <p:cNvSpPr>
            <a:spLocks noChangeArrowheads="1"/>
          </p:cNvSpPr>
          <p:nvPr/>
        </p:nvSpPr>
        <p:spPr bwMode="auto">
          <a:xfrm>
            <a:off x="251520" y="2348880"/>
            <a:ext cx="6048672" cy="1368152"/>
          </a:xfrm>
          <a:prstGeom prst="cloudCallout">
            <a:avLst>
              <a:gd name="adj1" fmla="val -32657"/>
              <a:gd name="adj2" fmla="val -25736"/>
            </a:avLst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2">
                <a:lumMod val="75000"/>
              </a:schemeClr>
            </a:solidFill>
            <a:round/>
            <a:headEnd/>
            <a:tailEnd/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spc="50" dirty="0">
                <a:ln w="11430"/>
                <a:solidFill>
                  <a:srgbClr val="00407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r>
              <a:rPr lang="ru-RU" sz="3600" b="1" spc="50" dirty="0" smtClean="0">
                <a:ln w="11430"/>
                <a:solidFill>
                  <a:srgbClr val="00407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3600" b="1" spc="50" dirty="0">
              <a:ln w="11430"/>
              <a:solidFill>
                <a:srgbClr val="00407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251520" y="181436"/>
            <a:ext cx="4391918" cy="1413940"/>
          </a:xfrm>
          <a:prstGeom prst="cloudCallout">
            <a:avLst>
              <a:gd name="adj1" fmla="val -17380"/>
              <a:gd name="adj2" fmla="val -29963"/>
            </a:avLst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2">
                <a:lumMod val="75000"/>
              </a:schemeClr>
            </a:solidFill>
            <a:round/>
            <a:headEnd/>
            <a:tailEnd/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spc="50" dirty="0" smtClean="0">
                <a:ln w="11430"/>
                <a:solidFill>
                  <a:srgbClr val="00407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endParaRPr lang="ru-RU" sz="6000" b="1" spc="50" dirty="0">
              <a:ln w="11430"/>
              <a:solidFill>
                <a:srgbClr val="00407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pic>
        <p:nvPicPr>
          <p:cNvPr id="6" name="Picture 7" descr="16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756592" y="5805264"/>
            <a:ext cx="1800225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45528526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431 -0.02477 L 0.63194 -0.64445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400" y="-3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6699"/>
                                      </p:to>
                                    </p:animClr>
                                    <p:animClr clrSpc="rgb" dir="cw">
                                      <p:cBhvr>
                                        <p:cTn id="15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6699"/>
                                      </p:to>
                                    </p:animClr>
                                    <p:set>
                                      <p:cBhvr>
                                        <p:cTn id="16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6699"/>
                                      </p:to>
                                    </p:animClr>
                                    <p:animClr clrSpc="rgb" dir="cw">
                                      <p:cBhvr>
                                        <p:cTn id="28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6699"/>
                                      </p:to>
                                    </p:animClr>
                                    <p:set>
                                      <p:cBhvr>
                                        <p:cTn id="2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671040" y="2780928"/>
            <a:ext cx="7992888" cy="3168352"/>
          </a:xfrm>
          <a:prstGeom prst="roundRect">
            <a:avLst/>
          </a:prstGeom>
          <a:solidFill>
            <a:srgbClr val="339966"/>
          </a:solidFill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perspectiveRelaxedModerately"/>
            <a:lightRig rig="threePt" dir="t"/>
          </a:scene3d>
          <a:sp3d>
            <a:bevelT/>
          </a:sp3d>
        </p:spPr>
        <p:txBody>
          <a:bodyPr wrap="none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i="1" spc="50" dirty="0" smtClean="0">
              <a:ln w="11430"/>
              <a:solidFill>
                <a:schemeClr val="bg2">
                  <a:lumMod val="1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i="1" spc="50" dirty="0" smtClean="0">
              <a:ln w="11430"/>
              <a:solidFill>
                <a:schemeClr val="bg2">
                  <a:lumMod val="1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i="1" spc="50" dirty="0" smtClean="0">
              <a:ln w="11430"/>
              <a:solidFill>
                <a:schemeClr val="bg2">
                  <a:lumMod val="1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i="1" spc="50" dirty="0">
              <a:ln w="11430"/>
              <a:solidFill>
                <a:schemeClr val="bg2">
                  <a:lumMod val="1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i="1" spc="5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Верно  ли суждение?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/>
              <a:t>-Глаголы </a:t>
            </a:r>
            <a:r>
              <a:rPr lang="en-US" sz="4400" b="1" dirty="0" smtClean="0"/>
              <a:t>II</a:t>
            </a:r>
            <a:r>
              <a:rPr lang="ru-RU" sz="4400" b="1" dirty="0" smtClean="0"/>
              <a:t> спряжения в </a:t>
            </a:r>
            <a:r>
              <a:rPr lang="en-US" sz="4400" b="1" dirty="0" smtClean="0"/>
              <a:t>III </a:t>
            </a:r>
            <a:r>
              <a:rPr lang="ru-RU" sz="4400" b="1" dirty="0" smtClean="0"/>
              <a:t>лице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/>
              <a:t>м</a:t>
            </a:r>
            <a:r>
              <a:rPr lang="ru-RU" sz="4400" b="1" dirty="0" smtClean="0"/>
              <a:t>н. </a:t>
            </a:r>
            <a:r>
              <a:rPr lang="ru-RU" sz="4400" b="1" dirty="0"/>
              <a:t>ч</a:t>
            </a:r>
            <a:r>
              <a:rPr lang="ru-RU" sz="4400" b="1" dirty="0" smtClean="0"/>
              <a:t>исла имеют окончания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rgbClr val="FF0000"/>
                </a:solidFill>
              </a:rPr>
              <a:t>-АТ,   -ЯТ.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/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/>
              <a:t> .</a:t>
            </a: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 smtClean="0"/>
              <a:t>	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spc="50" dirty="0" smtClean="0">
              <a:ln w="11430"/>
              <a:solidFill>
                <a:schemeClr val="bg2">
                  <a:lumMod val="1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</a:t>
            </a:r>
          </a:p>
        </p:txBody>
      </p:sp>
      <p:sp>
        <p:nvSpPr>
          <p:cNvPr id="8" name="Стрелка вправо 7">
            <a:hlinkClick r:id="" action="ppaction://hlinkshowjump?jump=nextslide"/>
          </p:cNvPr>
          <p:cNvSpPr/>
          <p:nvPr/>
        </p:nvSpPr>
        <p:spPr>
          <a:xfrm rot="20630527">
            <a:off x="7804859" y="5767218"/>
            <a:ext cx="1000132" cy="785818"/>
          </a:xfrm>
          <a:prstGeom prst="rightArrow">
            <a:avLst/>
          </a:prstGeom>
          <a:solidFill>
            <a:srgbClr val="144220"/>
          </a:solidFill>
          <a:ln>
            <a:solidFill>
              <a:srgbClr val="144220"/>
            </a:solidFill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2" name="AutoShape 4"/>
          <p:cNvSpPr>
            <a:spLocks noChangeArrowheads="1"/>
          </p:cNvSpPr>
          <p:nvPr/>
        </p:nvSpPr>
        <p:spPr bwMode="auto">
          <a:xfrm>
            <a:off x="3635896" y="764704"/>
            <a:ext cx="5220072" cy="1656184"/>
          </a:xfrm>
          <a:prstGeom prst="cloudCallout">
            <a:avLst>
              <a:gd name="adj1" fmla="val -32657"/>
              <a:gd name="adj2" fmla="val -25736"/>
            </a:avLst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2">
                <a:lumMod val="75000"/>
              </a:schemeClr>
            </a:solidFill>
            <a:round/>
            <a:headEnd/>
            <a:tailEnd/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 smtClean="0">
                <a:ln w="11430"/>
                <a:solidFill>
                  <a:srgbClr val="00407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да</a:t>
            </a:r>
            <a:endParaRPr lang="ru-RU" sz="4000" b="1" spc="50" dirty="0">
              <a:ln w="11430"/>
              <a:solidFill>
                <a:srgbClr val="00407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251520" y="142853"/>
            <a:ext cx="4391918" cy="1413940"/>
          </a:xfrm>
          <a:prstGeom prst="cloudCallout">
            <a:avLst>
              <a:gd name="adj1" fmla="val -17380"/>
              <a:gd name="adj2" fmla="val -29963"/>
            </a:avLst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2">
                <a:lumMod val="75000"/>
              </a:schemeClr>
            </a:solidFill>
            <a:round/>
            <a:headEnd/>
            <a:tailEnd/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 smtClean="0">
                <a:ln w="11430"/>
                <a:solidFill>
                  <a:srgbClr val="00407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нет</a:t>
            </a:r>
            <a:endParaRPr lang="ru-RU" sz="4000" b="1" spc="50" dirty="0">
              <a:ln w="11430"/>
              <a:solidFill>
                <a:srgbClr val="00407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pic>
        <p:nvPicPr>
          <p:cNvPr id="6" name="Picture 7" descr="164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80528" y="5733256"/>
            <a:ext cx="1800225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73017351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431 -0.02477 L 0.63194 -0.64445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400" y="-3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6699"/>
                                      </p:to>
                                    </p:animClr>
                                    <p:animClr clrSpc="rgb" dir="cw">
                                      <p:cBhvr>
                                        <p:cTn id="15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6699"/>
                                      </p:to>
                                    </p:animClr>
                                    <p:set>
                                      <p:cBhvr>
                                        <p:cTn id="16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Безымянный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175"/>
            <a:ext cx="9144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2" descr="D:\ТАНЯ\Анимация\76292311_samolet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40"/>
            <a:ext cx="8643938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827584" y="332656"/>
            <a:ext cx="7284495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spc="50" dirty="0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Тебе это удалось</a:t>
            </a:r>
            <a:r>
              <a:rPr lang="ru-RU" sz="7200" b="1" spc="50" dirty="0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!</a:t>
            </a:r>
            <a:endParaRPr lang="ru-RU" sz="7200" b="1" spc="50" dirty="0">
              <a:ln w="11430"/>
              <a:solidFill>
                <a:srgbClr val="00B0F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5577" y="3861048"/>
            <a:ext cx="8388424" cy="2308324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spc="50" dirty="0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Полет  успешно завершен </a:t>
            </a:r>
            <a:r>
              <a:rPr lang="ru-RU" sz="7200" b="1" spc="50" dirty="0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!</a:t>
            </a:r>
            <a:endParaRPr lang="ru-RU" sz="7200" b="1" spc="50" dirty="0">
              <a:ln w="11430"/>
              <a:solidFill>
                <a:srgbClr val="00B0F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WordArt 2"/>
          <p:cNvSpPr>
            <a:spLocks noChangeArrowheads="1" noChangeShapeType="1" noTextEdit="1"/>
          </p:cNvSpPr>
          <p:nvPr/>
        </p:nvSpPr>
        <p:spPr bwMode="auto">
          <a:xfrm>
            <a:off x="2195513" y="260350"/>
            <a:ext cx="5286375" cy="627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4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Интернет - ресурсы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476375" y="1052513"/>
            <a:ext cx="6767513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hlinkClick r:id="rId2"/>
              </a:rPr>
              <a:t>http://img1.liveinternet.ru/images/attach/c/3/76/292/76292311_samolet2.gif</a:t>
            </a:r>
            <a:r>
              <a:rPr lang="ru-RU" dirty="0"/>
              <a:t>  </a:t>
            </a:r>
            <a:r>
              <a:rPr lang="ru-RU" dirty="0">
                <a:solidFill>
                  <a:srgbClr val="002060"/>
                </a:solidFill>
              </a:rPr>
              <a:t>- </a:t>
            </a:r>
            <a:r>
              <a:rPr lang="ru-RU" i="1" dirty="0">
                <a:solidFill>
                  <a:srgbClr val="002060"/>
                </a:solidFill>
              </a:rPr>
              <a:t>самолёт, летящий в небе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476375" y="1771650"/>
            <a:ext cx="6911975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hlinkClick r:id="rId3"/>
              </a:rPr>
              <a:t>http://img1.liveinternet.ru/images/attach/c/5/89/134/89134609_preview_Animashki_na_voennuyu_tematiku_na_prozrachnom_fone__475_.gif</a:t>
            </a:r>
            <a:r>
              <a:rPr lang="ru-RU" dirty="0"/>
              <a:t>  </a:t>
            </a:r>
            <a:r>
              <a:rPr lang="ru-RU" dirty="0">
                <a:solidFill>
                  <a:srgbClr val="002060"/>
                </a:solidFill>
              </a:rPr>
              <a:t>- </a:t>
            </a:r>
            <a:r>
              <a:rPr lang="ru-RU" i="1" dirty="0">
                <a:solidFill>
                  <a:srgbClr val="002060"/>
                </a:solidFill>
              </a:rPr>
              <a:t>самолётик</a:t>
            </a:r>
          </a:p>
        </p:txBody>
      </p:sp>
      <p:sp>
        <p:nvSpPr>
          <p:cNvPr id="23557" name="Прямоугольник 12"/>
          <p:cNvSpPr>
            <a:spLocks noChangeArrowheads="1"/>
          </p:cNvSpPr>
          <p:nvPr/>
        </p:nvSpPr>
        <p:spPr bwMode="auto">
          <a:xfrm>
            <a:off x="1547813" y="2852738"/>
            <a:ext cx="6985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i="1" dirty="0">
                <a:solidFill>
                  <a:srgbClr val="000099"/>
                </a:solidFill>
              </a:rPr>
              <a:t>За </a:t>
            </a:r>
            <a:r>
              <a:rPr lang="ru-RU" sz="2400" i="1">
                <a:solidFill>
                  <a:srgbClr val="000099"/>
                </a:solidFill>
              </a:rPr>
              <a:t>основу </a:t>
            </a:r>
            <a:r>
              <a:rPr lang="ru-RU" sz="2400" i="1" smtClean="0">
                <a:solidFill>
                  <a:srgbClr val="000099"/>
                </a:solidFill>
              </a:rPr>
              <a:t>формата презентации </a:t>
            </a:r>
            <a:r>
              <a:rPr lang="ru-RU" sz="2400" i="1" dirty="0">
                <a:solidFill>
                  <a:srgbClr val="000099"/>
                </a:solidFill>
              </a:rPr>
              <a:t>взята игра – тренажёр «Подними самолёт в небо. Отрицательные местоимения» учителя </a:t>
            </a:r>
            <a:r>
              <a:rPr lang="ru-RU" sz="2400" i="1" dirty="0" err="1">
                <a:solidFill>
                  <a:srgbClr val="000099"/>
                </a:solidFill>
              </a:rPr>
              <a:t>Суппес</a:t>
            </a:r>
            <a:r>
              <a:rPr lang="ru-RU" sz="2400" i="1" dirty="0">
                <a:solidFill>
                  <a:srgbClr val="000099"/>
                </a:solidFill>
              </a:rPr>
              <a:t> В.В. МОУ «Гимназия № 69 </a:t>
            </a:r>
            <a:r>
              <a:rPr lang="ru-RU" sz="2400" i="1" dirty="0" err="1">
                <a:solidFill>
                  <a:srgbClr val="000099"/>
                </a:solidFill>
              </a:rPr>
              <a:t>им.Чередова</a:t>
            </a:r>
            <a:r>
              <a:rPr lang="ru-RU" sz="2400" i="1" dirty="0">
                <a:solidFill>
                  <a:srgbClr val="000099"/>
                </a:solidFill>
              </a:rPr>
              <a:t> И.М.»  г. </a:t>
            </a:r>
            <a:r>
              <a:rPr lang="ru-RU" sz="2400" i="1" dirty="0" smtClean="0">
                <a:solidFill>
                  <a:srgbClr val="000099"/>
                </a:solidFill>
              </a:rPr>
              <a:t>Омск</a:t>
            </a:r>
          </a:p>
          <a:p>
            <a:endParaRPr lang="ru-RU" sz="2400" i="1" dirty="0" smtClean="0">
              <a:solidFill>
                <a:srgbClr val="000099"/>
              </a:solidFill>
            </a:endParaRPr>
          </a:p>
          <a:p>
            <a:r>
              <a:rPr lang="ru-RU" sz="2400" i="1" dirty="0" smtClean="0">
                <a:solidFill>
                  <a:srgbClr val="000099"/>
                </a:solidFill>
              </a:rPr>
              <a:t>Большое спасибо за идею </a:t>
            </a:r>
            <a:r>
              <a:rPr lang="ru-RU" sz="2400" i="1" dirty="0" err="1" smtClean="0">
                <a:solidFill>
                  <a:srgbClr val="000099"/>
                </a:solidFill>
              </a:rPr>
              <a:t>Олифировой</a:t>
            </a:r>
            <a:r>
              <a:rPr lang="ru-RU" sz="2400" i="1" dirty="0" smtClean="0">
                <a:solidFill>
                  <a:srgbClr val="000099"/>
                </a:solidFill>
              </a:rPr>
              <a:t> Т.И., учительнице  СОШ № 14 г. Северодонецка</a:t>
            </a:r>
          </a:p>
          <a:p>
            <a:pPr algn="ctr"/>
            <a:r>
              <a:rPr lang="ru-RU" sz="2400" i="1" dirty="0" smtClean="0">
                <a:solidFill>
                  <a:srgbClr val="000099"/>
                </a:solidFill>
              </a:rPr>
              <a:t>                                              А. Ю. Андреева</a:t>
            </a:r>
            <a:endParaRPr lang="ru-RU" sz="2400" dirty="0"/>
          </a:p>
        </p:txBody>
      </p:sp>
      <p:sp>
        <p:nvSpPr>
          <p:cNvPr id="23558" name="WordArt 2"/>
          <p:cNvSpPr>
            <a:spLocks noChangeArrowheads="1" noChangeShapeType="1" noTextEdit="1"/>
          </p:cNvSpPr>
          <p:nvPr/>
        </p:nvSpPr>
        <p:spPr bwMode="auto">
          <a:xfrm>
            <a:off x="2268538" y="4076700"/>
            <a:ext cx="521335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1400" kern="1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000082"/>
                  </a:gs>
                  <a:gs pos="13000">
                    <a:srgbClr val="0047FF"/>
                  </a:gs>
                  <a:gs pos="28000">
                    <a:srgbClr val="000082"/>
                  </a:gs>
                  <a:gs pos="42999">
                    <a:srgbClr val="0047FF"/>
                  </a:gs>
                  <a:gs pos="58000">
                    <a:srgbClr val="000082"/>
                  </a:gs>
                  <a:gs pos="72000">
                    <a:srgbClr val="0047FF"/>
                  </a:gs>
                  <a:gs pos="87000">
                    <a:srgbClr val="000082"/>
                  </a:gs>
                  <a:gs pos="100000">
                    <a:srgbClr val="0047FF"/>
                  </a:gs>
                </a:gsLst>
                <a:lin ang="5400000"/>
              </a:gradFill>
              <a:effectLst>
                <a:outerShdw dist="53882" dir="2700000" algn="ctr" rotWithShape="0">
                  <a:srgbClr val="C0C0C0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1"/>
          <p:cNvGraphicFramePr>
            <a:graphicFrameLocks noChangeAspect="1"/>
          </p:cNvGraphicFramePr>
          <p:nvPr/>
        </p:nvGraphicFramePr>
        <p:xfrm>
          <a:off x="1071563" y="0"/>
          <a:ext cx="8072437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4" name="Слайд" r:id="rId3" imgW="4570530" imgH="3427616" progId="PowerPoint.Slide.12">
                  <p:embed/>
                </p:oleObj>
              </mc:Choice>
              <mc:Fallback>
                <p:oleObj name="Слайд" r:id="rId3" imgW="4570530" imgH="3427616" progId="PowerPoint.Slide.12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575" t="1050" r="787" b="1050"/>
                      <a:stretch>
                        <a:fillRect/>
                      </a:stretch>
                    </p:blipFill>
                    <p:spPr bwMode="auto">
                      <a:xfrm>
                        <a:off x="1071563" y="0"/>
                        <a:ext cx="8072437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3366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357290" y="142852"/>
            <a:ext cx="7643866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3000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Black" pitchFamily="34" charset="0"/>
              </a:rPr>
              <a:t>Дорогой друг!   </a:t>
            </a:r>
          </a:p>
          <a:p>
            <a:pPr eaLnBrk="0" hangingPunct="0">
              <a:defRPr/>
            </a:pPr>
            <a:r>
              <a:rPr lang="ru-RU" sz="3000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Black" pitchFamily="34" charset="0"/>
              </a:rPr>
              <a:t>Соверши перелёт по маршруту </a:t>
            </a:r>
            <a:r>
              <a:rPr lang="ru-RU" sz="3000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Black" pitchFamily="34" charset="0"/>
              </a:rPr>
              <a:t>«Глагол. Закрепление» . </a:t>
            </a:r>
            <a:r>
              <a:rPr lang="ru-RU" sz="3000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Black" pitchFamily="34" charset="0"/>
              </a:rPr>
              <a:t>Чтобы поднять самолёт в небо, прочитай задание на взлётной полосе  и выбери облако с правильным вариантом </a:t>
            </a:r>
            <a:r>
              <a:rPr lang="ru-RU" sz="3000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Black" pitchFamily="34" charset="0"/>
              </a:rPr>
              <a:t>ответа.        В </a:t>
            </a:r>
            <a:r>
              <a:rPr lang="ru-RU" sz="3000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Black" pitchFamily="34" charset="0"/>
              </a:rPr>
              <a:t>случае </a:t>
            </a:r>
            <a:r>
              <a:rPr lang="ru-RU" sz="3000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Black" pitchFamily="34" charset="0"/>
              </a:rPr>
              <a:t>ошибки попадешь в грозу.</a:t>
            </a:r>
            <a:endParaRPr lang="ru-RU" sz="3000" b="1" i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0">
                    <a:srgbClr val="000082"/>
                  </a:gs>
                  <a:gs pos="13000">
                    <a:srgbClr val="0047FF"/>
                  </a:gs>
                  <a:gs pos="28000">
                    <a:srgbClr val="000082"/>
                  </a:gs>
                  <a:gs pos="42999">
                    <a:srgbClr val="0047FF"/>
                  </a:gs>
                  <a:gs pos="58000">
                    <a:srgbClr val="000082"/>
                  </a:gs>
                  <a:gs pos="72000">
                    <a:srgbClr val="0047FF"/>
                  </a:gs>
                  <a:gs pos="87000">
                    <a:srgbClr val="000082"/>
                  </a:gs>
                  <a:gs pos="100000">
                    <a:srgbClr val="0047FF"/>
                  </a:gs>
                </a:gsLst>
                <a:lin ang="5400000" scaled="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Arial Black" pitchFamily="34" charset="0"/>
            </a:endParaRPr>
          </a:p>
          <a:p>
            <a:pPr eaLnBrk="0" hangingPunct="0">
              <a:defRPr/>
            </a:pPr>
            <a:endParaRPr lang="ru-RU" sz="3000" b="1" i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028" name="WordArt 2"/>
          <p:cNvSpPr>
            <a:spLocks noChangeArrowheads="1" noChangeShapeType="1" noTextEdit="1"/>
          </p:cNvSpPr>
          <p:nvPr/>
        </p:nvSpPr>
        <p:spPr bwMode="auto">
          <a:xfrm>
            <a:off x="3214688" y="4429125"/>
            <a:ext cx="5286375" cy="2428875"/>
          </a:xfrm>
          <a:prstGeom prst="rect">
            <a:avLst/>
          </a:prstGeom>
        </p:spPr>
        <p:txBody>
          <a:bodyPr wrap="none" fromWordArt="1">
            <a:prstTxWarp prst="textInflateBottom">
              <a:avLst>
                <a:gd name="adj" fmla="val 6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Удачного</a:t>
            </a:r>
          </a:p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полёта!</a:t>
            </a:r>
          </a:p>
        </p:txBody>
      </p:sp>
      <p:sp>
        <p:nvSpPr>
          <p:cNvPr id="5" name="Стрелка вправо 4">
            <a:hlinkClick r:id="" action="ppaction://hlinkshowjump?jump=nextslide"/>
          </p:cNvPr>
          <p:cNvSpPr/>
          <p:nvPr/>
        </p:nvSpPr>
        <p:spPr>
          <a:xfrm rot="20630527">
            <a:off x="7884129" y="5893372"/>
            <a:ext cx="1162452" cy="865141"/>
          </a:xfrm>
          <a:prstGeom prst="rightArrow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1"/>
            </a:solidFill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251520" y="3302949"/>
            <a:ext cx="8748464" cy="3006047"/>
          </a:xfrm>
          <a:prstGeom prst="roundRect">
            <a:avLst/>
          </a:prstGeom>
          <a:solidFill>
            <a:srgbClr val="339966"/>
          </a:solidFill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perspectiveRelaxedModerately"/>
            <a:lightRig rig="threePt" dir="t"/>
          </a:scene3d>
          <a:sp3d>
            <a:bevelT/>
          </a:sp3d>
        </p:spPr>
        <p:txBody>
          <a:bodyPr wrap="none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800" spc="50" dirty="0" smtClean="0">
              <a:ln w="11430"/>
              <a:solidFill>
                <a:schemeClr val="bg2">
                  <a:lumMod val="1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spc="5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Найди </a:t>
            </a:r>
            <a:r>
              <a:rPr lang="ru-RU" sz="4800" u="sng" spc="5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800" u="sng" spc="5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неверное</a:t>
            </a:r>
            <a:r>
              <a:rPr lang="ru-RU" sz="4800" spc="5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800" spc="5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утверждение: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i="1" spc="50" dirty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</a:t>
            </a:r>
            <a:r>
              <a:rPr lang="ru-RU" sz="4800" i="1" spc="5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лаголы </a:t>
            </a:r>
            <a:r>
              <a:rPr lang="ru-RU" sz="4800" b="1" i="1" spc="5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прошедшем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i="1" spc="5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времени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i="1" spc="5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изменяются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800" i="1" spc="50" dirty="0" smtClean="0">
              <a:ln w="11430"/>
              <a:solidFill>
                <a:schemeClr val="bg2">
                  <a:lumMod val="1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" name="AutoShape 4"/>
          <p:cNvSpPr>
            <a:spLocks noChangeArrowheads="1"/>
          </p:cNvSpPr>
          <p:nvPr/>
        </p:nvSpPr>
        <p:spPr bwMode="auto">
          <a:xfrm>
            <a:off x="589980" y="1844824"/>
            <a:ext cx="4392488" cy="1296144"/>
          </a:xfrm>
          <a:prstGeom prst="cloudCallout">
            <a:avLst>
              <a:gd name="adj1" fmla="val -32657"/>
              <a:gd name="adj2" fmla="val -25736"/>
            </a:avLst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 smtClean="0">
                <a:ln w="11430"/>
                <a:solidFill>
                  <a:srgbClr val="00407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200" b="1" spc="50" dirty="0" smtClean="0">
                <a:ln w="11430"/>
                <a:solidFill>
                  <a:srgbClr val="00407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 лицам</a:t>
            </a:r>
            <a:endParaRPr lang="ru-RU" sz="3200" b="1" spc="50" dirty="0">
              <a:ln w="11430"/>
              <a:solidFill>
                <a:srgbClr val="00407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AutoShape 5"/>
          <p:cNvSpPr>
            <a:spLocks noChangeArrowheads="1"/>
          </p:cNvSpPr>
          <p:nvPr/>
        </p:nvSpPr>
        <p:spPr bwMode="auto">
          <a:xfrm>
            <a:off x="395536" y="260648"/>
            <a:ext cx="4104456" cy="1332756"/>
          </a:xfrm>
          <a:prstGeom prst="cloudCallout">
            <a:avLst>
              <a:gd name="adj1" fmla="val -32657"/>
              <a:gd name="adj2" fmla="val -25736"/>
            </a:avLst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solidFill>
                  <a:srgbClr val="00407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  <a:r>
              <a:rPr lang="ru-RU" sz="3600" b="1" spc="50" dirty="0" smtClean="0">
                <a:ln w="11430"/>
                <a:solidFill>
                  <a:srgbClr val="00407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 числам</a:t>
            </a:r>
            <a:endParaRPr lang="ru-RU" sz="3600" b="1" spc="50" dirty="0">
              <a:ln w="11430"/>
              <a:solidFill>
                <a:srgbClr val="00407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4769768" y="606748"/>
            <a:ext cx="3784578" cy="1238076"/>
          </a:xfrm>
          <a:prstGeom prst="cloudCallout">
            <a:avLst>
              <a:gd name="adj1" fmla="val -17380"/>
              <a:gd name="adj2" fmla="val -29963"/>
            </a:avLst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>
                <a:ln w="11430"/>
                <a:solidFill>
                  <a:srgbClr val="00407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  <a:r>
              <a:rPr lang="ru-RU" sz="3200" b="1" spc="50" dirty="0" smtClean="0">
                <a:ln w="11430"/>
                <a:solidFill>
                  <a:srgbClr val="00407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 родам</a:t>
            </a:r>
            <a:endParaRPr lang="ru-RU" sz="3200" b="1" spc="50" dirty="0">
              <a:ln w="11430"/>
              <a:solidFill>
                <a:srgbClr val="00407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Picture 7" descr="164"/>
          <p:cNvPicPr>
            <a:picLocks noChangeAspect="1" noChangeArrowheads="1" noCrop="1"/>
          </p:cNvPicPr>
          <p:nvPr/>
        </p:nvPicPr>
        <p:blipFill>
          <a:blip r:embed="rId4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5743224"/>
            <a:ext cx="1620713" cy="11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трелка вправо 8">
            <a:hlinkClick r:id="" action="ppaction://hlinkshowjump?jump=nextslide"/>
          </p:cNvPr>
          <p:cNvSpPr/>
          <p:nvPr/>
        </p:nvSpPr>
        <p:spPr>
          <a:xfrm rot="20630527">
            <a:off x="8054280" y="5948541"/>
            <a:ext cx="1000132" cy="785818"/>
          </a:xfrm>
          <a:prstGeom prst="rightArrow">
            <a:avLst/>
          </a:prstGeom>
          <a:solidFill>
            <a:srgbClr val="144220"/>
          </a:solidFill>
          <a:ln>
            <a:solidFill>
              <a:srgbClr val="144220"/>
            </a:solidFill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85 -1.11111E-6 L 0.30903 -0.64467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000" y="-322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6699"/>
                                      </p:to>
                                    </p:animClr>
                                    <p:animClr clrSpc="rgb" dir="cw">
                                      <p:cBhvr>
                                        <p:cTn id="15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6699"/>
                                      </p:to>
                                    </p:animClr>
                                    <p:set>
                                      <p:cBhvr>
                                        <p:cTn id="16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6699"/>
                                      </p:to>
                                    </p:animClr>
                                    <p:animClr clrSpc="rgb" dir="cw">
                                      <p:cBhvr>
                                        <p:cTn id="28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6699"/>
                                      </p:to>
                                    </p:animClr>
                                    <p:set>
                                      <p:cBhvr>
                                        <p:cTn id="2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251520" y="3302949"/>
            <a:ext cx="8748464" cy="3006047"/>
          </a:xfrm>
          <a:prstGeom prst="roundRect">
            <a:avLst/>
          </a:prstGeom>
          <a:solidFill>
            <a:srgbClr val="339966"/>
          </a:solidFill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perspectiveRelaxedModerately"/>
            <a:lightRig rig="threePt" dir="t"/>
          </a:scene3d>
          <a:sp3d>
            <a:bevelT/>
          </a:sp3d>
        </p:spPr>
        <p:txBody>
          <a:bodyPr wrap="none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800" spc="50" dirty="0" smtClean="0">
              <a:ln w="11430"/>
              <a:solidFill>
                <a:schemeClr val="bg2">
                  <a:lumMod val="1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spc="5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Непостоянный признак</a:t>
            </a:r>
            <a:endParaRPr lang="ru-RU" sz="4800" b="1" i="1" spc="50" dirty="0" smtClean="0">
              <a:ln w="11430"/>
              <a:solidFill>
                <a:schemeClr val="bg2">
                  <a:lumMod val="1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i="1" spc="5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времени свойственен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i="1" spc="5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глаголам </a:t>
            </a:r>
            <a:endParaRPr lang="ru-RU" sz="4800" i="1" spc="50" dirty="0" smtClean="0">
              <a:ln w="11430"/>
              <a:solidFill>
                <a:schemeClr val="bg2">
                  <a:lumMod val="1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800" i="1" spc="50" dirty="0" smtClean="0">
              <a:ln w="11430"/>
              <a:solidFill>
                <a:schemeClr val="bg2">
                  <a:lumMod val="1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" name="AutoShape 4"/>
          <p:cNvSpPr>
            <a:spLocks noChangeArrowheads="1"/>
          </p:cNvSpPr>
          <p:nvPr/>
        </p:nvSpPr>
        <p:spPr bwMode="auto">
          <a:xfrm>
            <a:off x="683568" y="1883376"/>
            <a:ext cx="4846116" cy="1617631"/>
          </a:xfrm>
          <a:prstGeom prst="cloudCallout">
            <a:avLst>
              <a:gd name="adj1" fmla="val -32657"/>
              <a:gd name="adj2" fmla="val -25736"/>
            </a:avLst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 smtClean="0">
                <a:ln w="11430"/>
                <a:solidFill>
                  <a:srgbClr val="00407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800" b="1" spc="50" dirty="0" smtClean="0">
                <a:ln w="11430"/>
                <a:solidFill>
                  <a:srgbClr val="00407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изъявительном наклонении</a:t>
            </a:r>
            <a:endParaRPr lang="ru-RU" sz="2800" b="1" spc="50" dirty="0">
              <a:ln w="11430"/>
              <a:solidFill>
                <a:srgbClr val="00407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AutoShape 5"/>
          <p:cNvSpPr>
            <a:spLocks noChangeArrowheads="1"/>
          </p:cNvSpPr>
          <p:nvPr/>
        </p:nvSpPr>
        <p:spPr bwMode="auto">
          <a:xfrm>
            <a:off x="0" y="0"/>
            <a:ext cx="4499992" cy="1844824"/>
          </a:xfrm>
          <a:prstGeom prst="cloudCallout">
            <a:avLst>
              <a:gd name="adj1" fmla="val -32657"/>
              <a:gd name="adj2" fmla="val -25736"/>
            </a:avLst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50" dirty="0" smtClean="0">
                <a:ln w="11430"/>
                <a:solidFill>
                  <a:srgbClr val="00407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повелительном наклонении</a:t>
            </a:r>
            <a:endParaRPr lang="ru-RU" sz="2800" b="1" spc="50" dirty="0">
              <a:ln w="11430"/>
              <a:solidFill>
                <a:srgbClr val="00407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4769768" y="606748"/>
            <a:ext cx="3784578" cy="1238076"/>
          </a:xfrm>
          <a:prstGeom prst="cloudCallout">
            <a:avLst>
              <a:gd name="adj1" fmla="val -17380"/>
              <a:gd name="adj2" fmla="val -29963"/>
            </a:avLst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50" dirty="0">
                <a:ln w="11430"/>
                <a:solidFill>
                  <a:srgbClr val="00407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</a:t>
            </a:r>
            <a:r>
              <a:rPr lang="ru-RU" sz="2800" b="1" spc="50" dirty="0" smtClean="0">
                <a:ln w="11430"/>
                <a:solidFill>
                  <a:srgbClr val="00407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условном наклонении</a:t>
            </a:r>
            <a:endParaRPr lang="ru-RU" sz="2800" b="1" spc="50" dirty="0">
              <a:ln w="11430"/>
              <a:solidFill>
                <a:srgbClr val="00407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Picture 7" descr="164"/>
          <p:cNvPicPr>
            <a:picLocks noChangeAspect="1" noChangeArrowheads="1" noCrop="1"/>
          </p:cNvPicPr>
          <p:nvPr/>
        </p:nvPicPr>
        <p:blipFill>
          <a:blip r:embed="rId4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5743224"/>
            <a:ext cx="1620713" cy="11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трелка вправо 8">
            <a:hlinkClick r:id="" action="ppaction://hlinkshowjump?jump=nextslide"/>
          </p:cNvPr>
          <p:cNvSpPr/>
          <p:nvPr/>
        </p:nvSpPr>
        <p:spPr>
          <a:xfrm rot="20630527">
            <a:off x="8054280" y="5948541"/>
            <a:ext cx="1000132" cy="785818"/>
          </a:xfrm>
          <a:prstGeom prst="rightArrow">
            <a:avLst/>
          </a:prstGeom>
          <a:solidFill>
            <a:srgbClr val="144220"/>
          </a:solidFill>
          <a:ln>
            <a:solidFill>
              <a:srgbClr val="144220"/>
            </a:solidFill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0626641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85 -1.11111E-6 L 0.30903 -0.64467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000" y="-322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6699"/>
                                      </p:to>
                                    </p:animClr>
                                    <p:animClr clrSpc="rgb" dir="cw">
                                      <p:cBhvr>
                                        <p:cTn id="15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6699"/>
                                      </p:to>
                                    </p:animClr>
                                    <p:set>
                                      <p:cBhvr>
                                        <p:cTn id="16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6699"/>
                                      </p:to>
                                    </p:animClr>
                                    <p:animClr clrSpc="rgb" dir="cw">
                                      <p:cBhvr>
                                        <p:cTn id="28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6699"/>
                                      </p:to>
                                    </p:animClr>
                                    <p:set>
                                      <p:cBhvr>
                                        <p:cTn id="2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395536" y="3005567"/>
            <a:ext cx="8424936" cy="3726127"/>
          </a:xfrm>
          <a:prstGeom prst="roundRect">
            <a:avLst/>
          </a:prstGeom>
          <a:solidFill>
            <a:srgbClr val="339966"/>
          </a:solidFill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perspectiveRelaxedModerately"/>
            <a:lightRig rig="threePt" dir="t"/>
          </a:scene3d>
          <a:sp3d>
            <a:bevelT/>
          </a:sp3d>
        </p:spPr>
        <p:txBody>
          <a:bodyPr wrap="none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                   </a:t>
            </a:r>
            <a:endParaRPr lang="ru-RU" sz="32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spc="50" dirty="0" smtClean="0">
              <a:ln w="11430"/>
              <a:solidFill>
                <a:schemeClr val="bg2">
                  <a:lumMod val="1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spc="5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Найдите </a:t>
            </a:r>
            <a:r>
              <a:rPr lang="ru-RU" sz="4000" u="sng" spc="5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верное</a:t>
            </a:r>
            <a:r>
              <a:rPr lang="ru-RU" sz="4000" spc="5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утверждение: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i="1" spc="5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-у глаголов прошедшего времени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i="1" spc="5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без ударения  </a:t>
            </a:r>
            <a:r>
              <a:rPr lang="ru-RU" sz="4000" b="1" i="1" spc="5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перед  Л  </a:t>
            </a:r>
            <a:r>
              <a:rPr lang="ru-RU" sz="4000" i="1" spc="5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пишется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i="1" spc="5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гласная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spc="50" dirty="0" smtClean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endParaRPr lang="ru-RU" sz="3200" b="1" spc="50" dirty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>
                <a:ln w="11430"/>
                <a:solidFill>
                  <a:srgbClr val="14422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                    </a:t>
            </a:r>
            <a:r>
              <a:rPr lang="ru-RU" sz="3200" b="1" spc="50" dirty="0" smtClean="0">
                <a:ln w="11430"/>
                <a:solidFill>
                  <a:srgbClr val="14422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                 </a:t>
            </a:r>
            <a:endParaRPr lang="ru-RU" sz="3200" b="1" spc="50" dirty="0">
              <a:ln w="11430"/>
              <a:solidFill>
                <a:srgbClr val="14422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0" name="Стрелка вправо 9">
            <a:hlinkClick r:id="" action="ppaction://hlinkshowjump?jump=nextslide"/>
          </p:cNvPr>
          <p:cNvSpPr/>
          <p:nvPr/>
        </p:nvSpPr>
        <p:spPr>
          <a:xfrm rot="20630527">
            <a:off x="7876297" y="5767219"/>
            <a:ext cx="1000132" cy="785818"/>
          </a:xfrm>
          <a:prstGeom prst="rightArrow">
            <a:avLst/>
          </a:prstGeom>
          <a:solidFill>
            <a:srgbClr val="144220"/>
          </a:solidFill>
          <a:ln>
            <a:solidFill>
              <a:srgbClr val="144220"/>
            </a:solidFill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2" name="AutoShape 4"/>
          <p:cNvSpPr>
            <a:spLocks noChangeArrowheads="1"/>
          </p:cNvSpPr>
          <p:nvPr/>
        </p:nvSpPr>
        <p:spPr bwMode="auto">
          <a:xfrm rot="523803">
            <a:off x="4171983" y="1685960"/>
            <a:ext cx="4680520" cy="1728192"/>
          </a:xfrm>
          <a:prstGeom prst="cloudCallout">
            <a:avLst>
              <a:gd name="adj1" fmla="val -32657"/>
              <a:gd name="adj2" fmla="val -25736"/>
            </a:avLst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2">
                <a:lumMod val="75000"/>
              </a:schemeClr>
            </a:solidFill>
            <a:round/>
            <a:headEnd/>
            <a:tailEnd/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50" dirty="0" smtClean="0">
                <a:ln w="11430"/>
                <a:solidFill>
                  <a:srgbClr val="00407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 что стоит  в инфинитиве перед  -</a:t>
            </a:r>
            <a:r>
              <a:rPr lang="ru-RU" sz="2800" b="1" spc="50" dirty="0" err="1" smtClean="0">
                <a:ln w="11430"/>
                <a:solidFill>
                  <a:srgbClr val="00407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ться</a:t>
            </a:r>
            <a:endParaRPr lang="ru-RU" sz="2800" b="1" spc="50" dirty="0">
              <a:ln w="11430"/>
              <a:solidFill>
                <a:srgbClr val="00407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AutoShape 5"/>
          <p:cNvSpPr>
            <a:spLocks noChangeArrowheads="1"/>
          </p:cNvSpPr>
          <p:nvPr/>
        </p:nvSpPr>
        <p:spPr bwMode="auto">
          <a:xfrm rot="601040">
            <a:off x="285329" y="614818"/>
            <a:ext cx="4410032" cy="1451898"/>
          </a:xfrm>
          <a:prstGeom prst="cloudCallout">
            <a:avLst>
              <a:gd name="adj1" fmla="val -32657"/>
              <a:gd name="adj2" fmla="val -25736"/>
            </a:avLst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2">
                <a:lumMod val="75000"/>
              </a:schemeClr>
            </a:solidFill>
            <a:round/>
            <a:headEnd/>
            <a:tailEnd/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50" dirty="0">
                <a:ln w="11430"/>
                <a:solidFill>
                  <a:srgbClr val="00407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</a:t>
            </a:r>
            <a:r>
              <a:rPr lang="ru-RU" sz="2800" b="1" spc="50" dirty="0" smtClean="0">
                <a:ln w="11430"/>
                <a:solidFill>
                  <a:srgbClr val="00407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зависимости от спряжения</a:t>
            </a:r>
            <a:endParaRPr lang="ru-RU" sz="2800" b="1" spc="50" dirty="0">
              <a:ln w="11430"/>
              <a:solidFill>
                <a:srgbClr val="00407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 rot="456259">
            <a:off x="4855858" y="320037"/>
            <a:ext cx="4220306" cy="1305711"/>
          </a:xfrm>
          <a:prstGeom prst="cloudCallout">
            <a:avLst>
              <a:gd name="adj1" fmla="val -17380"/>
              <a:gd name="adj2" fmla="val -29963"/>
            </a:avLst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2">
                <a:lumMod val="75000"/>
              </a:schemeClr>
            </a:solidFill>
            <a:round/>
            <a:headEnd/>
            <a:tailEnd/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50" dirty="0">
                <a:ln w="11430"/>
                <a:solidFill>
                  <a:srgbClr val="00407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</a:t>
            </a:r>
            <a:r>
              <a:rPr lang="ru-RU" sz="2800" b="1" spc="50" dirty="0" smtClean="0">
                <a:ln w="11430"/>
                <a:solidFill>
                  <a:srgbClr val="00407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зависимости от смысла</a:t>
            </a:r>
            <a:endParaRPr lang="ru-RU" sz="2800" b="1" spc="50" dirty="0">
              <a:ln w="11430"/>
              <a:solidFill>
                <a:srgbClr val="00407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pic>
        <p:nvPicPr>
          <p:cNvPr id="7" name="Picture 7" descr="164"/>
          <p:cNvPicPr>
            <a:picLocks noChangeAspect="1" noChangeArrowheads="1" noCrop="1"/>
          </p:cNvPicPr>
          <p:nvPr/>
        </p:nvPicPr>
        <p:blipFill>
          <a:blip r:embed="rId4" cstate="print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5229200"/>
            <a:ext cx="1800225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22222E-6 L 0.36285 -0.66574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00" y="-33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6699"/>
                                      </p:to>
                                    </p:animClr>
                                    <p:animClr clrSpc="rgb" dir="cw">
                                      <p:cBhvr>
                                        <p:cTn id="15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6699"/>
                                      </p:to>
                                    </p:animClr>
                                    <p:set>
                                      <p:cBhvr>
                                        <p:cTn id="16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6699"/>
                                      </p:to>
                                    </p:animClr>
                                    <p:animClr clrSpc="rgb" dir="cw">
                                      <p:cBhvr>
                                        <p:cTn id="28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6699"/>
                                      </p:to>
                                    </p:animClr>
                                    <p:set>
                                      <p:cBhvr>
                                        <p:cTn id="2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384045" y="3212976"/>
            <a:ext cx="7920880" cy="3356992"/>
          </a:xfrm>
          <a:prstGeom prst="roundRect">
            <a:avLst/>
          </a:prstGeom>
          <a:solidFill>
            <a:srgbClr val="339966"/>
          </a:solidFill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perspectiveRelaxedModerately"/>
            <a:lightRig rig="threePt" dir="t"/>
          </a:scene3d>
          <a:sp3d>
            <a:bevelT/>
          </a:sp3d>
        </p:spPr>
        <p:txBody>
          <a:bodyPr wrap="none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i="1" spc="50" dirty="0" smtClean="0">
              <a:ln w="11430"/>
              <a:solidFill>
                <a:schemeClr val="bg2">
                  <a:lumMod val="1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3600" b="1" i="1" u="sng" spc="50" dirty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Постоянные</a:t>
            </a:r>
            <a:r>
              <a:rPr lang="ru-RU" sz="3600" b="1" i="1" spc="50" dirty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признаки глагола верно</a:t>
            </a:r>
          </a:p>
          <a:p>
            <a:pPr algn="ctr">
              <a:defRPr/>
            </a:pPr>
            <a:r>
              <a:rPr lang="ru-RU" sz="3600" b="1" i="1" spc="50" dirty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названы </a:t>
            </a:r>
            <a:r>
              <a:rPr lang="ru-RU" sz="3600" b="1" i="1" spc="5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строке:</a:t>
            </a:r>
          </a:p>
          <a:p>
            <a:pPr>
              <a:defRPr/>
            </a:pPr>
            <a:r>
              <a:rPr lang="ru-RU" sz="2800" b="1" spc="5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  вид, спряжение</a:t>
            </a:r>
          </a:p>
          <a:p>
            <a:pPr>
              <a:defRPr/>
            </a:pPr>
            <a:r>
              <a:rPr lang="ru-RU" sz="2800" b="1" spc="5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  время, число, лицо, род</a:t>
            </a:r>
          </a:p>
          <a:p>
            <a:pPr>
              <a:defRPr/>
            </a:pPr>
            <a:r>
              <a:rPr lang="ru-RU" sz="2800" b="1" spc="5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  склонение, род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5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</a:t>
            </a:r>
          </a:p>
        </p:txBody>
      </p:sp>
      <p:sp>
        <p:nvSpPr>
          <p:cNvPr id="8" name="Стрелка вправо 7">
            <a:hlinkClick r:id="" action="ppaction://hlinkshowjump?jump=nextslide"/>
          </p:cNvPr>
          <p:cNvSpPr/>
          <p:nvPr/>
        </p:nvSpPr>
        <p:spPr>
          <a:xfrm rot="20630527">
            <a:off x="7804859" y="5767218"/>
            <a:ext cx="1000132" cy="785818"/>
          </a:xfrm>
          <a:prstGeom prst="rightArrow">
            <a:avLst/>
          </a:prstGeom>
          <a:solidFill>
            <a:srgbClr val="144220"/>
          </a:solidFill>
          <a:ln>
            <a:solidFill>
              <a:srgbClr val="144220"/>
            </a:solidFill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2" name="AutoShape 4"/>
          <p:cNvSpPr>
            <a:spLocks noChangeArrowheads="1"/>
          </p:cNvSpPr>
          <p:nvPr/>
        </p:nvSpPr>
        <p:spPr bwMode="auto">
          <a:xfrm>
            <a:off x="3635896" y="764704"/>
            <a:ext cx="5220072" cy="1656184"/>
          </a:xfrm>
          <a:prstGeom prst="cloudCallout">
            <a:avLst>
              <a:gd name="adj1" fmla="val -32657"/>
              <a:gd name="adj2" fmla="val -25736"/>
            </a:avLst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2">
                <a:lumMod val="75000"/>
              </a:schemeClr>
            </a:solidFill>
            <a:round/>
            <a:headEnd/>
            <a:tailEnd/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spc="50" dirty="0" smtClean="0">
                <a:ln w="11430"/>
                <a:solidFill>
                  <a:srgbClr val="00407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endParaRPr lang="ru-RU" sz="6000" b="1" spc="50" dirty="0">
              <a:ln w="11430"/>
              <a:solidFill>
                <a:srgbClr val="00407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AutoShape 5"/>
          <p:cNvSpPr>
            <a:spLocks noChangeArrowheads="1"/>
          </p:cNvSpPr>
          <p:nvPr/>
        </p:nvSpPr>
        <p:spPr bwMode="auto">
          <a:xfrm>
            <a:off x="251520" y="2348880"/>
            <a:ext cx="6048672" cy="1368152"/>
          </a:xfrm>
          <a:prstGeom prst="cloudCallout">
            <a:avLst>
              <a:gd name="adj1" fmla="val -32657"/>
              <a:gd name="adj2" fmla="val -25736"/>
            </a:avLst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2">
                <a:lumMod val="75000"/>
              </a:schemeClr>
            </a:solidFill>
            <a:round/>
            <a:headEnd/>
            <a:tailEnd/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spc="50" dirty="0">
                <a:ln w="11430"/>
                <a:solidFill>
                  <a:srgbClr val="00407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r>
              <a:rPr lang="ru-RU" sz="3600" b="1" spc="50" dirty="0" smtClean="0">
                <a:ln w="11430"/>
                <a:solidFill>
                  <a:srgbClr val="00407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3600" b="1" spc="50" dirty="0">
              <a:ln w="11430"/>
              <a:solidFill>
                <a:srgbClr val="00407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251520" y="181436"/>
            <a:ext cx="4391918" cy="1413940"/>
          </a:xfrm>
          <a:prstGeom prst="cloudCallout">
            <a:avLst>
              <a:gd name="adj1" fmla="val -17380"/>
              <a:gd name="adj2" fmla="val -29963"/>
            </a:avLst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2">
                <a:lumMod val="75000"/>
              </a:schemeClr>
            </a:solidFill>
            <a:round/>
            <a:headEnd/>
            <a:tailEnd/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spc="50" dirty="0">
                <a:ln w="11430"/>
                <a:solidFill>
                  <a:srgbClr val="00407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endParaRPr lang="ru-RU" sz="6000" b="1" spc="50" dirty="0">
              <a:ln w="11430"/>
              <a:solidFill>
                <a:srgbClr val="00407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pic>
        <p:nvPicPr>
          <p:cNvPr id="6" name="Picture 7" descr="16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756592" y="5805264"/>
            <a:ext cx="1800225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20472168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431 -0.02477 L 0.63194 -0.64445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400" y="-3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6699"/>
                                      </p:to>
                                    </p:animClr>
                                    <p:animClr clrSpc="rgb" dir="cw">
                                      <p:cBhvr>
                                        <p:cTn id="15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6699"/>
                                      </p:to>
                                    </p:animClr>
                                    <p:set>
                                      <p:cBhvr>
                                        <p:cTn id="16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6699"/>
                                      </p:to>
                                    </p:animClr>
                                    <p:animClr clrSpc="rgb" dir="cw">
                                      <p:cBhvr>
                                        <p:cTn id="28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6699"/>
                                      </p:to>
                                    </p:animClr>
                                    <p:set>
                                      <p:cBhvr>
                                        <p:cTn id="2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179512" y="2420888"/>
            <a:ext cx="8208912" cy="4437112"/>
          </a:xfrm>
          <a:prstGeom prst="roundRect">
            <a:avLst/>
          </a:prstGeom>
          <a:solidFill>
            <a:srgbClr val="339966"/>
          </a:solidFill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perspectiveRelaxedModerately"/>
            <a:lightRig rig="threePt" dir="t"/>
          </a:scene3d>
          <a:sp3d>
            <a:bevelT/>
          </a:sp3d>
        </p:spPr>
        <p:txBody>
          <a:bodyPr wrap="none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i="1" spc="50" dirty="0" smtClean="0">
              <a:ln w="11430"/>
              <a:solidFill>
                <a:schemeClr val="bg2">
                  <a:lumMod val="1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i="1" spc="5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Верны  ли суждения 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/>
              <a:t>У глаголов буква </a:t>
            </a:r>
            <a:r>
              <a:rPr lang="ru-RU" sz="4400" b="1" dirty="0"/>
              <a:t>Ь пишется</a:t>
            </a:r>
            <a:r>
              <a:rPr lang="ru-RU" sz="4400" dirty="0"/>
              <a:t>: </a:t>
            </a:r>
            <a:br>
              <a:rPr lang="ru-RU" sz="4400" dirty="0"/>
            </a:br>
            <a:r>
              <a:rPr lang="ru-RU" sz="4400" dirty="0" smtClean="0"/>
              <a:t>	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 в 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неопределенной 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форме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;</a:t>
            </a:r>
            <a:b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	2 в окончании 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2-го лица ед. ч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.;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	3 в 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повелительном 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наклонении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	 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после 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согласных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;</a:t>
            </a:r>
            <a:b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	4 в возвратном суффиксе -СЬ 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		находящейся 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после 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гласной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spc="50" dirty="0" smtClean="0">
              <a:ln w="11430"/>
              <a:solidFill>
                <a:schemeClr val="bg2">
                  <a:lumMod val="1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</a:t>
            </a:r>
          </a:p>
        </p:txBody>
      </p:sp>
      <p:sp>
        <p:nvSpPr>
          <p:cNvPr id="8" name="Стрелка вправо 7">
            <a:hlinkClick r:id="" action="ppaction://hlinkshowjump?jump=nextslide"/>
          </p:cNvPr>
          <p:cNvSpPr/>
          <p:nvPr/>
        </p:nvSpPr>
        <p:spPr>
          <a:xfrm rot="20630527">
            <a:off x="7804859" y="5767218"/>
            <a:ext cx="1000132" cy="785818"/>
          </a:xfrm>
          <a:prstGeom prst="rightArrow">
            <a:avLst/>
          </a:prstGeom>
          <a:solidFill>
            <a:srgbClr val="144220"/>
          </a:solidFill>
          <a:ln>
            <a:solidFill>
              <a:srgbClr val="144220"/>
            </a:solidFill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2" name="AutoShape 4"/>
          <p:cNvSpPr>
            <a:spLocks noChangeArrowheads="1"/>
          </p:cNvSpPr>
          <p:nvPr/>
        </p:nvSpPr>
        <p:spPr bwMode="auto">
          <a:xfrm>
            <a:off x="3635896" y="764704"/>
            <a:ext cx="5220072" cy="1656184"/>
          </a:xfrm>
          <a:prstGeom prst="cloudCallout">
            <a:avLst>
              <a:gd name="adj1" fmla="val -32657"/>
              <a:gd name="adj2" fmla="val -25736"/>
            </a:avLst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2">
                <a:lumMod val="75000"/>
              </a:schemeClr>
            </a:solidFill>
            <a:round/>
            <a:headEnd/>
            <a:tailEnd/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 smtClean="0">
                <a:ln w="11430"/>
                <a:solidFill>
                  <a:srgbClr val="00407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да</a:t>
            </a:r>
            <a:endParaRPr lang="ru-RU" sz="4000" b="1" spc="50" dirty="0">
              <a:ln w="11430"/>
              <a:solidFill>
                <a:srgbClr val="00407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251520" y="142853"/>
            <a:ext cx="4391918" cy="1413940"/>
          </a:xfrm>
          <a:prstGeom prst="cloudCallout">
            <a:avLst>
              <a:gd name="adj1" fmla="val -17380"/>
              <a:gd name="adj2" fmla="val -29963"/>
            </a:avLst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2">
                <a:lumMod val="75000"/>
              </a:schemeClr>
            </a:solidFill>
            <a:round/>
            <a:headEnd/>
            <a:tailEnd/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 smtClean="0">
                <a:ln w="11430"/>
                <a:solidFill>
                  <a:srgbClr val="00407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нет</a:t>
            </a:r>
            <a:endParaRPr lang="ru-RU" sz="4000" b="1" spc="50" dirty="0">
              <a:ln w="11430"/>
              <a:solidFill>
                <a:srgbClr val="00407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pic>
        <p:nvPicPr>
          <p:cNvPr id="6" name="Picture 7" descr="164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80528" y="5733256"/>
            <a:ext cx="1800225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431 -0.02477 L 0.63194 -0.64445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400" y="-3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6699"/>
                                      </p:to>
                                    </p:animClr>
                                    <p:animClr clrSpc="rgb" dir="cw">
                                      <p:cBhvr>
                                        <p:cTn id="15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6699"/>
                                      </p:to>
                                    </p:animClr>
                                    <p:set>
                                      <p:cBhvr>
                                        <p:cTn id="16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827584" y="3501008"/>
            <a:ext cx="7992888" cy="3023147"/>
          </a:xfrm>
          <a:prstGeom prst="roundRect">
            <a:avLst/>
          </a:prstGeom>
          <a:solidFill>
            <a:srgbClr val="339966"/>
          </a:solidFill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perspectiveRelaxedModerately"/>
            <a:lightRig rig="threePt" dir="t"/>
          </a:scene3d>
          <a:sp3d>
            <a:bevelT/>
          </a:sp3d>
        </p:spPr>
        <p:txBody>
          <a:bodyPr wrap="none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i="1" spc="50" dirty="0" smtClean="0">
              <a:ln w="11430"/>
              <a:solidFill>
                <a:schemeClr val="bg2">
                  <a:lumMod val="1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i="1" spc="5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Найдите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i="1" spc="5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глаголы </a:t>
            </a:r>
            <a:r>
              <a:rPr lang="ru-RU" sz="4400" b="1" i="1" u="sng" spc="5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 спряжения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b="1" i="1" u="sng" spc="50" dirty="0" smtClean="0">
              <a:ln w="11430"/>
              <a:solidFill>
                <a:schemeClr val="bg2">
                  <a:lumMod val="1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Стрелка вправо 7">
            <a:hlinkClick r:id="" action="ppaction://hlinkshowjump?jump=nextslide"/>
          </p:cNvPr>
          <p:cNvSpPr/>
          <p:nvPr/>
        </p:nvSpPr>
        <p:spPr>
          <a:xfrm rot="20630527">
            <a:off x="7804859" y="5767218"/>
            <a:ext cx="1000132" cy="785818"/>
          </a:xfrm>
          <a:prstGeom prst="rightArrow">
            <a:avLst/>
          </a:prstGeom>
          <a:solidFill>
            <a:srgbClr val="144220"/>
          </a:solidFill>
          <a:ln>
            <a:solidFill>
              <a:srgbClr val="144220"/>
            </a:solidFill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2" name="AutoShape 4"/>
          <p:cNvSpPr>
            <a:spLocks noChangeArrowheads="1"/>
          </p:cNvSpPr>
          <p:nvPr/>
        </p:nvSpPr>
        <p:spPr bwMode="auto">
          <a:xfrm>
            <a:off x="5868144" y="149748"/>
            <a:ext cx="2880320" cy="1772816"/>
          </a:xfrm>
          <a:prstGeom prst="cloudCallout">
            <a:avLst>
              <a:gd name="adj1" fmla="val -32657"/>
              <a:gd name="adj2" fmla="val -25736"/>
            </a:avLst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2">
                <a:lumMod val="75000"/>
              </a:schemeClr>
            </a:solidFill>
            <a:round/>
            <a:headEnd/>
            <a:tailEnd/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>
                <a:ln w="11430"/>
                <a:solidFill>
                  <a:srgbClr val="00407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</a:t>
            </a:r>
            <a:r>
              <a:rPr lang="ru-RU" sz="4000" b="1" spc="50" dirty="0" smtClean="0">
                <a:ln w="11430"/>
                <a:solidFill>
                  <a:srgbClr val="00407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рить,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 smtClean="0">
                <a:ln w="11430"/>
                <a:solidFill>
                  <a:srgbClr val="00407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стелить</a:t>
            </a:r>
            <a:endParaRPr lang="ru-RU" sz="4000" b="1" spc="50" dirty="0">
              <a:ln w="11430"/>
              <a:solidFill>
                <a:srgbClr val="00407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AutoShape 5"/>
          <p:cNvSpPr>
            <a:spLocks noChangeArrowheads="1"/>
          </p:cNvSpPr>
          <p:nvPr/>
        </p:nvSpPr>
        <p:spPr bwMode="auto">
          <a:xfrm>
            <a:off x="2987824" y="1591052"/>
            <a:ext cx="3672408" cy="1914820"/>
          </a:xfrm>
          <a:prstGeom prst="cloudCallout">
            <a:avLst>
              <a:gd name="adj1" fmla="val -32657"/>
              <a:gd name="adj2" fmla="val -25736"/>
            </a:avLst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2">
                <a:lumMod val="75000"/>
              </a:schemeClr>
            </a:solidFill>
            <a:round/>
            <a:headEnd/>
            <a:tailEnd/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>
                <a:ln w="11430"/>
                <a:solidFill>
                  <a:srgbClr val="00407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</a:t>
            </a:r>
            <a:r>
              <a:rPr lang="ru-RU" sz="4000" b="1" spc="50" dirty="0" smtClean="0">
                <a:ln w="11430"/>
                <a:solidFill>
                  <a:srgbClr val="00407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ержать, терпеть</a:t>
            </a:r>
            <a:r>
              <a:rPr lang="ru-RU" sz="4800" b="1" spc="50" dirty="0" smtClean="0">
                <a:ln w="11430"/>
                <a:solidFill>
                  <a:srgbClr val="00407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4800" b="1" spc="50" dirty="0">
              <a:ln w="11430"/>
              <a:solidFill>
                <a:srgbClr val="00407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932160" y="218036"/>
            <a:ext cx="3212406" cy="1728192"/>
          </a:xfrm>
          <a:prstGeom prst="cloudCallout">
            <a:avLst>
              <a:gd name="adj1" fmla="val -17380"/>
              <a:gd name="adj2" fmla="val -29963"/>
            </a:avLst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2">
                <a:lumMod val="75000"/>
              </a:schemeClr>
            </a:solidFill>
            <a:round/>
            <a:headEnd/>
            <a:tailEnd/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>
                <a:ln w="11430"/>
                <a:solidFill>
                  <a:srgbClr val="00407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</a:t>
            </a:r>
            <a:r>
              <a:rPr lang="ru-RU" sz="4000" b="1" spc="50" dirty="0" smtClean="0">
                <a:ln w="11430"/>
                <a:solidFill>
                  <a:srgbClr val="00407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ежать,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 smtClean="0">
                <a:ln w="11430"/>
                <a:solidFill>
                  <a:srgbClr val="00407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греметь</a:t>
            </a:r>
            <a:endParaRPr lang="ru-RU" sz="4000" b="1" spc="50" dirty="0">
              <a:ln w="11430"/>
              <a:solidFill>
                <a:srgbClr val="00407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pic>
        <p:nvPicPr>
          <p:cNvPr id="6" name="Picture 7" descr="16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619750"/>
            <a:ext cx="1800225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431 -0.02477 L 0.63194 -0.64445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400" y="-3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6699"/>
                                      </p:to>
                                    </p:animClr>
                                    <p:animClr clrSpc="rgb" dir="cw">
                                      <p:cBhvr>
                                        <p:cTn id="15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6699"/>
                                      </p:to>
                                    </p:animClr>
                                    <p:set>
                                      <p:cBhvr>
                                        <p:cTn id="16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6699"/>
                                      </p:to>
                                    </p:animClr>
                                    <p:animClr clrSpc="rgb" dir="cw">
                                      <p:cBhvr>
                                        <p:cTn id="28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6699"/>
                                      </p:to>
                                    </p:animClr>
                                    <p:set>
                                      <p:cBhvr>
                                        <p:cTn id="2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827584" y="2780928"/>
            <a:ext cx="7992888" cy="3743227"/>
          </a:xfrm>
          <a:prstGeom prst="roundRect">
            <a:avLst/>
          </a:prstGeom>
          <a:solidFill>
            <a:srgbClr val="339966"/>
          </a:solidFill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perspectiveRelaxedModerately"/>
            <a:lightRig rig="threePt" dir="t"/>
          </a:scene3d>
          <a:sp3d>
            <a:bevelT/>
          </a:sp3d>
        </p:spPr>
        <p:txBody>
          <a:bodyPr wrap="none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i="1" spc="5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Найдите глаголы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i="1" u="sng" spc="5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2 спряжения</a:t>
            </a:r>
            <a:endParaRPr lang="ru-RU" sz="3600" i="1" u="sng" spc="50" dirty="0" smtClean="0">
              <a:ln w="11430"/>
              <a:solidFill>
                <a:schemeClr val="bg2">
                  <a:lumMod val="1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Стрелка вправо 7">
            <a:hlinkClick r:id="" action="ppaction://hlinkshowjump?jump=nextslide"/>
          </p:cNvPr>
          <p:cNvSpPr/>
          <p:nvPr/>
        </p:nvSpPr>
        <p:spPr>
          <a:xfrm rot="20630527">
            <a:off x="7804859" y="5767218"/>
            <a:ext cx="1000132" cy="785818"/>
          </a:xfrm>
          <a:prstGeom prst="rightArrow">
            <a:avLst/>
          </a:prstGeom>
          <a:solidFill>
            <a:srgbClr val="144220"/>
          </a:solidFill>
          <a:ln>
            <a:solidFill>
              <a:srgbClr val="144220"/>
            </a:solidFill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2" name="AutoShape 4"/>
          <p:cNvSpPr>
            <a:spLocks noChangeArrowheads="1"/>
          </p:cNvSpPr>
          <p:nvPr/>
        </p:nvSpPr>
        <p:spPr bwMode="auto">
          <a:xfrm>
            <a:off x="4716016" y="0"/>
            <a:ext cx="4285108" cy="1714488"/>
          </a:xfrm>
          <a:prstGeom prst="cloudCallout">
            <a:avLst>
              <a:gd name="adj1" fmla="val -32657"/>
              <a:gd name="adj2" fmla="val -25736"/>
            </a:avLst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2">
                <a:lumMod val="75000"/>
              </a:schemeClr>
            </a:solidFill>
            <a:round/>
            <a:headEnd/>
            <a:tailEnd/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>
                <a:ln w="11430"/>
                <a:solidFill>
                  <a:srgbClr val="00407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</a:t>
            </a:r>
            <a:r>
              <a:rPr lang="ru-RU" sz="4000" b="1" spc="50" dirty="0" smtClean="0">
                <a:ln w="11430"/>
                <a:solidFill>
                  <a:srgbClr val="00407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осить,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 smtClean="0">
                <a:ln w="11430"/>
                <a:solidFill>
                  <a:srgbClr val="00407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пилить</a:t>
            </a:r>
            <a:endParaRPr lang="ru-RU" sz="4000" b="1" spc="50" dirty="0">
              <a:ln w="11430"/>
              <a:solidFill>
                <a:srgbClr val="00407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AutoShape 5"/>
          <p:cNvSpPr>
            <a:spLocks noChangeArrowheads="1"/>
          </p:cNvSpPr>
          <p:nvPr/>
        </p:nvSpPr>
        <p:spPr bwMode="auto">
          <a:xfrm>
            <a:off x="1691680" y="1772816"/>
            <a:ext cx="5328592" cy="1152128"/>
          </a:xfrm>
          <a:prstGeom prst="cloudCallout">
            <a:avLst>
              <a:gd name="adj1" fmla="val -32657"/>
              <a:gd name="adj2" fmla="val -25736"/>
            </a:avLst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2">
                <a:lumMod val="75000"/>
              </a:schemeClr>
            </a:solidFill>
            <a:round/>
            <a:headEnd/>
            <a:tailEnd/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>
                <a:ln w="11430"/>
                <a:solidFill>
                  <a:srgbClr val="00407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</a:t>
            </a:r>
            <a:r>
              <a:rPr lang="ru-RU" sz="4000" b="1" spc="50" dirty="0" smtClean="0">
                <a:ln w="11430"/>
                <a:solidFill>
                  <a:srgbClr val="00407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ить, вить</a:t>
            </a:r>
            <a:r>
              <a:rPr lang="ru-RU" sz="4800" b="1" spc="50" dirty="0" smtClean="0">
                <a:ln w="11430"/>
                <a:solidFill>
                  <a:srgbClr val="00407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4800" b="1" spc="50" dirty="0">
              <a:ln w="11430"/>
              <a:solidFill>
                <a:srgbClr val="00407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179512" y="332656"/>
            <a:ext cx="4463926" cy="1310395"/>
          </a:xfrm>
          <a:prstGeom prst="cloudCallout">
            <a:avLst>
              <a:gd name="adj1" fmla="val -17380"/>
              <a:gd name="adj2" fmla="val -29963"/>
            </a:avLst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2">
                <a:lumMod val="75000"/>
              </a:schemeClr>
            </a:solidFill>
            <a:round/>
            <a:headEnd/>
            <a:tailEnd/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>
                <a:ln w="11430"/>
                <a:solidFill>
                  <a:srgbClr val="00407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ш</a:t>
            </a:r>
            <a:r>
              <a:rPr lang="ru-RU" sz="4000" b="1" spc="50" dirty="0" smtClean="0">
                <a:ln w="11430"/>
                <a:solidFill>
                  <a:srgbClr val="00407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ить, лить</a:t>
            </a:r>
            <a:endParaRPr lang="ru-RU" sz="4000" b="1" spc="50" dirty="0">
              <a:ln w="11430"/>
              <a:solidFill>
                <a:srgbClr val="00407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pic>
        <p:nvPicPr>
          <p:cNvPr id="6" name="Picture 7" descr="16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619750"/>
            <a:ext cx="1800225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431 -0.02477 L 0.63194 -0.64445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400" y="-3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6699"/>
                                      </p:to>
                                    </p:animClr>
                                    <p:animClr clrSpc="rgb" dir="cw">
                                      <p:cBhvr>
                                        <p:cTn id="15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6699"/>
                                      </p:to>
                                    </p:animClr>
                                    <p:set>
                                      <p:cBhvr>
                                        <p:cTn id="16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6699"/>
                                      </p:to>
                                    </p:animClr>
                                    <p:animClr clrSpc="rgb" dir="cw">
                                      <p:cBhvr>
                                        <p:cTn id="28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6699"/>
                                      </p:to>
                                    </p:animClr>
                                    <p:set>
                                      <p:cBhvr>
                                        <p:cTn id="2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1322</TotalTime>
  <Words>531</Words>
  <Application>Microsoft Office PowerPoint</Application>
  <PresentationFormat>Экран (4:3)</PresentationFormat>
  <Paragraphs>140</Paragraphs>
  <Slides>16</Slides>
  <Notes>3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Arial Black</vt:lpstr>
      <vt:lpstr>Calibri</vt:lpstr>
      <vt:lpstr>Times New Roman</vt:lpstr>
      <vt:lpstr>Тема Office</vt:lpstr>
      <vt:lpstr>Слайд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Гласные О,Ё после шипящих в корне</dc:title>
  <dc:creator>Татьяна Ивановна</dc:creator>
  <cp:lastModifiedBy>user</cp:lastModifiedBy>
  <cp:revision>114</cp:revision>
  <dcterms:created xsi:type="dcterms:W3CDTF">2014-12-29T12:48:12Z</dcterms:created>
  <dcterms:modified xsi:type="dcterms:W3CDTF">2020-04-05T07:29:40Z</dcterms:modified>
</cp:coreProperties>
</file>