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  <p:sldId id="257" r:id="rId3"/>
    <p:sldId id="276" r:id="rId4"/>
    <p:sldId id="258" r:id="rId5"/>
    <p:sldId id="264" r:id="rId6"/>
    <p:sldId id="265" r:id="rId7"/>
    <p:sldId id="268" r:id="rId8"/>
    <p:sldId id="266" r:id="rId9"/>
    <p:sldId id="269" r:id="rId10"/>
    <p:sldId id="271" r:id="rId11"/>
    <p:sldId id="272" r:id="rId12"/>
    <p:sldId id="274" r:id="rId13"/>
    <p:sldId id="275" r:id="rId14"/>
    <p:sldId id="259" r:id="rId15"/>
    <p:sldId id="277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1476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6E66DC-B821-45CE-B6F6-E0D3EEB8F8AA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1E5E54-91E6-45B8-9AAC-4B9C96A16D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6E66DC-B821-45CE-B6F6-E0D3EEB8F8AA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1E5E54-91E6-45B8-9AAC-4B9C96A16D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6E66DC-B821-45CE-B6F6-E0D3EEB8F8AA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1E5E54-91E6-45B8-9AAC-4B9C96A16D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6E66DC-B821-45CE-B6F6-E0D3EEB8F8AA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1E5E54-91E6-45B8-9AAC-4B9C96A16D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6E66DC-B821-45CE-B6F6-E0D3EEB8F8AA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1E5E54-91E6-45B8-9AAC-4B9C96A16D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6E66DC-B821-45CE-B6F6-E0D3EEB8F8AA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1E5E54-91E6-45B8-9AAC-4B9C96A16D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6E66DC-B821-45CE-B6F6-E0D3EEB8F8AA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1E5E54-91E6-45B8-9AAC-4B9C96A16D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6E66DC-B821-45CE-B6F6-E0D3EEB8F8AA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1E5E54-91E6-45B8-9AAC-4B9C96A16D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6E66DC-B821-45CE-B6F6-E0D3EEB8F8AA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1E5E54-91E6-45B8-9AAC-4B9C96A16D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6E66DC-B821-45CE-B6F6-E0D3EEB8F8AA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1E5E54-91E6-45B8-9AAC-4B9C96A16D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6E66DC-B821-45CE-B6F6-E0D3EEB8F8AA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1E5E54-91E6-45B8-9AAC-4B9C96A16D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6E66DC-B821-45CE-B6F6-E0D3EEB8F8AA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1E5E54-91E6-45B8-9AAC-4B9C96A16D9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hyperlink" Target="https://nsportal.ru/" TargetMode="Externa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Уточняющие члены предложения</a:t>
            </a:r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452751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://emel1.ru/asp/blog/query/image.asp?id=625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796136" y="802390"/>
            <a:ext cx="2592288" cy="2180430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833726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Выборочный диктант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221508"/>
            <a:ext cx="8208912" cy="5375844"/>
          </a:xfrm>
        </p:spPr>
        <p:txBody>
          <a:bodyPr>
            <a:noAutofit/>
          </a:bodyPr>
          <a:lstStyle/>
          <a:p>
            <a:pPr marL="114300" lvl="0" indent="0">
              <a:buNone/>
            </a:pP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Задание: </a:t>
            </a:r>
          </a:p>
          <a:p>
            <a:pPr lvl="0">
              <a:buFont typeface="Wingdings" panose="05000000000000000000" pitchFamily="2" charset="2"/>
              <a:buChar char="ü"/>
            </a:pPr>
            <a:r>
              <a:rPr lang="ru-RU" sz="2600" b="1" u="sng" dirty="0" smtClean="0">
                <a:latin typeface="Times New Roman" pitchFamily="18" charset="0"/>
                <a:cs typeface="Times New Roman" pitchFamily="18" charset="0"/>
              </a:rPr>
              <a:t> Девочки</a:t>
            </a: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– записать предложения с </a:t>
            </a:r>
          </a:p>
          <a:p>
            <a:pPr marL="114300" lvl="0" indent="0">
              <a:buNone/>
            </a:pP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уточняющими членами предложения</a:t>
            </a:r>
          </a:p>
          <a:p>
            <a:pPr lvl="0">
              <a:buFont typeface="Wingdings" panose="05000000000000000000" pitchFamily="2" charset="2"/>
              <a:buChar char="ü"/>
            </a:pPr>
            <a:r>
              <a:rPr lang="ru-RU" sz="2600" b="1" u="sng" dirty="0" smtClean="0">
                <a:latin typeface="Times New Roman" pitchFamily="18" charset="0"/>
                <a:cs typeface="Times New Roman" pitchFamily="18" charset="0"/>
              </a:rPr>
              <a:t> Мальчики</a:t>
            </a: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– без уточнений</a:t>
            </a:r>
          </a:p>
          <a:p>
            <a:pPr marL="114300" lvl="0" indent="0">
              <a:buNone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1. В деревне рано утром начинают петь петухи.</a:t>
            </a:r>
          </a:p>
          <a:p>
            <a:pPr marL="114300" lvl="0" indent="0">
              <a:buNone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2. В доме в комнате отца находилась большая библиотека.</a:t>
            </a:r>
          </a:p>
          <a:p>
            <a:pPr marL="114300" lvl="0" indent="0">
              <a:buNone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3. Вечером часов в шесть зазвенел телефон.</a:t>
            </a:r>
          </a:p>
          <a:p>
            <a:pPr marL="114300" lvl="0" indent="0">
              <a:buNone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4. На даче у них в домике хранился весь инвентарь.</a:t>
            </a:r>
          </a:p>
          <a:p>
            <a:pPr marL="114300" lvl="0" indent="0">
              <a:buNone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5. В школе вечером состоится родительское собрание.</a:t>
            </a:r>
          </a:p>
          <a:p>
            <a:pPr marL="114300" lvl="0" indent="0">
              <a:buNone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6. Из дома вчера вывезли всю мебель.</a:t>
            </a:r>
          </a:p>
          <a:p>
            <a:pPr marL="114300" indent="0">
              <a:buNone/>
            </a:pPr>
            <a:endParaRPr lang="ru-RU" sz="2600" dirty="0"/>
          </a:p>
        </p:txBody>
      </p:sp>
    </p:spTree>
    <p:extLst>
      <p:ext uri="{BB962C8B-B14F-4D97-AF65-F5344CB8AC3E}">
        <p14:creationId xmlns:p14="http://schemas.microsoft.com/office/powerpoint/2010/main" xmlns="" val="2783985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27784" y="980728"/>
            <a:ext cx="5881464" cy="1143000"/>
          </a:xfrm>
        </p:spPr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Ключ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endParaRPr lang="ru-RU" sz="3600" dirty="0" smtClean="0"/>
          </a:p>
          <a:p>
            <a:pPr lvl="0"/>
            <a:endParaRPr lang="ru-RU" sz="3600" dirty="0" smtClean="0"/>
          </a:p>
          <a:p>
            <a:pPr lvl="0"/>
            <a:r>
              <a:rPr lang="ru-RU" sz="3600" dirty="0" smtClean="0"/>
              <a:t>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Девочки– 2, 3, 4</a:t>
            </a:r>
          </a:p>
          <a:p>
            <a:pPr lvl="0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Мальчики– 1, 5, 6</a:t>
            </a:r>
          </a:p>
          <a:p>
            <a:endParaRPr lang="ru-RU" dirty="0"/>
          </a:p>
        </p:txBody>
      </p:sp>
      <p:pic>
        <p:nvPicPr>
          <p:cNvPr id="5122" name="Picture 2" descr="http://s1.iconbird.com/ico/0612/MustHave/w256h2561339195787Key256x256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977408" y="2204864"/>
            <a:ext cx="4166592" cy="41665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230561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0"/>
            <a:ext cx="7620000" cy="1143000"/>
          </a:xfrm>
          <a:solidFill>
            <a:schemeClr val="accent2">
              <a:lumMod val="40000"/>
              <a:lumOff val="60000"/>
            </a:schemeClr>
          </a:solidFill>
        </p:spPr>
        <p:txBody>
          <a:bodyPr>
            <a:no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Вставьте пропущенные запятые и найдите обособленные члены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-612576" y="1124744"/>
            <a:ext cx="9073008" cy="4800600"/>
          </a:xfrm>
        </p:spPr>
        <p:txBody>
          <a:bodyPr>
            <a:noAutofit/>
          </a:bodyPr>
          <a:lstStyle/>
          <a:p>
            <a:pPr lvl="2">
              <a:buNone/>
            </a:pPr>
            <a:r>
              <a:rPr lang="ru-RU" sz="2500" dirty="0" smtClean="0"/>
              <a:t>		</a:t>
            </a:r>
            <a:r>
              <a:rPr lang="ru-RU" sz="2500" dirty="0" smtClean="0">
                <a:latin typeface="Times New Roman" pitchFamily="18" charset="0"/>
                <a:cs typeface="Times New Roman" pitchFamily="18" charset="0"/>
              </a:rPr>
              <a:t>Здесь среди болот поросших богатой растительностью и глухих лесов изгибаясь пробирается тоненький ручеёк. Так начинает Волга самая большая река в Европе свой далёкий путь. Пройдя через несколько озёр она набирает силу и разливается могуче величаво. Семь тысяч больших и малых рек несут Волге-матушке свои воды.</a:t>
            </a:r>
          </a:p>
          <a:p>
            <a:pPr lvl="2">
              <a:buNone/>
            </a:pPr>
            <a:r>
              <a:rPr lang="ru-RU" sz="2500" dirty="0" smtClean="0">
                <a:latin typeface="Times New Roman" pitchFamily="18" charset="0"/>
                <a:cs typeface="Times New Roman" pitchFamily="18" charset="0"/>
              </a:rPr>
              <a:t>		Человек путешествующий по Волге не перестаёт удивляться красоте её берегов разнообразных живописных. В верховьях сжимают реку жёлто-красные сосновые леса наполняя воздух запахом сосны. Живописен правый берег гористый круто обрывающийся к реке прорезанный глубокими долинами. </a:t>
            </a:r>
            <a:endParaRPr lang="ru-RU" sz="2500" dirty="0"/>
          </a:p>
        </p:txBody>
      </p:sp>
      <p:pic>
        <p:nvPicPr>
          <p:cNvPr id="3074" name="Picture 2" descr="http://iconizer.net/files/Sticky_pack/orig/checked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703840" y="404664"/>
            <a:ext cx="1440160" cy="14401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661858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0"/>
            <a:ext cx="7992888" cy="418058"/>
          </a:xfrm>
          <a:solidFill>
            <a:schemeClr val="accent2">
              <a:lumMod val="40000"/>
              <a:lumOff val="60000"/>
            </a:schemeClr>
          </a:solidFill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Проверь себя!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-612576" y="692696"/>
            <a:ext cx="9145016" cy="4800600"/>
          </a:xfrm>
        </p:spPr>
        <p:txBody>
          <a:bodyPr>
            <a:noAutofit/>
          </a:bodyPr>
          <a:lstStyle/>
          <a:p>
            <a:pPr lvl="2" algn="just">
              <a:buNone/>
            </a:pPr>
            <a:r>
              <a:rPr lang="ru-RU" sz="2500" dirty="0" smtClean="0"/>
              <a:t>		</a:t>
            </a:r>
            <a:r>
              <a:rPr lang="ru-RU" sz="2500" dirty="0" smtClean="0">
                <a:latin typeface="Times New Roman" pitchFamily="18" charset="0"/>
                <a:cs typeface="Times New Roman" pitchFamily="18" charset="0"/>
              </a:rPr>
              <a:t>Здесь</a:t>
            </a:r>
            <a:r>
              <a:rPr lang="ru-RU" sz="2500" b="1" dirty="0" smtClean="0">
                <a:latin typeface="Times New Roman" pitchFamily="18" charset="0"/>
                <a:cs typeface="Times New Roman" pitchFamily="18" charset="0"/>
              </a:rPr>
              <a:t>, среди болот</a:t>
            </a:r>
            <a:r>
              <a:rPr lang="ru-RU" sz="25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500" b="1" dirty="0" smtClean="0">
                <a:latin typeface="Times New Roman" pitchFamily="18" charset="0"/>
                <a:cs typeface="Times New Roman" pitchFamily="18" charset="0"/>
              </a:rPr>
              <a:t>поросших богатой растительностью, и глухих лесов</a:t>
            </a:r>
            <a:r>
              <a:rPr lang="ru-RU" sz="25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500" b="1" dirty="0" smtClean="0">
                <a:latin typeface="Times New Roman" pitchFamily="18" charset="0"/>
                <a:cs typeface="Times New Roman" pitchFamily="18" charset="0"/>
              </a:rPr>
              <a:t>изгибаясь</a:t>
            </a:r>
            <a:r>
              <a:rPr lang="ru-RU" sz="2500" dirty="0" smtClean="0">
                <a:latin typeface="Times New Roman" pitchFamily="18" charset="0"/>
                <a:cs typeface="Times New Roman" pitchFamily="18" charset="0"/>
              </a:rPr>
              <a:t>, пробирается тоненький ручеёк. Так начинает Волга, </a:t>
            </a:r>
            <a:r>
              <a:rPr lang="ru-RU" sz="2500" b="1" dirty="0" smtClean="0">
                <a:latin typeface="Times New Roman" pitchFamily="18" charset="0"/>
                <a:cs typeface="Times New Roman" pitchFamily="18" charset="0"/>
              </a:rPr>
              <a:t>самая большая река в Европе</a:t>
            </a:r>
            <a:r>
              <a:rPr lang="ru-RU" sz="2500" dirty="0" smtClean="0">
                <a:latin typeface="Times New Roman" pitchFamily="18" charset="0"/>
                <a:cs typeface="Times New Roman" pitchFamily="18" charset="0"/>
              </a:rPr>
              <a:t>, свой далёкий путь</a:t>
            </a:r>
            <a:r>
              <a:rPr lang="ru-RU" sz="2500" b="1" dirty="0" smtClean="0">
                <a:latin typeface="Times New Roman" pitchFamily="18" charset="0"/>
                <a:cs typeface="Times New Roman" pitchFamily="18" charset="0"/>
              </a:rPr>
              <a:t>. Пройдя через несколько озёр</a:t>
            </a:r>
            <a:r>
              <a:rPr lang="ru-RU" sz="2500" dirty="0" smtClean="0">
                <a:latin typeface="Times New Roman" pitchFamily="18" charset="0"/>
                <a:cs typeface="Times New Roman" pitchFamily="18" charset="0"/>
              </a:rPr>
              <a:t>, она набирает силу и разливается могуче, величаво. Семь тысяч больших и малых рек несут Волге-матушке свои воды.</a:t>
            </a:r>
          </a:p>
          <a:p>
            <a:pPr lvl="2" algn="just">
              <a:buNone/>
            </a:pPr>
            <a:r>
              <a:rPr lang="ru-RU" sz="2500" dirty="0" smtClean="0">
                <a:latin typeface="Times New Roman" pitchFamily="18" charset="0"/>
                <a:cs typeface="Times New Roman" pitchFamily="18" charset="0"/>
              </a:rPr>
              <a:t>		Человек, </a:t>
            </a:r>
            <a:r>
              <a:rPr lang="ru-RU" sz="2500" b="1" dirty="0" smtClean="0">
                <a:latin typeface="Times New Roman" pitchFamily="18" charset="0"/>
                <a:cs typeface="Times New Roman" pitchFamily="18" charset="0"/>
              </a:rPr>
              <a:t>путешествующий по Волге</a:t>
            </a:r>
            <a:r>
              <a:rPr lang="ru-RU" sz="2500" dirty="0" smtClean="0">
                <a:latin typeface="Times New Roman" pitchFamily="18" charset="0"/>
                <a:cs typeface="Times New Roman" pitchFamily="18" charset="0"/>
              </a:rPr>
              <a:t>, не перестаёт удивляться красоте её берегов, </a:t>
            </a:r>
            <a:r>
              <a:rPr lang="ru-RU" sz="2500" b="1" dirty="0" smtClean="0">
                <a:latin typeface="Times New Roman" pitchFamily="18" charset="0"/>
                <a:cs typeface="Times New Roman" pitchFamily="18" charset="0"/>
              </a:rPr>
              <a:t>разнообразных, живописных</a:t>
            </a:r>
            <a:r>
              <a:rPr lang="ru-RU" sz="2500" dirty="0" smtClean="0">
                <a:latin typeface="Times New Roman" pitchFamily="18" charset="0"/>
                <a:cs typeface="Times New Roman" pitchFamily="18" charset="0"/>
              </a:rPr>
              <a:t>. В верховьях сжимают реку жёлто-красные сосновые леса, </a:t>
            </a:r>
            <a:r>
              <a:rPr lang="ru-RU" sz="2500" b="1" dirty="0" smtClean="0">
                <a:latin typeface="Times New Roman" pitchFamily="18" charset="0"/>
                <a:cs typeface="Times New Roman" pitchFamily="18" charset="0"/>
              </a:rPr>
              <a:t>наполняя воздух запахом сосны</a:t>
            </a:r>
            <a:r>
              <a:rPr lang="ru-RU" sz="2500" dirty="0" smtClean="0">
                <a:latin typeface="Times New Roman" pitchFamily="18" charset="0"/>
                <a:cs typeface="Times New Roman" pitchFamily="18" charset="0"/>
              </a:rPr>
              <a:t>. Живописен правый берег, </a:t>
            </a:r>
            <a:r>
              <a:rPr lang="ru-RU" sz="2500" b="1" dirty="0" smtClean="0">
                <a:latin typeface="Times New Roman" pitchFamily="18" charset="0"/>
                <a:cs typeface="Times New Roman" pitchFamily="18" charset="0"/>
              </a:rPr>
              <a:t>гористый, круто обрывающийся к реке, прорезанный глубокими долинами.</a:t>
            </a:r>
            <a:r>
              <a:rPr lang="ru-RU" sz="25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5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72646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Домашнее задание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20000"/>
          </a:bodyPr>
          <a:lstStyle/>
          <a:p>
            <a:pPr marL="114300" indent="0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1) Орфоэпия. Выучить ударение:</a:t>
            </a:r>
          </a:p>
          <a:p>
            <a:r>
              <a:rPr lang="ru-RU" dirty="0" err="1">
                <a:latin typeface="Times New Roman" pitchFamily="18" charset="0"/>
                <a:cs typeface="Times New Roman" pitchFamily="18" charset="0"/>
              </a:rPr>
              <a:t>бухгАлтеров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err="1">
                <a:latin typeface="Times New Roman" pitchFamily="18" charset="0"/>
                <a:cs typeface="Times New Roman" pitchFamily="18" charset="0"/>
              </a:rPr>
              <a:t>вероисповЕдание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err="1">
                <a:latin typeface="Times New Roman" pitchFamily="18" charset="0"/>
                <a:cs typeface="Times New Roman" pitchFamily="18" charset="0"/>
              </a:rPr>
              <a:t>дефИс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красИвейший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кровоточАщий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err="1">
                <a:latin typeface="Times New Roman" pitchFamily="18" charset="0"/>
                <a:cs typeface="Times New Roman" pitchFamily="18" charset="0"/>
              </a:rPr>
              <a:t>разбаловАть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err="1">
                <a:latin typeface="Times New Roman" pitchFamily="18" charset="0"/>
                <a:cs typeface="Times New Roman" pitchFamily="18" charset="0"/>
              </a:rPr>
              <a:t>бАловень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err="1">
                <a:latin typeface="Times New Roman" pitchFamily="18" charset="0"/>
                <a:cs typeface="Times New Roman" pitchFamily="18" charset="0"/>
              </a:rPr>
              <a:t>брАться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бралАсь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err="1">
                <a:latin typeface="Times New Roman" pitchFamily="18" charset="0"/>
                <a:cs typeface="Times New Roman" pitchFamily="18" charset="0"/>
              </a:rPr>
              <a:t>взЯться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взялАсь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067944" y="1536192"/>
            <a:ext cx="4009256" cy="4590288"/>
          </a:xfrm>
        </p:spPr>
        <p:txBody>
          <a:bodyPr>
            <a:normAutofit fontScale="85000" lnSpcReduction="20000"/>
          </a:bodyPr>
          <a:lstStyle/>
          <a:p>
            <a:pPr marL="114300" indent="0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2) Параграф 41 прочитать</a:t>
            </a:r>
          </a:p>
          <a:p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pPr marL="114300" indent="0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3) Составить 3 предложения с уточняющими членами.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61241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Использованный ресурс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https://</a:t>
            </a:r>
            <a:r>
              <a:rPr lang="en-US" dirty="0" smtClean="0">
                <a:hlinkClick r:id="rId2"/>
              </a:rPr>
              <a:t>nsportal.ru</a:t>
            </a:r>
            <a:endParaRPr lang="ru-RU" dirty="0" smtClean="0"/>
          </a:p>
          <a:p>
            <a:r>
              <a:rPr lang="ru-RU" dirty="0" smtClean="0"/>
              <a:t>Земскова Д.Д.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Орфоэпия. Подготовка к ВПР. 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Перепишите, расставьте </a:t>
            </a:r>
            <a:r>
              <a:rPr lang="ru-RU" sz="32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ударения</a:t>
            </a:r>
            <a:r>
              <a:rPr lang="ru-RU" sz="3200" b="1" u="sng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u="sng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апостроф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аэропорты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банты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давнишний</a:t>
            </a:r>
          </a:p>
          <a:p>
            <a:pPr>
              <a:lnSpc>
                <a:spcPct val="150000"/>
              </a:lnSpc>
            </a:pP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значимый</a:t>
            </a:r>
          </a:p>
          <a:p>
            <a:pPr>
              <a:lnSpc>
                <a:spcPct val="150000"/>
              </a:lnSpc>
            </a:pPr>
            <a:endParaRPr lang="ru-RU" sz="3600" b="1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563888" y="1556792"/>
            <a:ext cx="3657600" cy="4590288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баловать</a:t>
            </a:r>
          </a:p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баловаться</a:t>
            </a:r>
          </a:p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избаловать</a:t>
            </a:r>
          </a:p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балованный</a:t>
            </a:r>
          </a:p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загнутый</a:t>
            </a:r>
          </a:p>
          <a:p>
            <a:endParaRPr lang="ru-RU" sz="3600" b="1" dirty="0"/>
          </a:p>
          <a:p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xmlns="" val="418481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Орфоэпия. Подготовка к ВПР. 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Проверьте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апострОф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аэропОрты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бАнты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давнИшний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знАчимый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баловАть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баловАться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избаловАть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балОванный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зАгнутый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Уточняющие члены предложения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ru-RU" sz="2800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Уточняющие члены служат для конкретизации значений других членов предложения (уточняемых).</a:t>
            </a:r>
          </a:p>
          <a:p>
            <a:r>
              <a:rPr lang="ru-RU" sz="28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Чаще всего как </a:t>
            </a:r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уточняющие </a:t>
            </a:r>
            <a:r>
              <a:rPr lang="ru-RU" sz="28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обособленные члены употребляются </a:t>
            </a:r>
            <a:r>
              <a:rPr lang="ru-RU" sz="2800" b="1" u="sng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обстоятельства места и времени</a:t>
            </a:r>
            <a:r>
              <a:rPr lang="ru-RU" sz="28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2800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Уточняющие члены обособляются, выделяясь интонацией </a:t>
            </a:r>
            <a:r>
              <a:rPr lang="ru-RU" sz="28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 </a:t>
            </a:r>
            <a:r>
              <a:rPr lang="ru-RU" sz="2800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произношении и запятыми на письме.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78938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91264" cy="11430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Обособление уточняющих членов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96752"/>
            <a:ext cx="3657600" cy="978123"/>
          </a:xfrm>
          <a:solidFill>
            <a:schemeClr val="accent3">
              <a:lumMod val="60000"/>
              <a:lumOff val="40000"/>
            </a:schemeClr>
          </a:solidFill>
        </p:spPr>
        <p:txBody>
          <a:bodyPr/>
          <a:lstStyle/>
          <a:p>
            <a:r>
              <a:rPr lang="ru-RU" sz="28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Виды уточняющих членов</a:t>
            </a:r>
            <a:endParaRPr lang="ru-RU" sz="2800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>
          <a:xfrm>
            <a:off x="251520" y="2174874"/>
            <a:ext cx="4176464" cy="4422477"/>
          </a:xfrm>
        </p:spPr>
        <p:txBody>
          <a:bodyPr>
            <a:no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Уточняющие обстоятельства </a:t>
            </a:r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места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Уточняющие обстоятельства </a:t>
            </a:r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времени</a:t>
            </a:r>
          </a:p>
          <a:p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Уточняющие обстоятельства </a:t>
            </a:r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образа действия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quarter" idx="3"/>
          </p:nvPr>
        </p:nvSpPr>
        <p:spPr>
          <a:xfrm>
            <a:off x="4419600" y="1196752"/>
            <a:ext cx="3657600" cy="978123"/>
          </a:xfrm>
          <a:solidFill>
            <a:schemeClr val="accent3">
              <a:lumMod val="60000"/>
              <a:lumOff val="40000"/>
            </a:schemeClr>
          </a:solidFill>
        </p:spPr>
        <p:txBody>
          <a:bodyPr/>
          <a:lstStyle/>
          <a:p>
            <a:r>
              <a:rPr lang="ru-RU" sz="28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Примеры </a:t>
            </a:r>
            <a:endParaRPr lang="ru-RU" sz="2800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211960" y="2174875"/>
            <a:ext cx="4320480" cy="3951288"/>
          </a:xfrm>
        </p:spPr>
        <p:txBody>
          <a:bodyPr>
            <a:noAutofit/>
          </a:bodyPr>
          <a:lstStyle/>
          <a:p>
            <a:r>
              <a:rPr lang="ru-RU" sz="2600" dirty="0" smtClean="0"/>
              <a:t>(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Где?) Далеко</a:t>
            </a:r>
            <a:r>
              <a:rPr lang="ru-RU" sz="2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 (где именно?) </a:t>
            </a:r>
            <a:r>
              <a:rPr lang="ru-RU" sz="2600" b="1" u="sng" dirty="0" smtClean="0">
                <a:latin typeface="Times New Roman" pitchFamily="18" charset="0"/>
                <a:cs typeface="Times New Roman" pitchFamily="18" charset="0"/>
              </a:rPr>
              <a:t>в лесу</a:t>
            </a:r>
            <a:r>
              <a:rPr lang="ru-RU" sz="2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 раздались удары топора.</a:t>
            </a:r>
          </a:p>
          <a:p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(Когда?) Поздно вечером</a:t>
            </a:r>
            <a:r>
              <a:rPr lang="ru-RU" sz="2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 (когда именно?)</a:t>
            </a:r>
            <a:r>
              <a:rPr lang="ru-RU" sz="2600" b="1" u="sng" dirty="0" smtClean="0">
                <a:latin typeface="Times New Roman" pitchFamily="18" charset="0"/>
                <a:cs typeface="Times New Roman" pitchFamily="18" charset="0"/>
              </a:rPr>
              <a:t>часов в одиннадцать</a:t>
            </a:r>
            <a:r>
              <a:rPr lang="ru-RU" sz="2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 я вышел в сад.</a:t>
            </a:r>
          </a:p>
          <a:p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Он (как?) наивно</a:t>
            </a:r>
            <a:r>
              <a:rPr lang="ru-RU" sz="2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 (как именно?) </a:t>
            </a:r>
            <a:r>
              <a:rPr lang="ru-RU" sz="2600" b="1" u="sng" dirty="0" smtClean="0">
                <a:latin typeface="Times New Roman" pitchFamily="18" charset="0"/>
                <a:cs typeface="Times New Roman" pitchFamily="18" charset="0"/>
              </a:rPr>
              <a:t>по-детски</a:t>
            </a:r>
            <a:r>
              <a:rPr lang="ru-RU" sz="2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 вытер пальцами глаза.</a:t>
            </a:r>
            <a:endParaRPr lang="ru-RU" sz="26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771590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003232" cy="11430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Обособление уточняющих членов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68760"/>
            <a:ext cx="3657600" cy="906115"/>
          </a:xfrm>
          <a:solidFill>
            <a:schemeClr val="accent3">
              <a:lumMod val="60000"/>
              <a:lumOff val="40000"/>
            </a:schemeClr>
          </a:solidFill>
        </p:spPr>
        <p:txBody>
          <a:bodyPr>
            <a:normAutofit lnSpcReduction="10000"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Виды уточняющих членов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/>
        <p:txBody>
          <a:bodyPr>
            <a:no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Уточняющие </a:t>
            </a:r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определения</a:t>
            </a: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со значением цвета, размера, возраста</a:t>
            </a:r>
          </a:p>
          <a:p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Уточняющее </a:t>
            </a:r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приложение</a:t>
            </a: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 союзами 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то есть, или (= то есть)</a:t>
            </a:r>
          </a:p>
          <a:p>
            <a:endParaRPr lang="ru-RU" sz="2800" dirty="0" smtClean="0"/>
          </a:p>
          <a:p>
            <a:endParaRPr lang="ru-RU" sz="2800" dirty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quarter" idx="3"/>
          </p:nvPr>
        </p:nvSpPr>
        <p:spPr>
          <a:xfrm>
            <a:off x="4419600" y="1268760"/>
            <a:ext cx="3657600" cy="906115"/>
          </a:xfrm>
          <a:solidFill>
            <a:schemeClr val="accent3">
              <a:lumMod val="60000"/>
              <a:lumOff val="40000"/>
            </a:schemeClr>
          </a:solidFill>
        </p:spPr>
        <p:txBody>
          <a:bodyPr/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Примеры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211960" y="2174874"/>
            <a:ext cx="4104456" cy="4350469"/>
          </a:xfrm>
        </p:spPr>
        <p:txBody>
          <a:bodyPr>
            <a:normAutofit/>
          </a:bodyPr>
          <a:lstStyle/>
          <a:p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(Какая?) Длинная</a:t>
            </a:r>
            <a:r>
              <a:rPr lang="ru-RU" sz="2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 (какая именно?) </a:t>
            </a:r>
            <a:r>
              <a:rPr lang="ru-RU" sz="2600" b="1" u="sng" dirty="0" smtClean="0">
                <a:latin typeface="Times New Roman" pitchFamily="18" charset="0"/>
                <a:cs typeface="Times New Roman" pitchFamily="18" charset="0"/>
              </a:rPr>
              <a:t>в несколько вёрст</a:t>
            </a:r>
            <a:r>
              <a:rPr lang="ru-RU" sz="2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 тень ложилась от гор на степи.</a:t>
            </a:r>
          </a:p>
          <a:p>
            <a:pPr marL="114300" indent="0">
              <a:buNone/>
            </a:pPr>
            <a:endParaRPr lang="ru-RU" sz="2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Это был Александр Тимофеевич</a:t>
            </a:r>
            <a:r>
              <a:rPr lang="ru-RU" sz="2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600" b="1" u="sng" dirty="0" smtClean="0">
                <a:latin typeface="Times New Roman" pitchFamily="18" charset="0"/>
                <a:cs typeface="Times New Roman" pitchFamily="18" charset="0"/>
              </a:rPr>
              <a:t>или попросту Саша</a:t>
            </a:r>
            <a:r>
              <a:rPr lang="ru-RU" sz="2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 приехавший из Москвы.</a:t>
            </a:r>
          </a:p>
          <a:p>
            <a:endParaRPr lang="ru-RU" sz="26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055333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003232" cy="11430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Обособление уточняющих членов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68760"/>
            <a:ext cx="3657600" cy="906115"/>
          </a:xfrm>
          <a:solidFill>
            <a:schemeClr val="accent3">
              <a:lumMod val="60000"/>
              <a:lumOff val="40000"/>
            </a:schemeClr>
          </a:solidFill>
        </p:spPr>
        <p:txBody>
          <a:bodyPr>
            <a:normAutofit lnSpcReduction="10000"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Виды уточняющих членов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/>
        <p:txBody>
          <a:bodyPr>
            <a:no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Уточняющие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дополнения  с предлогами </a:t>
            </a:r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кроме, помимо,  вместо, исключая, за исключением, включая, наряду с, сверх.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quarter" idx="3"/>
          </p:nvPr>
        </p:nvSpPr>
        <p:spPr>
          <a:xfrm>
            <a:off x="4419600" y="1268760"/>
            <a:ext cx="3657600" cy="906115"/>
          </a:xfrm>
          <a:solidFill>
            <a:schemeClr val="accent3">
              <a:lumMod val="60000"/>
              <a:lumOff val="40000"/>
            </a:schemeClr>
          </a:solidFill>
        </p:spPr>
        <p:txBody>
          <a:bodyPr/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Примеры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211960" y="2174874"/>
            <a:ext cx="4104456" cy="4350469"/>
          </a:xfrm>
        </p:spPr>
        <p:txBody>
          <a:bodyPr>
            <a:normAutofit/>
          </a:bodyPr>
          <a:lstStyle/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Мы</a:t>
            </a:r>
            <a:r>
              <a:rPr lang="ru-RU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помимо судовых работ</a:t>
            </a:r>
            <a:r>
              <a:rPr lang="ru-RU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занимались ещё погрузкой угля.</a:t>
            </a:r>
          </a:p>
          <a:p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За исключением отдельных учеников</a:t>
            </a:r>
            <a:r>
              <a:rPr lang="ru-RU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все в нашем классе учатся хорошо.</a:t>
            </a:r>
          </a:p>
          <a:p>
            <a:endParaRPr lang="ru-RU" sz="2600" dirty="0" smtClean="0"/>
          </a:p>
        </p:txBody>
      </p:sp>
    </p:spTree>
    <p:extLst>
      <p:ext uri="{BB962C8B-B14F-4D97-AF65-F5344CB8AC3E}">
        <p14:creationId xmlns:p14="http://schemas.microsoft.com/office/powerpoint/2010/main" xmlns="" val="42569754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Ассоциативная схема</a:t>
            </a:r>
            <a:endParaRPr lang="ru-RU" dirty="0"/>
          </a:p>
        </p:txBody>
      </p:sp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4" y="1772816"/>
            <a:ext cx="8136904" cy="38164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2660719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994122"/>
          </a:xfrm>
          <a:solidFill>
            <a:schemeClr val="bg2">
              <a:lumMod val="60000"/>
              <a:lumOff val="40000"/>
            </a:schemeClr>
          </a:solidFill>
        </p:spPr>
        <p:txBody>
          <a:bodyPr>
            <a:normAutofit fontScale="90000"/>
          </a:bodyPr>
          <a:lstStyle/>
          <a:p>
            <a:pPr algn="r"/>
            <a:r>
              <a:rPr lang="ru-RU" sz="30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Прочитать предложения, выделив </a:t>
            </a:r>
            <a:br>
              <a:rPr lang="ru-RU" sz="30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0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интонационно уточняющие члены предложения</a:t>
            </a:r>
            <a:endParaRPr lang="ru-RU" sz="3000" b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504" y="1340768"/>
            <a:ext cx="8496944" cy="4944616"/>
          </a:xfrm>
        </p:spPr>
        <p:txBody>
          <a:bodyPr>
            <a:noAutofit/>
          </a:bodyPr>
          <a:lstStyle/>
          <a:p>
            <a:pPr lvl="0"/>
            <a:r>
              <a:rPr lang="ru-RU" sz="2600" i="1" dirty="0" smtClean="0"/>
              <a:t>(</a:t>
            </a:r>
            <a:r>
              <a:rPr lang="ru-RU" sz="2600" i="1" dirty="0" smtClean="0">
                <a:latin typeface="Times New Roman" pitchFamily="18" charset="0"/>
                <a:cs typeface="Times New Roman" pitchFamily="18" charset="0"/>
              </a:rPr>
              <a:t>Где?) </a:t>
            </a:r>
            <a:r>
              <a:rPr lang="ru-RU" sz="2600" i="1" u="dotDash" dirty="0" smtClean="0">
                <a:latin typeface="Times New Roman" pitchFamily="18" charset="0"/>
                <a:cs typeface="Times New Roman" pitchFamily="18" charset="0"/>
              </a:rPr>
              <a:t>Внизу </a:t>
            </a:r>
            <a:r>
              <a:rPr lang="ru-RU" sz="2600" i="1" dirty="0" smtClean="0">
                <a:latin typeface="Times New Roman" pitchFamily="18" charset="0"/>
                <a:cs typeface="Times New Roman" pitchFamily="18" charset="0"/>
              </a:rPr>
              <a:t>(а именно?), </a:t>
            </a:r>
            <a:r>
              <a:rPr lang="ru-RU" sz="2600" i="1" u="dotDash" dirty="0" smtClean="0">
                <a:latin typeface="Times New Roman" pitchFamily="18" charset="0"/>
                <a:cs typeface="Times New Roman" pitchFamily="18" charset="0"/>
              </a:rPr>
              <a:t>у подножия сосен</a:t>
            </a:r>
            <a:r>
              <a:rPr lang="ru-RU" sz="2600" i="1" dirty="0" smtClean="0">
                <a:latin typeface="Times New Roman" pitchFamily="18" charset="0"/>
                <a:cs typeface="Times New Roman" pitchFamily="18" charset="0"/>
              </a:rPr>
              <a:t>, уже темно и глухо. </a:t>
            </a:r>
          </a:p>
          <a:p>
            <a:pPr lvl="0"/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В углу, у окна за кроватью, кое-как свалены были всевозможные инструменты. </a:t>
            </a:r>
          </a:p>
          <a:p>
            <a:pPr lvl="0"/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Далеко, на том берегу, в непроглядной тьме, горело врассыпную несколько ярко-красных огней. </a:t>
            </a:r>
          </a:p>
          <a:p>
            <a:pPr lvl="0"/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Впереди нас, за срубленным лесом, открылась довольно большая поляна. </a:t>
            </a:r>
          </a:p>
          <a:p>
            <a:pPr lvl="0"/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Где-то близко, за последним холмом, слышатся гулкие всплески волн и тревожный крик чайки. </a:t>
            </a:r>
          </a:p>
          <a:p>
            <a:pPr lvl="0"/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Впереди, насколько хватило глаз, виднелись льды и впаянные в них айсберги.</a:t>
            </a:r>
          </a:p>
          <a:p>
            <a:endParaRPr lang="ru-RU" sz="2600" dirty="0"/>
          </a:p>
        </p:txBody>
      </p:sp>
    </p:spTree>
    <p:extLst>
      <p:ext uri="{BB962C8B-B14F-4D97-AF65-F5344CB8AC3E}">
        <p14:creationId xmlns:p14="http://schemas.microsoft.com/office/powerpoint/2010/main" xmlns="" val="1007861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190</TotalTime>
  <Words>499</Words>
  <Application>Microsoft Office PowerPoint</Application>
  <PresentationFormat>Экран (4:3)</PresentationFormat>
  <Paragraphs>99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Уточняющие члены предложения</vt:lpstr>
      <vt:lpstr>Орфоэпия. Подготовка к ВПР.  Перепишите, расставьте ударения </vt:lpstr>
      <vt:lpstr>Орфоэпия. Подготовка к ВПР.  Проверьте</vt:lpstr>
      <vt:lpstr>Уточняющие члены предложения</vt:lpstr>
      <vt:lpstr>Обособление уточняющих членов</vt:lpstr>
      <vt:lpstr>Обособление уточняющих членов</vt:lpstr>
      <vt:lpstr>Обособление уточняющих членов</vt:lpstr>
      <vt:lpstr>Ассоциативная схема</vt:lpstr>
      <vt:lpstr>Прочитать предложения, выделив  интонационно уточняющие члены предложения</vt:lpstr>
      <vt:lpstr>Выборочный диктант</vt:lpstr>
      <vt:lpstr>Ключ</vt:lpstr>
      <vt:lpstr>Вставьте пропущенные запятые и найдите обособленные члены</vt:lpstr>
      <vt:lpstr>Проверь себя!</vt:lpstr>
      <vt:lpstr>Домашнее задание </vt:lpstr>
      <vt:lpstr>Использованный ресурс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1</dc:creator>
  <cp:lastModifiedBy>1</cp:lastModifiedBy>
  <cp:revision>18</cp:revision>
  <dcterms:created xsi:type="dcterms:W3CDTF">2017-04-05T10:03:47Z</dcterms:created>
  <dcterms:modified xsi:type="dcterms:W3CDTF">2020-04-05T14:58:33Z</dcterms:modified>
</cp:coreProperties>
</file>