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7" d="100"/>
          <a:sy n="67" d="100"/>
        </p:scale>
        <p:origin x="756"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B9C5C6B-AE64-40BC-B8DE-8A985BC1DAC0}" type="datetimeFigureOut">
              <a:rPr lang="ru-RU" smtClean="0"/>
              <a:t>01.04.2020</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E3DE999-FAD3-4B55-B03E-B53C8C662963}" type="slidenum">
              <a:rPr lang="ru-RU" smtClean="0"/>
              <a:t>‹#›</a:t>
            </a:fld>
            <a:endParaRPr lang="ru-RU"/>
          </a:p>
        </p:txBody>
      </p:sp>
    </p:spTree>
    <p:extLst>
      <p:ext uri="{BB962C8B-B14F-4D97-AF65-F5344CB8AC3E}">
        <p14:creationId xmlns:p14="http://schemas.microsoft.com/office/powerpoint/2010/main" val="27564978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Какие бывают виды альпийских горок и зачем они используются в украшении территории.</a:t>
            </a:r>
            <a:endParaRPr lang="ru-RU" dirty="0"/>
          </a:p>
        </p:txBody>
      </p:sp>
      <p:sp>
        <p:nvSpPr>
          <p:cNvPr id="4" name="Номер слайда 3"/>
          <p:cNvSpPr>
            <a:spLocks noGrp="1"/>
          </p:cNvSpPr>
          <p:nvPr>
            <p:ph type="sldNum" sz="quarter" idx="10"/>
          </p:nvPr>
        </p:nvSpPr>
        <p:spPr/>
        <p:txBody>
          <a:bodyPr/>
          <a:lstStyle/>
          <a:p>
            <a:fld id="{0E3DE999-FAD3-4B55-B03E-B53C8C662963}" type="slidenum">
              <a:rPr lang="ru-RU" smtClean="0"/>
              <a:t>1</a:t>
            </a:fld>
            <a:endParaRPr lang="ru-RU"/>
          </a:p>
        </p:txBody>
      </p:sp>
    </p:spTree>
    <p:extLst>
      <p:ext uri="{BB962C8B-B14F-4D97-AF65-F5344CB8AC3E}">
        <p14:creationId xmlns:p14="http://schemas.microsoft.com/office/powerpoint/2010/main" val="41743078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Наряду с классикой цветочного декора: клумбами, розариями, рабатками — все чаще на дачных участках встречаются новомодные разновидности цветников. Альпийская горка, пожалуй, наиболее популярное нововведение в ландшафтном дизайне даже самых простых дачных хозяйств.</a:t>
            </a:r>
            <a:endParaRPr lang="ru-RU" dirty="0"/>
          </a:p>
        </p:txBody>
      </p:sp>
      <p:sp>
        <p:nvSpPr>
          <p:cNvPr id="4" name="Номер слайда 3"/>
          <p:cNvSpPr>
            <a:spLocks noGrp="1"/>
          </p:cNvSpPr>
          <p:nvPr>
            <p:ph type="sldNum" sz="quarter" idx="10"/>
          </p:nvPr>
        </p:nvSpPr>
        <p:spPr/>
        <p:txBody>
          <a:bodyPr/>
          <a:lstStyle/>
          <a:p>
            <a:fld id="{0E3DE999-FAD3-4B55-B03E-B53C8C662963}" type="slidenum">
              <a:rPr lang="ru-RU" smtClean="0"/>
              <a:t>2</a:t>
            </a:fld>
            <a:endParaRPr lang="ru-RU"/>
          </a:p>
        </p:txBody>
      </p:sp>
    </p:spTree>
    <p:extLst>
      <p:ext uri="{BB962C8B-B14F-4D97-AF65-F5344CB8AC3E}">
        <p14:creationId xmlns:p14="http://schemas.microsoft.com/office/powerpoint/2010/main" val="24314232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На вид сложные, затратные, альпинарии имеют довольно простую технологию создания.</a:t>
            </a:r>
            <a:endParaRPr lang="ru-RU" dirty="0"/>
          </a:p>
        </p:txBody>
      </p:sp>
      <p:sp>
        <p:nvSpPr>
          <p:cNvPr id="4" name="Номер слайда 3"/>
          <p:cNvSpPr>
            <a:spLocks noGrp="1"/>
          </p:cNvSpPr>
          <p:nvPr>
            <p:ph type="sldNum" sz="quarter" idx="10"/>
          </p:nvPr>
        </p:nvSpPr>
        <p:spPr/>
        <p:txBody>
          <a:bodyPr/>
          <a:lstStyle/>
          <a:p>
            <a:fld id="{0E3DE999-FAD3-4B55-B03E-B53C8C662963}" type="slidenum">
              <a:rPr lang="ru-RU" smtClean="0"/>
              <a:t>3</a:t>
            </a:fld>
            <a:endParaRPr lang="ru-RU"/>
          </a:p>
        </p:txBody>
      </p:sp>
    </p:spTree>
    <p:extLst>
      <p:ext uri="{BB962C8B-B14F-4D97-AF65-F5344CB8AC3E}">
        <p14:creationId xmlns:p14="http://schemas.microsoft.com/office/powerpoint/2010/main" val="25059314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Выбрав место и определившись с контурами и основной идеей, которая не должна идти вразрез со стилем всего участка, стоит набросать эскиз, чтобы уточнить рельеф, количество опорных камней, предполагаемую высоту горки и число ярусов, основные растения.</a:t>
            </a:r>
            <a:endParaRPr lang="ru-RU" dirty="0"/>
          </a:p>
        </p:txBody>
      </p:sp>
      <p:sp>
        <p:nvSpPr>
          <p:cNvPr id="4" name="Номер слайда 3"/>
          <p:cNvSpPr>
            <a:spLocks noGrp="1"/>
          </p:cNvSpPr>
          <p:nvPr>
            <p:ph type="sldNum" sz="quarter" idx="10"/>
          </p:nvPr>
        </p:nvSpPr>
        <p:spPr/>
        <p:txBody>
          <a:bodyPr/>
          <a:lstStyle/>
          <a:p>
            <a:fld id="{0E3DE999-FAD3-4B55-B03E-B53C8C662963}" type="slidenum">
              <a:rPr lang="ru-RU" smtClean="0"/>
              <a:t>11</a:t>
            </a:fld>
            <a:endParaRPr lang="ru-RU"/>
          </a:p>
        </p:txBody>
      </p:sp>
    </p:spTree>
    <p:extLst>
      <p:ext uri="{BB962C8B-B14F-4D97-AF65-F5344CB8AC3E}">
        <p14:creationId xmlns:p14="http://schemas.microsoft.com/office/powerpoint/2010/main" val="15283327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Далее контуры альпинария переносятся на землю: вбитые колышки с натянутой веревкой будут служить границей котлована, который надо вырыть для подготовки основания горки. Средняя глубина котлована — 30 см. Но, если грунт на участке глинистый или жирный плодородный, глубину котлована увеличивают, чтобы дренажный слой был выше. Почвы, богатые песком, сухие, не нуждаются в такой тщательной подготовке</a:t>
            </a:r>
            <a:endParaRPr lang="ru-RU" dirty="0"/>
          </a:p>
        </p:txBody>
      </p:sp>
      <p:sp>
        <p:nvSpPr>
          <p:cNvPr id="4" name="Номер слайда 3"/>
          <p:cNvSpPr>
            <a:spLocks noGrp="1"/>
          </p:cNvSpPr>
          <p:nvPr>
            <p:ph type="sldNum" sz="quarter" idx="10"/>
          </p:nvPr>
        </p:nvSpPr>
        <p:spPr/>
        <p:txBody>
          <a:bodyPr/>
          <a:lstStyle/>
          <a:p>
            <a:fld id="{0E3DE999-FAD3-4B55-B03E-B53C8C662963}" type="slidenum">
              <a:rPr lang="ru-RU" smtClean="0"/>
              <a:t>12</a:t>
            </a:fld>
            <a:endParaRPr lang="ru-RU"/>
          </a:p>
        </p:txBody>
      </p:sp>
    </p:spTree>
    <p:extLst>
      <p:ext uri="{BB962C8B-B14F-4D97-AF65-F5344CB8AC3E}">
        <p14:creationId xmlns:p14="http://schemas.microsoft.com/office/powerpoint/2010/main" val="4425959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Весь дерновый слой, вынутый из основания будущей горки, очищается от сорняков. Им позже будут заполнены ниши и раковины для посадки растений.</a:t>
            </a:r>
            <a:endParaRPr lang="ru-RU" dirty="0"/>
          </a:p>
        </p:txBody>
      </p:sp>
      <p:sp>
        <p:nvSpPr>
          <p:cNvPr id="4" name="Номер слайда 3"/>
          <p:cNvSpPr>
            <a:spLocks noGrp="1"/>
          </p:cNvSpPr>
          <p:nvPr>
            <p:ph type="sldNum" sz="quarter" idx="10"/>
          </p:nvPr>
        </p:nvSpPr>
        <p:spPr/>
        <p:txBody>
          <a:bodyPr/>
          <a:lstStyle/>
          <a:p>
            <a:fld id="{0E3DE999-FAD3-4B55-B03E-B53C8C662963}" type="slidenum">
              <a:rPr lang="ru-RU" smtClean="0"/>
              <a:t>13</a:t>
            </a:fld>
            <a:endParaRPr lang="ru-RU"/>
          </a:p>
        </p:txBody>
      </p:sp>
    </p:spTree>
    <p:extLst>
      <p:ext uri="{BB962C8B-B14F-4D97-AF65-F5344CB8AC3E}">
        <p14:creationId xmlns:p14="http://schemas.microsoft.com/office/powerpoint/2010/main" val="22218826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Правильный выбор камней для экзотического цветника – половина успеха. В одном альпинарии не должно быть камней, совершенно разных по фактуре, цвету. Аляповатость лишит горку естественности. Не рекомендуется для цветников, создающихся на несколько лет, использовать породы, подверженные быстрому разрушению – туф, доломит или ракушечник.</a:t>
            </a:r>
            <a:endParaRPr lang="ru-RU" dirty="0"/>
          </a:p>
        </p:txBody>
      </p:sp>
      <p:sp>
        <p:nvSpPr>
          <p:cNvPr id="4" name="Номер слайда 3"/>
          <p:cNvSpPr>
            <a:spLocks noGrp="1"/>
          </p:cNvSpPr>
          <p:nvPr>
            <p:ph type="sldNum" sz="quarter" idx="10"/>
          </p:nvPr>
        </p:nvSpPr>
        <p:spPr/>
        <p:txBody>
          <a:bodyPr/>
          <a:lstStyle/>
          <a:p>
            <a:fld id="{0E3DE999-FAD3-4B55-B03E-B53C8C662963}" type="slidenum">
              <a:rPr lang="ru-RU" smtClean="0"/>
              <a:t>14</a:t>
            </a:fld>
            <a:endParaRPr lang="ru-RU"/>
          </a:p>
        </p:txBody>
      </p:sp>
    </p:spTree>
    <p:extLst>
      <p:ext uri="{BB962C8B-B14F-4D97-AF65-F5344CB8AC3E}">
        <p14:creationId xmlns:p14="http://schemas.microsoft.com/office/powerpoint/2010/main" val="23985741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Устраивая камень на постоянное место, надо расположить его в наиболее выгодном ракурсе и обеспечить максимальную устойчивость. Для надежной фиксации подсыпают под основание грунт или кладут подпорные камни. Чем выше ярус, тем надежнее должна быть кладка. При необходимости можно скрепить соседние элементы цементом. Так ярус за ярусом выстраивается горка.</a:t>
            </a:r>
            <a:endParaRPr lang="ru-RU" dirty="0"/>
          </a:p>
        </p:txBody>
      </p:sp>
      <p:sp>
        <p:nvSpPr>
          <p:cNvPr id="4" name="Номер слайда 3"/>
          <p:cNvSpPr>
            <a:spLocks noGrp="1"/>
          </p:cNvSpPr>
          <p:nvPr>
            <p:ph type="sldNum" sz="quarter" idx="10"/>
          </p:nvPr>
        </p:nvSpPr>
        <p:spPr/>
        <p:txBody>
          <a:bodyPr/>
          <a:lstStyle/>
          <a:p>
            <a:fld id="{0E3DE999-FAD3-4B55-B03E-B53C8C662963}" type="slidenum">
              <a:rPr lang="ru-RU" smtClean="0"/>
              <a:t>16</a:t>
            </a:fld>
            <a:endParaRPr lang="ru-RU"/>
          </a:p>
        </p:txBody>
      </p:sp>
    </p:spTree>
    <p:extLst>
      <p:ext uri="{BB962C8B-B14F-4D97-AF65-F5344CB8AC3E}">
        <p14:creationId xmlns:p14="http://schemas.microsoft.com/office/powerpoint/2010/main" val="3435204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800890A4-DED5-4EAC-BF9A-281FB9E28D62}" type="datetimeFigureOut">
              <a:rPr lang="ru-RU" smtClean="0"/>
              <a:t>01.04.2020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380DE88-D2DA-4A1F-9E0C-9C7420843A76}" type="slidenum">
              <a:rPr lang="ru-RU" smtClean="0"/>
              <a:t>‹#›</a:t>
            </a:fld>
            <a:endParaRPr lang="ru-RU"/>
          </a:p>
        </p:txBody>
      </p:sp>
    </p:spTree>
    <p:extLst>
      <p:ext uri="{BB962C8B-B14F-4D97-AF65-F5344CB8AC3E}">
        <p14:creationId xmlns:p14="http://schemas.microsoft.com/office/powerpoint/2010/main" val="6788145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00890A4-DED5-4EAC-BF9A-281FB9E28D62}" type="datetimeFigureOut">
              <a:rPr lang="ru-RU" smtClean="0"/>
              <a:t>01.04.2020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380DE88-D2DA-4A1F-9E0C-9C7420843A76}" type="slidenum">
              <a:rPr lang="ru-RU" smtClean="0"/>
              <a:t>‹#›</a:t>
            </a:fld>
            <a:endParaRPr lang="ru-RU"/>
          </a:p>
        </p:txBody>
      </p:sp>
    </p:spTree>
    <p:extLst>
      <p:ext uri="{BB962C8B-B14F-4D97-AF65-F5344CB8AC3E}">
        <p14:creationId xmlns:p14="http://schemas.microsoft.com/office/powerpoint/2010/main" val="32578526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00890A4-DED5-4EAC-BF9A-281FB9E28D62}" type="datetimeFigureOut">
              <a:rPr lang="ru-RU" smtClean="0"/>
              <a:t>01.04.2020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380DE88-D2DA-4A1F-9E0C-9C7420843A76}" type="slidenum">
              <a:rPr lang="ru-RU" smtClean="0"/>
              <a:t>‹#›</a:t>
            </a:fld>
            <a:endParaRPr lang="ru-RU"/>
          </a:p>
        </p:txBody>
      </p:sp>
    </p:spTree>
    <p:extLst>
      <p:ext uri="{BB962C8B-B14F-4D97-AF65-F5344CB8AC3E}">
        <p14:creationId xmlns:p14="http://schemas.microsoft.com/office/powerpoint/2010/main" val="22416983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00890A4-DED5-4EAC-BF9A-281FB9E28D62}" type="datetimeFigureOut">
              <a:rPr lang="ru-RU" smtClean="0"/>
              <a:t>01.04.2020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380DE88-D2DA-4A1F-9E0C-9C7420843A76}" type="slidenum">
              <a:rPr lang="ru-RU" smtClean="0"/>
              <a:t>‹#›</a:t>
            </a:fld>
            <a:endParaRPr lang="ru-RU"/>
          </a:p>
        </p:txBody>
      </p:sp>
    </p:spTree>
    <p:extLst>
      <p:ext uri="{BB962C8B-B14F-4D97-AF65-F5344CB8AC3E}">
        <p14:creationId xmlns:p14="http://schemas.microsoft.com/office/powerpoint/2010/main" val="16585114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800890A4-DED5-4EAC-BF9A-281FB9E28D62}" type="datetimeFigureOut">
              <a:rPr lang="ru-RU" smtClean="0"/>
              <a:t>01.04.2020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380DE88-D2DA-4A1F-9E0C-9C7420843A76}" type="slidenum">
              <a:rPr lang="ru-RU" smtClean="0"/>
              <a:t>‹#›</a:t>
            </a:fld>
            <a:endParaRPr lang="ru-RU"/>
          </a:p>
        </p:txBody>
      </p:sp>
    </p:spTree>
    <p:extLst>
      <p:ext uri="{BB962C8B-B14F-4D97-AF65-F5344CB8AC3E}">
        <p14:creationId xmlns:p14="http://schemas.microsoft.com/office/powerpoint/2010/main" val="37676383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800890A4-DED5-4EAC-BF9A-281FB9E28D62}" type="datetimeFigureOut">
              <a:rPr lang="ru-RU" smtClean="0"/>
              <a:t>01.04.2020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380DE88-D2DA-4A1F-9E0C-9C7420843A76}" type="slidenum">
              <a:rPr lang="ru-RU" smtClean="0"/>
              <a:t>‹#›</a:t>
            </a:fld>
            <a:endParaRPr lang="ru-RU"/>
          </a:p>
        </p:txBody>
      </p:sp>
    </p:spTree>
    <p:extLst>
      <p:ext uri="{BB962C8B-B14F-4D97-AF65-F5344CB8AC3E}">
        <p14:creationId xmlns:p14="http://schemas.microsoft.com/office/powerpoint/2010/main" val="12432273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800890A4-DED5-4EAC-BF9A-281FB9E28D62}" type="datetimeFigureOut">
              <a:rPr lang="ru-RU" smtClean="0"/>
              <a:t>01.04.2020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4380DE88-D2DA-4A1F-9E0C-9C7420843A76}" type="slidenum">
              <a:rPr lang="ru-RU" smtClean="0"/>
              <a:t>‹#›</a:t>
            </a:fld>
            <a:endParaRPr lang="ru-RU"/>
          </a:p>
        </p:txBody>
      </p:sp>
    </p:spTree>
    <p:extLst>
      <p:ext uri="{BB962C8B-B14F-4D97-AF65-F5344CB8AC3E}">
        <p14:creationId xmlns:p14="http://schemas.microsoft.com/office/powerpoint/2010/main" val="10627411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800890A4-DED5-4EAC-BF9A-281FB9E28D62}" type="datetimeFigureOut">
              <a:rPr lang="ru-RU" smtClean="0"/>
              <a:t>01.04.2020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4380DE88-D2DA-4A1F-9E0C-9C7420843A76}" type="slidenum">
              <a:rPr lang="ru-RU" smtClean="0"/>
              <a:t>‹#›</a:t>
            </a:fld>
            <a:endParaRPr lang="ru-RU"/>
          </a:p>
        </p:txBody>
      </p:sp>
    </p:spTree>
    <p:extLst>
      <p:ext uri="{BB962C8B-B14F-4D97-AF65-F5344CB8AC3E}">
        <p14:creationId xmlns:p14="http://schemas.microsoft.com/office/powerpoint/2010/main" val="19181600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800890A4-DED5-4EAC-BF9A-281FB9E28D62}" type="datetimeFigureOut">
              <a:rPr lang="ru-RU" smtClean="0"/>
              <a:t>01.04.2020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4380DE88-D2DA-4A1F-9E0C-9C7420843A76}" type="slidenum">
              <a:rPr lang="ru-RU" smtClean="0"/>
              <a:t>‹#›</a:t>
            </a:fld>
            <a:endParaRPr lang="ru-RU"/>
          </a:p>
        </p:txBody>
      </p:sp>
    </p:spTree>
    <p:extLst>
      <p:ext uri="{BB962C8B-B14F-4D97-AF65-F5344CB8AC3E}">
        <p14:creationId xmlns:p14="http://schemas.microsoft.com/office/powerpoint/2010/main" val="3184864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800890A4-DED5-4EAC-BF9A-281FB9E28D62}" type="datetimeFigureOut">
              <a:rPr lang="ru-RU" smtClean="0"/>
              <a:t>01.04.2020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380DE88-D2DA-4A1F-9E0C-9C7420843A76}" type="slidenum">
              <a:rPr lang="ru-RU" smtClean="0"/>
              <a:t>‹#›</a:t>
            </a:fld>
            <a:endParaRPr lang="ru-RU"/>
          </a:p>
        </p:txBody>
      </p:sp>
    </p:spTree>
    <p:extLst>
      <p:ext uri="{BB962C8B-B14F-4D97-AF65-F5344CB8AC3E}">
        <p14:creationId xmlns:p14="http://schemas.microsoft.com/office/powerpoint/2010/main" val="6704119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800890A4-DED5-4EAC-BF9A-281FB9E28D62}" type="datetimeFigureOut">
              <a:rPr lang="ru-RU" smtClean="0"/>
              <a:t>01.04.2020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380DE88-D2DA-4A1F-9E0C-9C7420843A76}" type="slidenum">
              <a:rPr lang="ru-RU" smtClean="0"/>
              <a:t>‹#›</a:t>
            </a:fld>
            <a:endParaRPr lang="ru-RU"/>
          </a:p>
        </p:txBody>
      </p:sp>
    </p:spTree>
    <p:extLst>
      <p:ext uri="{BB962C8B-B14F-4D97-AF65-F5344CB8AC3E}">
        <p14:creationId xmlns:p14="http://schemas.microsoft.com/office/powerpoint/2010/main" val="41666799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00890A4-DED5-4EAC-BF9A-281FB9E28D62}" type="datetimeFigureOut">
              <a:rPr lang="ru-RU" smtClean="0"/>
              <a:t>01.04.2020</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380DE88-D2DA-4A1F-9E0C-9C7420843A76}" type="slidenum">
              <a:rPr lang="ru-RU" smtClean="0"/>
              <a:t>‹#›</a:t>
            </a:fld>
            <a:endParaRPr lang="ru-RU"/>
          </a:p>
        </p:txBody>
      </p:sp>
    </p:spTree>
    <p:extLst>
      <p:ext uri="{BB962C8B-B14F-4D97-AF65-F5344CB8AC3E}">
        <p14:creationId xmlns:p14="http://schemas.microsoft.com/office/powerpoint/2010/main" val="35617790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6.xml"/><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271463"/>
            <a:ext cx="9144000" cy="1443037"/>
          </a:xfrm>
        </p:spPr>
        <p:txBody>
          <a:bodyPr>
            <a:normAutofit/>
          </a:bodyPr>
          <a:lstStyle/>
          <a:p>
            <a:r>
              <a:rPr lang="ru-RU" sz="5400" dirty="0" smtClean="0">
                <a:latin typeface="Times New Roman" panose="02020603050405020304" pitchFamily="18" charset="0"/>
                <a:cs typeface="Times New Roman" panose="02020603050405020304" pitchFamily="18" charset="0"/>
              </a:rPr>
              <a:t>«Виды альпийских горок»</a:t>
            </a:r>
            <a:endParaRPr lang="ru-RU" sz="5400" dirty="0">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6443662" y="6215062"/>
            <a:ext cx="5457825" cy="471487"/>
          </a:xfrm>
        </p:spPr>
        <p:txBody>
          <a:bodyPr/>
          <a:lstStyle/>
          <a:p>
            <a:r>
              <a:rPr lang="ru-RU" dirty="0" smtClean="0">
                <a:latin typeface="Times New Roman" panose="02020603050405020304" pitchFamily="18" charset="0"/>
                <a:cs typeface="Times New Roman" panose="02020603050405020304" pitchFamily="18" charset="0"/>
              </a:rPr>
              <a:t>«Юный цветовод» 3 </a:t>
            </a:r>
            <a:r>
              <a:rPr lang="ru-RU" dirty="0" err="1" smtClean="0">
                <a:latin typeface="Times New Roman" panose="02020603050405020304" pitchFamily="18" charset="0"/>
                <a:cs typeface="Times New Roman" panose="02020603050405020304" pitchFamily="18" charset="0"/>
              </a:rPr>
              <a:t>г.о</a:t>
            </a:r>
            <a:r>
              <a:rPr lang="ru-RU" dirty="0" smtClean="0">
                <a:latin typeface="Times New Roman" panose="02020603050405020304" pitchFamily="18" charset="0"/>
                <a:cs typeface="Times New Roman" panose="02020603050405020304" pitchFamily="18" charset="0"/>
              </a:rPr>
              <a:t>. МБУ ДО ДЭБС</a:t>
            </a:r>
            <a:endParaRPr lang="ru-RU" dirty="0">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a:blip r:embed="rId3"/>
          <a:stretch>
            <a:fillRect/>
          </a:stretch>
        </p:blipFill>
        <p:spPr>
          <a:xfrm>
            <a:off x="2533650" y="1826418"/>
            <a:ext cx="6867525" cy="4276725"/>
          </a:xfrm>
          <a:prstGeom prst="rect">
            <a:avLst/>
          </a:prstGeom>
        </p:spPr>
      </p:pic>
    </p:spTree>
    <p:extLst>
      <p:ext uri="{BB962C8B-B14F-4D97-AF65-F5344CB8AC3E}">
        <p14:creationId xmlns:p14="http://schemas.microsoft.com/office/powerpoint/2010/main" val="33119888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28626" y="365125"/>
            <a:ext cx="5614987" cy="6121400"/>
          </a:xfrm>
        </p:spPr>
        <p:txBody>
          <a:bodyPr>
            <a:normAutofit/>
          </a:bodyPr>
          <a:lstStyle/>
          <a:p>
            <a:r>
              <a:rPr lang="ru-RU" sz="3600" b="0" i="0" dirty="0" smtClean="0">
                <a:effectLst/>
                <a:latin typeface="Times New Roman" panose="02020603050405020304" pitchFamily="18" charset="0"/>
                <a:ea typeface="NSimSun" panose="02010609030101010101" pitchFamily="49" charset="-122"/>
                <a:cs typeface="Times New Roman" panose="02020603050405020304" pitchFamily="18" charset="0"/>
              </a:rPr>
              <a:t>Есть варианты, когда горный цветник является не отдельной единицей ландшафтного дизайна, а лишь обрамлением других конструкций. Альпинарий строится не на год-два, поэтому лучше сразу предусмотреть все нюансы, чем потом исправлять ошибки.</a:t>
            </a:r>
            <a:endParaRPr lang="ru-RU" sz="3600" dirty="0">
              <a:latin typeface="Times New Roman" panose="02020603050405020304" pitchFamily="18" charset="0"/>
              <a:ea typeface="NSimSun" panose="02010609030101010101" pitchFamily="49" charset="-122"/>
              <a:cs typeface="Times New Roman" panose="02020603050405020304" pitchFamily="18" charset="0"/>
            </a:endParaRPr>
          </a:p>
        </p:txBody>
      </p:sp>
      <p:pic>
        <p:nvPicPr>
          <p:cNvPr id="5" name="Рисунок 4"/>
          <p:cNvPicPr>
            <a:picLocks noChangeAspect="1"/>
          </p:cNvPicPr>
          <p:nvPr/>
        </p:nvPicPr>
        <p:blipFill>
          <a:blip r:embed="rId2"/>
          <a:stretch>
            <a:fillRect/>
          </a:stretch>
        </p:blipFill>
        <p:spPr>
          <a:xfrm>
            <a:off x="6572250" y="365125"/>
            <a:ext cx="5300663" cy="6117546"/>
          </a:xfrm>
          <a:prstGeom prst="rect">
            <a:avLst/>
          </a:prstGeom>
        </p:spPr>
      </p:pic>
    </p:spTree>
    <p:extLst>
      <p:ext uri="{BB962C8B-B14F-4D97-AF65-F5344CB8AC3E}">
        <p14:creationId xmlns:p14="http://schemas.microsoft.com/office/powerpoint/2010/main" val="36883231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smtClean="0">
                <a:latin typeface="Times New Roman" panose="02020603050405020304" pitchFamily="18" charset="0"/>
                <a:cs typeface="Times New Roman" panose="02020603050405020304" pitchFamily="18" charset="0"/>
              </a:rPr>
              <a:t>Схема альпийской горки и подготовка её основы</a:t>
            </a:r>
            <a:endParaRPr lang="ru-RU" b="1" dirty="0">
              <a:latin typeface="Times New Roman" panose="02020603050405020304" pitchFamily="18" charset="0"/>
              <a:cs typeface="Times New Roman" panose="02020603050405020304" pitchFamily="18" charset="0"/>
            </a:endParaRPr>
          </a:p>
        </p:txBody>
      </p:sp>
      <p:pic>
        <p:nvPicPr>
          <p:cNvPr id="3" name="Рисунок 2"/>
          <p:cNvPicPr>
            <a:picLocks noChangeAspect="1"/>
          </p:cNvPicPr>
          <p:nvPr/>
        </p:nvPicPr>
        <p:blipFill>
          <a:blip r:embed="rId3"/>
          <a:stretch>
            <a:fillRect/>
          </a:stretch>
        </p:blipFill>
        <p:spPr>
          <a:xfrm>
            <a:off x="5786438" y="2803981"/>
            <a:ext cx="4714874" cy="3539653"/>
          </a:xfrm>
          <a:prstGeom prst="rect">
            <a:avLst/>
          </a:prstGeom>
        </p:spPr>
      </p:pic>
      <p:pic>
        <p:nvPicPr>
          <p:cNvPr id="4" name="Рисунок 3"/>
          <p:cNvPicPr>
            <a:picLocks noChangeAspect="1"/>
          </p:cNvPicPr>
          <p:nvPr/>
        </p:nvPicPr>
        <p:blipFill>
          <a:blip r:embed="rId4"/>
          <a:stretch>
            <a:fillRect/>
          </a:stretch>
        </p:blipFill>
        <p:spPr>
          <a:xfrm>
            <a:off x="1090613" y="3395576"/>
            <a:ext cx="3752850" cy="1671724"/>
          </a:xfrm>
          <a:prstGeom prst="rect">
            <a:avLst/>
          </a:prstGeom>
        </p:spPr>
      </p:pic>
    </p:spTree>
    <p:extLst>
      <p:ext uri="{BB962C8B-B14F-4D97-AF65-F5344CB8AC3E}">
        <p14:creationId xmlns:p14="http://schemas.microsoft.com/office/powerpoint/2010/main" val="28512417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8614" y="365125"/>
            <a:ext cx="5086349" cy="6307138"/>
          </a:xfrm>
        </p:spPr>
        <p:txBody>
          <a:bodyPr>
            <a:normAutofit/>
          </a:bodyPr>
          <a:lstStyle/>
          <a:p>
            <a:r>
              <a:rPr lang="ru-RU" sz="3600" dirty="0" smtClean="0">
                <a:latin typeface="Times New Roman" panose="02020603050405020304" pitchFamily="18" charset="0"/>
                <a:cs typeface="Times New Roman" panose="02020603050405020304" pitchFamily="18" charset="0"/>
              </a:rPr>
              <a:t>Лучшее время для начала работ – осень: будет время после зимы всем слоям основы слежаться, уплотниться, что минимизирует последующую осадку альпинария. Если котлован готовится весной, то на усадку надо не менее 2-3 недель.</a:t>
            </a:r>
            <a:endParaRPr lang="ru-RU" sz="3600" dirty="0">
              <a:latin typeface="Times New Roman" panose="02020603050405020304" pitchFamily="18" charset="0"/>
              <a:cs typeface="Times New Roman" panose="02020603050405020304" pitchFamily="18" charset="0"/>
            </a:endParaRPr>
          </a:p>
        </p:txBody>
      </p:sp>
      <p:pic>
        <p:nvPicPr>
          <p:cNvPr id="3" name="Рисунок 2"/>
          <p:cNvPicPr>
            <a:picLocks noChangeAspect="1"/>
          </p:cNvPicPr>
          <p:nvPr/>
        </p:nvPicPr>
        <p:blipFill>
          <a:blip r:embed="rId3"/>
          <a:stretch>
            <a:fillRect/>
          </a:stretch>
        </p:blipFill>
        <p:spPr>
          <a:xfrm>
            <a:off x="5529264" y="2066924"/>
            <a:ext cx="6076950" cy="4183538"/>
          </a:xfrm>
          <a:prstGeom prst="rect">
            <a:avLst/>
          </a:prstGeom>
        </p:spPr>
      </p:pic>
    </p:spTree>
    <p:extLst>
      <p:ext uri="{BB962C8B-B14F-4D97-AF65-F5344CB8AC3E}">
        <p14:creationId xmlns:p14="http://schemas.microsoft.com/office/powerpoint/2010/main" val="8733825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14338" y="1285873"/>
            <a:ext cx="5786437" cy="5172077"/>
          </a:xfrm>
        </p:spPr>
        <p:txBody>
          <a:bodyPr>
            <a:normAutofit fontScale="90000"/>
          </a:bodyPr>
          <a:lstStyle/>
          <a:p>
            <a:r>
              <a:rPr lang="ru-RU" sz="4000" dirty="0" smtClean="0">
                <a:latin typeface="Times New Roman" panose="02020603050405020304" pitchFamily="18" charset="0"/>
                <a:cs typeface="Times New Roman" panose="02020603050405020304" pitchFamily="18" charset="0"/>
              </a:rPr>
              <a:t>На дно котлована выстилается слой дренажа крупной фракции (битый кирпич, щебень, крупная галька), потом слой мелкого дренажа (гравий, песчано-гравийная смесь, мелкая речная галька). Каждый слой для уплотнения поливается водой и утрамбовывается.</a:t>
            </a:r>
            <a:r>
              <a:rPr lang="ru-RU" dirty="0" smtClean="0"/>
              <a:t/>
            </a:r>
            <a:br>
              <a:rPr lang="ru-RU" dirty="0" smtClean="0"/>
            </a:br>
            <a:endParaRPr lang="ru-RU" dirty="0"/>
          </a:p>
        </p:txBody>
      </p:sp>
      <p:pic>
        <p:nvPicPr>
          <p:cNvPr id="3" name="Рисунок 2"/>
          <p:cNvPicPr>
            <a:picLocks noChangeAspect="1"/>
          </p:cNvPicPr>
          <p:nvPr/>
        </p:nvPicPr>
        <p:blipFill>
          <a:blip r:embed="rId3"/>
          <a:stretch>
            <a:fillRect/>
          </a:stretch>
        </p:blipFill>
        <p:spPr>
          <a:xfrm>
            <a:off x="6243636" y="1285874"/>
            <a:ext cx="5600701" cy="4200526"/>
          </a:xfrm>
          <a:prstGeom prst="rect">
            <a:avLst/>
          </a:prstGeom>
        </p:spPr>
      </p:pic>
    </p:spTree>
    <p:extLst>
      <p:ext uri="{BB962C8B-B14F-4D97-AF65-F5344CB8AC3E}">
        <p14:creationId xmlns:p14="http://schemas.microsoft.com/office/powerpoint/2010/main" val="36738515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smtClean="0">
                <a:latin typeface="Times New Roman" panose="02020603050405020304" pitchFamily="18" charset="0"/>
                <a:cs typeface="Times New Roman" panose="02020603050405020304" pitchFamily="18" charset="0"/>
              </a:rPr>
              <a:t>Выбор камней для альпинария</a:t>
            </a:r>
            <a:endParaRPr lang="ru-RU" b="1" dirty="0">
              <a:latin typeface="Times New Roman" panose="02020603050405020304" pitchFamily="18" charset="0"/>
              <a:cs typeface="Times New Roman" panose="02020603050405020304" pitchFamily="18" charset="0"/>
            </a:endParaRPr>
          </a:p>
        </p:txBody>
      </p:sp>
      <p:pic>
        <p:nvPicPr>
          <p:cNvPr id="3" name="Рисунок 2"/>
          <p:cNvPicPr>
            <a:picLocks noChangeAspect="1"/>
          </p:cNvPicPr>
          <p:nvPr/>
        </p:nvPicPr>
        <p:blipFill>
          <a:blip r:embed="rId3"/>
          <a:stretch>
            <a:fillRect/>
          </a:stretch>
        </p:blipFill>
        <p:spPr>
          <a:xfrm>
            <a:off x="2814637" y="2178628"/>
            <a:ext cx="6296025" cy="4235508"/>
          </a:xfrm>
          <a:prstGeom prst="rect">
            <a:avLst/>
          </a:prstGeom>
        </p:spPr>
      </p:pic>
    </p:spTree>
    <p:extLst>
      <p:ext uri="{BB962C8B-B14F-4D97-AF65-F5344CB8AC3E}">
        <p14:creationId xmlns:p14="http://schemas.microsoft.com/office/powerpoint/2010/main" val="40959892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5738" y="365125"/>
            <a:ext cx="4743450" cy="6278563"/>
          </a:xfrm>
        </p:spPr>
        <p:txBody>
          <a:bodyPr>
            <a:normAutofit/>
          </a:bodyPr>
          <a:lstStyle/>
          <a:p>
            <a:r>
              <a:rPr lang="ru-RU" sz="3600" dirty="0" smtClean="0">
                <a:latin typeface="Times New Roman" panose="02020603050405020304" pitchFamily="18" charset="0"/>
                <a:cs typeface="Times New Roman" panose="02020603050405020304" pitchFamily="18" charset="0"/>
              </a:rPr>
              <a:t>Для альпинария крупного масштаба требуются крупные каменные глыбы, а небольшие цветники будут </a:t>
            </a:r>
            <a:r>
              <a:rPr lang="ru-RU" sz="3600" dirty="0" err="1" smtClean="0">
                <a:latin typeface="Times New Roman" panose="02020603050405020304" pitchFamily="18" charset="0"/>
                <a:cs typeface="Times New Roman" panose="02020603050405020304" pitchFamily="18" charset="0"/>
              </a:rPr>
              <a:t>органичнее</a:t>
            </a:r>
            <a:r>
              <a:rPr lang="ru-RU" sz="3600" dirty="0" smtClean="0">
                <a:latin typeface="Times New Roman" panose="02020603050405020304" pitchFamily="18" charset="0"/>
                <a:cs typeface="Times New Roman" panose="02020603050405020304" pitchFamily="18" charset="0"/>
              </a:rPr>
              <a:t> в оформлении камней среднего и мелкого размера.</a:t>
            </a:r>
            <a:endParaRPr lang="ru-RU" sz="3600" dirty="0">
              <a:latin typeface="Times New Roman" panose="02020603050405020304" pitchFamily="18" charset="0"/>
              <a:cs typeface="Times New Roman" panose="02020603050405020304" pitchFamily="18" charset="0"/>
            </a:endParaRPr>
          </a:p>
        </p:txBody>
      </p:sp>
      <p:pic>
        <p:nvPicPr>
          <p:cNvPr id="3" name="Рисунок 2"/>
          <p:cNvPicPr>
            <a:picLocks noChangeAspect="1"/>
          </p:cNvPicPr>
          <p:nvPr/>
        </p:nvPicPr>
        <p:blipFill>
          <a:blip r:embed="rId2"/>
          <a:stretch>
            <a:fillRect/>
          </a:stretch>
        </p:blipFill>
        <p:spPr>
          <a:xfrm>
            <a:off x="5172075" y="1490663"/>
            <a:ext cx="6315075" cy="4736306"/>
          </a:xfrm>
          <a:prstGeom prst="rect">
            <a:avLst/>
          </a:prstGeom>
        </p:spPr>
      </p:pic>
    </p:spTree>
    <p:extLst>
      <p:ext uri="{BB962C8B-B14F-4D97-AF65-F5344CB8AC3E}">
        <p14:creationId xmlns:p14="http://schemas.microsoft.com/office/powerpoint/2010/main" val="11019970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5738" y="365125"/>
            <a:ext cx="5715000" cy="6192838"/>
          </a:xfrm>
        </p:spPr>
        <p:txBody>
          <a:bodyPr>
            <a:normAutofit/>
          </a:bodyPr>
          <a:lstStyle/>
          <a:p>
            <a:r>
              <a:rPr lang="ru-RU" sz="3600" dirty="0" smtClean="0">
                <a:latin typeface="Times New Roman" panose="02020603050405020304" pitchFamily="18" charset="0"/>
                <a:cs typeface="Times New Roman" panose="02020603050405020304" pitchFamily="18" charset="0"/>
              </a:rPr>
              <a:t>Контуры площадки обозначаются самыми крупными валунами. Заглубленные на треть в землю, они будут смотреться натуральнее. Застеленное грунтом пространство между опорными валунами – первый ярус для посадок и опора для следующего уровня.</a:t>
            </a:r>
            <a:endParaRPr lang="ru-RU" sz="3600" dirty="0">
              <a:latin typeface="Times New Roman" panose="02020603050405020304" pitchFamily="18" charset="0"/>
              <a:cs typeface="Times New Roman" panose="02020603050405020304" pitchFamily="18" charset="0"/>
            </a:endParaRPr>
          </a:p>
        </p:txBody>
      </p:sp>
      <p:pic>
        <p:nvPicPr>
          <p:cNvPr id="3" name="Рисунок 2"/>
          <p:cNvPicPr>
            <a:picLocks noChangeAspect="1"/>
          </p:cNvPicPr>
          <p:nvPr/>
        </p:nvPicPr>
        <p:blipFill>
          <a:blip r:embed="rId3"/>
          <a:stretch>
            <a:fillRect/>
          </a:stretch>
        </p:blipFill>
        <p:spPr>
          <a:xfrm>
            <a:off x="5900739" y="1138237"/>
            <a:ext cx="5672136" cy="4258310"/>
          </a:xfrm>
          <a:prstGeom prst="rect">
            <a:avLst/>
          </a:prstGeom>
        </p:spPr>
      </p:pic>
    </p:spTree>
    <p:extLst>
      <p:ext uri="{BB962C8B-B14F-4D97-AF65-F5344CB8AC3E}">
        <p14:creationId xmlns:p14="http://schemas.microsoft.com/office/powerpoint/2010/main" val="39746447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2406650"/>
          </a:xfrm>
        </p:spPr>
        <p:txBody>
          <a:bodyPr>
            <a:normAutofit/>
          </a:bodyPr>
          <a:lstStyle/>
          <a:p>
            <a:pPr algn="ctr"/>
            <a:r>
              <a:rPr lang="ru-RU" sz="7200" b="1" dirty="0" smtClean="0">
                <a:solidFill>
                  <a:srgbClr val="00B050"/>
                </a:solidFill>
                <a:latin typeface="Times New Roman" panose="02020603050405020304" pitchFamily="18" charset="0"/>
                <a:cs typeface="Times New Roman" panose="02020603050405020304" pitchFamily="18" charset="0"/>
              </a:rPr>
              <a:t>Спасибо за внимание!</a:t>
            </a:r>
            <a:endParaRPr lang="ru-RU" sz="7200" b="1" dirty="0">
              <a:solidFill>
                <a:srgbClr val="00B050"/>
              </a:solidFill>
              <a:latin typeface="Times New Roman" panose="02020603050405020304" pitchFamily="18" charset="0"/>
              <a:cs typeface="Times New Roman" panose="02020603050405020304" pitchFamily="18" charset="0"/>
            </a:endParaRPr>
          </a:p>
        </p:txBody>
      </p:sp>
      <p:pic>
        <p:nvPicPr>
          <p:cNvPr id="3" name="Рисунок 2"/>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2505074" y="2571749"/>
            <a:ext cx="6867525" cy="3805237"/>
          </a:xfrm>
          <a:prstGeom prst="rect">
            <a:avLst/>
          </a:prstGeom>
        </p:spPr>
      </p:pic>
    </p:spTree>
    <p:extLst>
      <p:ext uri="{BB962C8B-B14F-4D97-AF65-F5344CB8AC3E}">
        <p14:creationId xmlns:p14="http://schemas.microsoft.com/office/powerpoint/2010/main" val="21173115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3"/>
          <a:stretch>
            <a:fillRect/>
          </a:stretch>
        </p:blipFill>
        <p:spPr>
          <a:xfrm>
            <a:off x="1700213" y="619619"/>
            <a:ext cx="8181852" cy="5681167"/>
          </a:xfrm>
          <a:prstGeom prst="rect">
            <a:avLst/>
          </a:prstGeom>
        </p:spPr>
      </p:pic>
    </p:spTree>
    <p:extLst>
      <p:ext uri="{BB962C8B-B14F-4D97-AF65-F5344CB8AC3E}">
        <p14:creationId xmlns:p14="http://schemas.microsoft.com/office/powerpoint/2010/main" val="42779273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3"/>
          <a:stretch>
            <a:fillRect/>
          </a:stretch>
        </p:blipFill>
        <p:spPr>
          <a:xfrm>
            <a:off x="1921256" y="332225"/>
            <a:ext cx="8011019" cy="6014207"/>
          </a:xfrm>
          <a:prstGeom prst="rect">
            <a:avLst/>
          </a:prstGeom>
        </p:spPr>
      </p:pic>
    </p:spTree>
    <p:extLst>
      <p:ext uri="{BB962C8B-B14F-4D97-AF65-F5344CB8AC3E}">
        <p14:creationId xmlns:p14="http://schemas.microsoft.com/office/powerpoint/2010/main" val="30693215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5121275"/>
          </a:xfrm>
        </p:spPr>
        <p:txBody>
          <a:bodyPr>
            <a:normAutofit/>
          </a:bodyPr>
          <a:lstStyle/>
          <a:p>
            <a:r>
              <a:rPr lang="ru-RU" sz="4800" b="1" dirty="0" smtClean="0">
                <a:latin typeface="Times New Roman" panose="02020603050405020304" pitchFamily="18" charset="0"/>
                <a:cs typeface="Times New Roman" panose="02020603050405020304" pitchFamily="18" charset="0"/>
              </a:rPr>
              <a:t>Какие существуют виды                 альпийских горок?</a:t>
            </a:r>
            <a:r>
              <a:rPr lang="ru-RU" sz="5400" b="1" dirty="0" smtClean="0">
                <a:latin typeface="Times New Roman" panose="02020603050405020304" pitchFamily="18" charset="0"/>
                <a:cs typeface="Times New Roman" panose="02020603050405020304" pitchFamily="18" charset="0"/>
              </a:rPr>
              <a:t/>
            </a:r>
            <a:br>
              <a:rPr lang="ru-RU" sz="5400" b="1" dirty="0" smtClean="0">
                <a:latin typeface="Times New Roman" panose="02020603050405020304" pitchFamily="18" charset="0"/>
                <a:cs typeface="Times New Roman" panose="02020603050405020304" pitchFamily="18" charset="0"/>
              </a:rPr>
            </a:br>
            <a:r>
              <a:rPr lang="ru-RU" dirty="0" smtClean="0">
                <a:latin typeface="Times New Roman" panose="02020603050405020304" pitchFamily="18" charset="0"/>
                <a:cs typeface="Times New Roman" panose="02020603050405020304" pitchFamily="18" charset="0"/>
              </a:rPr>
              <a:t/>
            </a:r>
            <a:br>
              <a:rPr lang="ru-RU" dirty="0" smtClean="0">
                <a:latin typeface="Times New Roman" panose="02020603050405020304" pitchFamily="18" charset="0"/>
                <a:cs typeface="Times New Roman" panose="02020603050405020304" pitchFamily="18" charset="0"/>
              </a:rPr>
            </a:br>
            <a:r>
              <a:rPr lang="ru-RU" dirty="0" smtClean="0">
                <a:latin typeface="Times New Roman" panose="02020603050405020304" pitchFamily="18" charset="0"/>
                <a:cs typeface="Times New Roman" panose="02020603050405020304" pitchFamily="18" charset="0"/>
              </a:rPr>
              <a:t>Горные пейзажи в природе неповторимы и разнообразны, поэтому имитация гористой местности с помощью альпинария тоже имеет различные виды:</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097507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1" y="885823"/>
            <a:ext cx="3933824" cy="4000501"/>
          </a:xfrm>
        </p:spPr>
        <p:txBody>
          <a:bodyPr>
            <a:normAutofit/>
          </a:bodyPr>
          <a:lstStyle/>
          <a:p>
            <a:r>
              <a:rPr lang="ru-RU" sz="4000" dirty="0" smtClean="0">
                <a:latin typeface="Times New Roman" panose="02020603050405020304" pitchFamily="18" charset="0"/>
                <a:cs typeface="Times New Roman" panose="02020603050405020304" pitchFamily="18" charset="0"/>
              </a:rPr>
              <a:t>Скальный утес – голые крупные камни, валуны, со скудной растительностью</a:t>
            </a:r>
            <a:endParaRPr lang="ru-RU" sz="4000" dirty="0">
              <a:latin typeface="Times New Roman" panose="02020603050405020304" pitchFamily="18" charset="0"/>
              <a:cs typeface="Times New Roman" panose="02020603050405020304" pitchFamily="18" charset="0"/>
            </a:endParaRPr>
          </a:p>
        </p:txBody>
      </p:sp>
      <p:pic>
        <p:nvPicPr>
          <p:cNvPr id="3" name="Рисунок 2"/>
          <p:cNvPicPr>
            <a:picLocks noChangeAspect="1"/>
          </p:cNvPicPr>
          <p:nvPr/>
        </p:nvPicPr>
        <p:blipFill>
          <a:blip r:embed="rId2"/>
          <a:stretch>
            <a:fillRect/>
          </a:stretch>
        </p:blipFill>
        <p:spPr>
          <a:xfrm>
            <a:off x="4933947" y="885824"/>
            <a:ext cx="6724652" cy="5043489"/>
          </a:xfrm>
          <a:prstGeom prst="rect">
            <a:avLst/>
          </a:prstGeom>
        </p:spPr>
      </p:pic>
    </p:spTree>
    <p:extLst>
      <p:ext uri="{BB962C8B-B14F-4D97-AF65-F5344CB8AC3E}">
        <p14:creationId xmlns:p14="http://schemas.microsoft.com/office/powerpoint/2010/main" val="40474020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2876" y="365125"/>
            <a:ext cx="4500562" cy="6007100"/>
          </a:xfrm>
        </p:spPr>
        <p:txBody>
          <a:bodyPr>
            <a:normAutofit/>
          </a:bodyPr>
          <a:lstStyle/>
          <a:p>
            <a:r>
              <a:rPr lang="ru-RU" sz="3600" dirty="0" smtClean="0">
                <a:latin typeface="Times New Roman" panose="02020603050405020304" pitchFamily="18" charset="0"/>
                <a:cs typeface="Times New Roman" panose="02020603050405020304" pitchFamily="18" charset="0"/>
              </a:rPr>
              <a:t>Горный склон – сложная композиция с высоким уровнем подъема. Между камнями разного размера обилие низкорослых и почвопокровных растений.</a:t>
            </a:r>
            <a:endParaRPr lang="ru-RU" sz="3600" dirty="0">
              <a:latin typeface="Times New Roman" panose="02020603050405020304" pitchFamily="18" charset="0"/>
              <a:cs typeface="Times New Roman" panose="02020603050405020304" pitchFamily="18" charset="0"/>
            </a:endParaRPr>
          </a:p>
        </p:txBody>
      </p:sp>
      <p:pic>
        <p:nvPicPr>
          <p:cNvPr id="3" name="Рисунок 2"/>
          <p:cNvPicPr>
            <a:picLocks noChangeAspect="1"/>
          </p:cNvPicPr>
          <p:nvPr/>
        </p:nvPicPr>
        <p:blipFill>
          <a:blip r:embed="rId2"/>
          <a:stretch>
            <a:fillRect/>
          </a:stretch>
        </p:blipFill>
        <p:spPr>
          <a:xfrm>
            <a:off x="4743451" y="365125"/>
            <a:ext cx="6958011" cy="6276663"/>
          </a:xfrm>
          <a:prstGeom prst="rect">
            <a:avLst/>
          </a:prstGeom>
        </p:spPr>
      </p:pic>
    </p:spTree>
    <p:extLst>
      <p:ext uri="{BB962C8B-B14F-4D97-AF65-F5344CB8AC3E}">
        <p14:creationId xmlns:p14="http://schemas.microsoft.com/office/powerpoint/2010/main" val="24095535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00050" y="365125"/>
            <a:ext cx="4200525" cy="6307138"/>
          </a:xfrm>
        </p:spPr>
        <p:txBody>
          <a:bodyPr>
            <a:normAutofit/>
          </a:bodyPr>
          <a:lstStyle/>
          <a:p>
            <a:r>
              <a:rPr lang="ru-RU" sz="3600" dirty="0" smtClean="0">
                <a:latin typeface="Times New Roman" panose="02020603050405020304" pitchFamily="18" charset="0"/>
                <a:cs typeface="Times New Roman" panose="02020603050405020304" pitchFamily="18" charset="0"/>
              </a:rPr>
              <a:t>Горная долина – достаточно плоский рисунок из крупных камней, наполовину «вросших» в грунт, и ярких цветущих растений.</a:t>
            </a:r>
            <a:endParaRPr lang="ru-RU" sz="3600" dirty="0">
              <a:latin typeface="Times New Roman" panose="02020603050405020304" pitchFamily="18" charset="0"/>
              <a:cs typeface="Times New Roman" panose="02020603050405020304" pitchFamily="18" charset="0"/>
            </a:endParaRPr>
          </a:p>
        </p:txBody>
      </p:sp>
      <p:pic>
        <p:nvPicPr>
          <p:cNvPr id="3" name="Рисунок 2"/>
          <p:cNvPicPr>
            <a:picLocks noChangeAspect="1"/>
          </p:cNvPicPr>
          <p:nvPr/>
        </p:nvPicPr>
        <p:blipFill>
          <a:blip r:embed="rId2"/>
          <a:stretch>
            <a:fillRect/>
          </a:stretch>
        </p:blipFill>
        <p:spPr>
          <a:xfrm>
            <a:off x="4781058" y="619124"/>
            <a:ext cx="7120429" cy="5324475"/>
          </a:xfrm>
          <a:prstGeom prst="rect">
            <a:avLst/>
          </a:prstGeom>
        </p:spPr>
      </p:pic>
    </p:spTree>
    <p:extLst>
      <p:ext uri="{BB962C8B-B14F-4D97-AF65-F5344CB8AC3E}">
        <p14:creationId xmlns:p14="http://schemas.microsoft.com/office/powerpoint/2010/main" val="36123323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313" y="365125"/>
            <a:ext cx="5700712" cy="5778500"/>
          </a:xfrm>
        </p:spPr>
        <p:txBody>
          <a:bodyPr>
            <a:normAutofit/>
          </a:bodyPr>
          <a:lstStyle/>
          <a:p>
            <a:r>
              <a:rPr lang="ru-RU" dirty="0" smtClean="0">
                <a:latin typeface="Times New Roman" panose="02020603050405020304" pitchFamily="18" charset="0"/>
                <a:cs typeface="Times New Roman" panose="02020603050405020304" pitchFamily="18" charset="0"/>
              </a:rPr>
              <a:t>Горное ущелье – очень эффектный цветник сложного дизайна. Если на даче есть ложбина, небольшой ров, крутой уклон, то их можно обыграть обустройством такого альпинария.</a:t>
            </a:r>
            <a:endParaRPr lang="ru-RU" dirty="0">
              <a:latin typeface="Times New Roman" panose="02020603050405020304" pitchFamily="18" charset="0"/>
              <a:cs typeface="Times New Roman" panose="02020603050405020304" pitchFamily="18" charset="0"/>
            </a:endParaRPr>
          </a:p>
        </p:txBody>
      </p:sp>
      <p:pic>
        <p:nvPicPr>
          <p:cNvPr id="3" name="Рисунок 2"/>
          <p:cNvPicPr>
            <a:picLocks noChangeAspect="1"/>
          </p:cNvPicPr>
          <p:nvPr/>
        </p:nvPicPr>
        <p:blipFill>
          <a:blip r:embed="rId2"/>
          <a:stretch>
            <a:fillRect/>
          </a:stretch>
        </p:blipFill>
        <p:spPr>
          <a:xfrm>
            <a:off x="6786563" y="365125"/>
            <a:ext cx="4843461" cy="6266317"/>
          </a:xfrm>
          <a:prstGeom prst="rect">
            <a:avLst/>
          </a:prstGeom>
        </p:spPr>
      </p:pic>
    </p:spTree>
    <p:extLst>
      <p:ext uri="{BB962C8B-B14F-4D97-AF65-F5344CB8AC3E}">
        <p14:creationId xmlns:p14="http://schemas.microsoft.com/office/powerpoint/2010/main" val="2311142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42876"/>
            <a:ext cx="10515600" cy="1690687"/>
          </a:xfrm>
        </p:spPr>
        <p:txBody>
          <a:bodyPr>
            <a:normAutofit fontScale="90000"/>
          </a:bodyPr>
          <a:lstStyle/>
          <a:p>
            <a:pPr algn="ctr"/>
            <a:r>
              <a:rPr lang="ru-RU" b="1" dirty="0" smtClean="0">
                <a:latin typeface="Times New Roman" panose="02020603050405020304" pitchFamily="18" charset="0"/>
                <a:cs typeface="Times New Roman" panose="02020603050405020304" pitchFamily="18" charset="0"/>
              </a:rPr>
              <a:t>Выбор места для альпийской горки</a:t>
            </a:r>
            <a:endParaRPr lang="ru-RU" b="1" dirty="0">
              <a:latin typeface="Times New Roman" panose="02020603050405020304" pitchFamily="18" charset="0"/>
              <a:cs typeface="Times New Roman" panose="02020603050405020304" pitchFamily="18" charset="0"/>
            </a:endParaRPr>
          </a:p>
        </p:txBody>
      </p:sp>
      <p:sp>
        <p:nvSpPr>
          <p:cNvPr id="3" name="Текст 2"/>
          <p:cNvSpPr>
            <a:spLocks noGrp="1"/>
          </p:cNvSpPr>
          <p:nvPr>
            <p:ph type="body" idx="1"/>
          </p:nvPr>
        </p:nvSpPr>
        <p:spPr>
          <a:xfrm>
            <a:off x="214313" y="1833563"/>
            <a:ext cx="5957887" cy="4810125"/>
          </a:xfrm>
        </p:spPr>
        <p:txBody>
          <a:bodyPr>
            <a:normAutofit/>
          </a:bodyPr>
          <a:lstStyle/>
          <a:p>
            <a:r>
              <a:rPr lang="ru-RU" sz="2800" dirty="0" smtClean="0">
                <a:solidFill>
                  <a:schemeClr val="tx1"/>
                </a:solidFill>
                <a:latin typeface="Times New Roman" panose="02020603050405020304" pitchFamily="18" charset="0"/>
                <a:cs typeface="Times New Roman" panose="02020603050405020304" pitchFamily="18" charset="0"/>
              </a:rPr>
              <a:t>Альпинарий устраивают на участке, хорошо обозреваемом с разных ракурсов, поэтому площадку подбирают открытую, солнечную.</a:t>
            </a:r>
          </a:p>
          <a:p>
            <a:r>
              <a:rPr lang="ru-RU" sz="2800" dirty="0" smtClean="0">
                <a:solidFill>
                  <a:schemeClr val="tx1"/>
                </a:solidFill>
                <a:latin typeface="Times New Roman" panose="02020603050405020304" pitchFamily="18" charset="0"/>
                <a:cs typeface="Times New Roman" panose="02020603050405020304" pitchFamily="18" charset="0"/>
              </a:rPr>
              <a:t>Рядом не должно быть крупных построек и деревьев, затеняющих горку. Особое внимание надо уделить грунтовым водам: если место сырое, влага застаивается, то нужно организовать качественный дренажный слой.</a:t>
            </a:r>
            <a:endParaRPr lang="ru-RU" sz="2800" dirty="0">
              <a:solidFill>
                <a:schemeClr val="tx1"/>
              </a:solidFill>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a:blip r:embed="rId2"/>
          <a:stretch>
            <a:fillRect/>
          </a:stretch>
        </p:blipFill>
        <p:spPr>
          <a:xfrm>
            <a:off x="6089650" y="2102644"/>
            <a:ext cx="5792787" cy="3738981"/>
          </a:xfrm>
          <a:prstGeom prst="rect">
            <a:avLst/>
          </a:prstGeom>
        </p:spPr>
      </p:pic>
    </p:spTree>
    <p:extLst>
      <p:ext uri="{BB962C8B-B14F-4D97-AF65-F5344CB8AC3E}">
        <p14:creationId xmlns:p14="http://schemas.microsoft.com/office/powerpoint/2010/main" val="2031975564"/>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46</TotalTime>
  <Words>628</Words>
  <Application>Microsoft Office PowerPoint</Application>
  <PresentationFormat>Широкоэкранный</PresentationFormat>
  <Paragraphs>34</Paragraphs>
  <Slides>17</Slides>
  <Notes>8</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17</vt:i4>
      </vt:variant>
    </vt:vector>
  </HeadingPairs>
  <TitlesOfParts>
    <vt:vector size="23" baseType="lpstr">
      <vt:lpstr>NSimSun</vt:lpstr>
      <vt:lpstr>Arial</vt:lpstr>
      <vt:lpstr>Calibri</vt:lpstr>
      <vt:lpstr>Calibri Light</vt:lpstr>
      <vt:lpstr>Times New Roman</vt:lpstr>
      <vt:lpstr>Тема Office</vt:lpstr>
      <vt:lpstr>«Виды альпийских горок»</vt:lpstr>
      <vt:lpstr>Презентация PowerPoint</vt:lpstr>
      <vt:lpstr>Презентация PowerPoint</vt:lpstr>
      <vt:lpstr>Какие существуют виды                 альпийских горок?  Горные пейзажи в природе неповторимы и разнообразны, поэтому имитация гористой местности с помощью альпинария тоже имеет различные виды:</vt:lpstr>
      <vt:lpstr>Скальный утес – голые крупные камни, валуны, со скудной растительностью</vt:lpstr>
      <vt:lpstr>Горный склон – сложная композиция с высоким уровнем подъема. Между камнями разного размера обилие низкорослых и почвопокровных растений.</vt:lpstr>
      <vt:lpstr>Горная долина – достаточно плоский рисунок из крупных камней, наполовину «вросших» в грунт, и ярких цветущих растений.</vt:lpstr>
      <vt:lpstr>Горное ущелье – очень эффектный цветник сложного дизайна. Если на даче есть ложбина, небольшой ров, крутой уклон, то их можно обыграть обустройством такого альпинария.</vt:lpstr>
      <vt:lpstr>Выбор места для альпийской горки</vt:lpstr>
      <vt:lpstr>Есть варианты, когда горный цветник является не отдельной единицей ландшафтного дизайна, а лишь обрамлением других конструкций. Альпинарий строится не на год-два, поэтому лучше сразу предусмотреть все нюансы, чем потом исправлять ошибки.</vt:lpstr>
      <vt:lpstr>Схема альпийской горки и подготовка её основы</vt:lpstr>
      <vt:lpstr>Лучшее время для начала работ – осень: будет время после зимы всем слоям основы слежаться, уплотниться, что минимизирует последующую осадку альпинария. Если котлован готовится весной, то на усадку надо не менее 2-3 недель.</vt:lpstr>
      <vt:lpstr>На дно котлована выстилается слой дренажа крупной фракции (битый кирпич, щебень, крупная галька), потом слой мелкого дренажа (гравий, песчано-гравийная смесь, мелкая речная галька). Каждый слой для уплотнения поливается водой и утрамбовывается. </vt:lpstr>
      <vt:lpstr>Выбор камней для альпинария</vt:lpstr>
      <vt:lpstr>Для альпинария крупного масштаба требуются крупные каменные глыбы, а небольшие цветники будут органичнее в оформлении камней среднего и мелкого размера.</vt:lpstr>
      <vt:lpstr>Контуры площадки обозначаются самыми крупными валунами. Заглубленные на треть в землю, они будут смотреться натуральнее. Застеленное грунтом пространство между опорными валунами – первый ярус для посадок и опора для следующего уровня.</vt:lpstr>
      <vt:lpstr>Спасибо за внимание!</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«Виды альпийских горок»</dc:title>
  <dc:creator>натальяfyyf новокрещенова</dc:creator>
  <cp:lastModifiedBy>натальяfyyf новокрещенова</cp:lastModifiedBy>
  <cp:revision>6</cp:revision>
  <dcterms:created xsi:type="dcterms:W3CDTF">2020-04-01T16:10:20Z</dcterms:created>
  <dcterms:modified xsi:type="dcterms:W3CDTF">2020-04-01T16:56:42Z</dcterms:modified>
</cp:coreProperties>
</file>