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75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0C0027E-F55E-4FD3-944B-66577C79BA55}" type="datetimeFigureOut">
              <a:rPr lang="ru-RU" smtClean="0"/>
              <a:t>02.04.2020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06C41A-3294-40DB-9AE8-7BCD57B29F88}" type="slidenum">
              <a:rPr lang="ru-RU" smtClean="0"/>
              <a:t>‹#›</a:t>
            </a:fld>
            <a:endParaRPr lang="ru-RU"/>
          </a:p>
        </p:txBody>
      </p:sp>
    </p:spTree>
    <p:extLst>
      <p:ext uri="{BB962C8B-B14F-4D97-AF65-F5344CB8AC3E}">
        <p14:creationId xmlns:p14="http://schemas.microsoft.com/office/powerpoint/2010/main" val="449495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0C0027E-F55E-4FD3-944B-66577C79BA55}" type="datetimeFigureOut">
              <a:rPr lang="ru-RU" smtClean="0"/>
              <a:t>02.04.2020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06C41A-3294-40DB-9AE8-7BCD57B29F88}" type="slidenum">
              <a:rPr lang="ru-RU" smtClean="0"/>
              <a:t>‹#›</a:t>
            </a:fld>
            <a:endParaRPr lang="ru-RU"/>
          </a:p>
        </p:txBody>
      </p:sp>
    </p:spTree>
    <p:extLst>
      <p:ext uri="{BB962C8B-B14F-4D97-AF65-F5344CB8AC3E}">
        <p14:creationId xmlns:p14="http://schemas.microsoft.com/office/powerpoint/2010/main" val="2666088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0C0027E-F55E-4FD3-944B-66577C79BA55}" type="datetimeFigureOut">
              <a:rPr lang="ru-RU" smtClean="0"/>
              <a:t>02.04.2020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06C41A-3294-40DB-9AE8-7BCD57B29F88}" type="slidenum">
              <a:rPr lang="ru-RU" smtClean="0"/>
              <a:t>‹#›</a:t>
            </a:fld>
            <a:endParaRPr lang="ru-RU"/>
          </a:p>
        </p:txBody>
      </p:sp>
    </p:spTree>
    <p:extLst>
      <p:ext uri="{BB962C8B-B14F-4D97-AF65-F5344CB8AC3E}">
        <p14:creationId xmlns:p14="http://schemas.microsoft.com/office/powerpoint/2010/main" val="125266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0C0027E-F55E-4FD3-944B-66577C79BA55}" type="datetimeFigureOut">
              <a:rPr lang="ru-RU" smtClean="0"/>
              <a:t>02.04.2020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06C41A-3294-40DB-9AE8-7BCD57B29F88}" type="slidenum">
              <a:rPr lang="ru-RU" smtClean="0"/>
              <a:t>‹#›</a:t>
            </a:fld>
            <a:endParaRPr lang="ru-RU"/>
          </a:p>
        </p:txBody>
      </p:sp>
    </p:spTree>
    <p:extLst>
      <p:ext uri="{BB962C8B-B14F-4D97-AF65-F5344CB8AC3E}">
        <p14:creationId xmlns:p14="http://schemas.microsoft.com/office/powerpoint/2010/main" val="2462535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0C0027E-F55E-4FD3-944B-66577C79BA55}" type="datetimeFigureOut">
              <a:rPr lang="ru-RU" smtClean="0"/>
              <a:t>02.04.2020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06C41A-3294-40DB-9AE8-7BCD57B29F88}" type="slidenum">
              <a:rPr lang="ru-RU" smtClean="0"/>
              <a:t>‹#›</a:t>
            </a:fld>
            <a:endParaRPr lang="ru-RU"/>
          </a:p>
        </p:txBody>
      </p:sp>
    </p:spTree>
    <p:extLst>
      <p:ext uri="{BB962C8B-B14F-4D97-AF65-F5344CB8AC3E}">
        <p14:creationId xmlns:p14="http://schemas.microsoft.com/office/powerpoint/2010/main" val="23928394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0C0027E-F55E-4FD3-944B-66577C79BA55}" type="datetimeFigureOut">
              <a:rPr lang="ru-RU" smtClean="0"/>
              <a:t>02.04.2020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06C41A-3294-40DB-9AE8-7BCD57B29F88}" type="slidenum">
              <a:rPr lang="ru-RU" smtClean="0"/>
              <a:t>‹#›</a:t>
            </a:fld>
            <a:endParaRPr lang="ru-RU"/>
          </a:p>
        </p:txBody>
      </p:sp>
    </p:spTree>
    <p:extLst>
      <p:ext uri="{BB962C8B-B14F-4D97-AF65-F5344CB8AC3E}">
        <p14:creationId xmlns:p14="http://schemas.microsoft.com/office/powerpoint/2010/main" val="646458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0C0027E-F55E-4FD3-944B-66577C79BA55}" type="datetimeFigureOut">
              <a:rPr lang="ru-RU" smtClean="0"/>
              <a:t>02.04.2020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B06C41A-3294-40DB-9AE8-7BCD57B29F88}" type="slidenum">
              <a:rPr lang="ru-RU" smtClean="0"/>
              <a:t>‹#›</a:t>
            </a:fld>
            <a:endParaRPr lang="ru-RU"/>
          </a:p>
        </p:txBody>
      </p:sp>
    </p:spTree>
    <p:extLst>
      <p:ext uri="{BB962C8B-B14F-4D97-AF65-F5344CB8AC3E}">
        <p14:creationId xmlns:p14="http://schemas.microsoft.com/office/powerpoint/2010/main" val="3100290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0C0027E-F55E-4FD3-944B-66577C79BA55}" type="datetimeFigureOut">
              <a:rPr lang="ru-RU" smtClean="0"/>
              <a:t>02.04.2020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B06C41A-3294-40DB-9AE8-7BCD57B29F88}" type="slidenum">
              <a:rPr lang="ru-RU" smtClean="0"/>
              <a:t>‹#›</a:t>
            </a:fld>
            <a:endParaRPr lang="ru-RU"/>
          </a:p>
        </p:txBody>
      </p:sp>
    </p:spTree>
    <p:extLst>
      <p:ext uri="{BB962C8B-B14F-4D97-AF65-F5344CB8AC3E}">
        <p14:creationId xmlns:p14="http://schemas.microsoft.com/office/powerpoint/2010/main" val="953286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0C0027E-F55E-4FD3-944B-66577C79BA55}" type="datetimeFigureOut">
              <a:rPr lang="ru-RU" smtClean="0"/>
              <a:t>02.04.2020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B06C41A-3294-40DB-9AE8-7BCD57B29F88}" type="slidenum">
              <a:rPr lang="ru-RU" smtClean="0"/>
              <a:t>‹#›</a:t>
            </a:fld>
            <a:endParaRPr lang="ru-RU"/>
          </a:p>
        </p:txBody>
      </p:sp>
    </p:spTree>
    <p:extLst>
      <p:ext uri="{BB962C8B-B14F-4D97-AF65-F5344CB8AC3E}">
        <p14:creationId xmlns:p14="http://schemas.microsoft.com/office/powerpoint/2010/main" val="3921544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0C0027E-F55E-4FD3-944B-66577C79BA55}" type="datetimeFigureOut">
              <a:rPr lang="ru-RU" smtClean="0"/>
              <a:t>02.04.2020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06C41A-3294-40DB-9AE8-7BCD57B29F88}" type="slidenum">
              <a:rPr lang="ru-RU" smtClean="0"/>
              <a:t>‹#›</a:t>
            </a:fld>
            <a:endParaRPr lang="ru-RU"/>
          </a:p>
        </p:txBody>
      </p:sp>
    </p:spTree>
    <p:extLst>
      <p:ext uri="{BB962C8B-B14F-4D97-AF65-F5344CB8AC3E}">
        <p14:creationId xmlns:p14="http://schemas.microsoft.com/office/powerpoint/2010/main" val="429792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0C0027E-F55E-4FD3-944B-66577C79BA55}" type="datetimeFigureOut">
              <a:rPr lang="ru-RU" smtClean="0"/>
              <a:t>02.04.2020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06C41A-3294-40DB-9AE8-7BCD57B29F88}" type="slidenum">
              <a:rPr lang="ru-RU" smtClean="0"/>
              <a:t>‹#›</a:t>
            </a:fld>
            <a:endParaRPr lang="ru-RU"/>
          </a:p>
        </p:txBody>
      </p:sp>
    </p:spTree>
    <p:extLst>
      <p:ext uri="{BB962C8B-B14F-4D97-AF65-F5344CB8AC3E}">
        <p14:creationId xmlns:p14="http://schemas.microsoft.com/office/powerpoint/2010/main" val="127452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000">
              <a:srgbClr val="92D050"/>
            </a:gs>
            <a:gs pos="86000">
              <a:srgbClr val="7030A0"/>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C0027E-F55E-4FD3-944B-66577C79BA55}" type="datetimeFigureOut">
              <a:rPr lang="ru-RU" smtClean="0"/>
              <a:t>02.04.2020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06C41A-3294-40DB-9AE8-7BCD57B29F88}" type="slidenum">
              <a:rPr lang="ru-RU" smtClean="0"/>
              <a:t>‹#›</a:t>
            </a:fld>
            <a:endParaRPr lang="ru-RU"/>
          </a:p>
        </p:txBody>
      </p:sp>
    </p:spTree>
    <p:extLst>
      <p:ext uri="{BB962C8B-B14F-4D97-AF65-F5344CB8AC3E}">
        <p14:creationId xmlns:p14="http://schemas.microsoft.com/office/powerpoint/2010/main" val="2261042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arget="../media/image1.jpeg" Type="http://schemas.openxmlformats.org/officeDocument/2006/relationships/image"/><Relationship Id="rId1" Target="../slideLayouts/slideLayout1.xml" Type="http://schemas.openxmlformats.org/officeDocument/2006/relationships/slideLayout"/></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arget="../media/image7.jpeg" Type="http://schemas.openxmlformats.org/officeDocument/2006/relationships/image"/><Relationship Id="rId1" Target="../slideLayouts/slideLayout6.xml" Type="http://schemas.openxmlformats.org/officeDocument/2006/relationships/slideLayout"/></Relationships>
</file>

<file path=ppt/slides/_rels/slide12.xml.rels><?xml version="1.0" encoding="UTF-8" standalone="yes" ?><Relationships xmlns="http://schemas.openxmlformats.org/package/2006/relationships"><Relationship Id="rId2" Target="../media/image8.jpeg" Type="http://schemas.openxmlformats.org/officeDocument/2006/relationships/image"/><Relationship Id="rId1" Target="../slideLayouts/slideLayout6.xml" Type="http://schemas.openxmlformats.org/officeDocument/2006/relationships/slideLayout"/></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arget="../media/image3.jpeg" Type="http://schemas.openxmlformats.org/officeDocument/2006/relationships/image"/><Relationship Id="rId2" Target="../media/image2.jpeg" Type="http://schemas.openxmlformats.org/officeDocument/2006/relationships/image"/><Relationship Id="rId1" Target="../slideLayouts/slideLayout7.xml" Type="http://schemas.openxmlformats.org/officeDocument/2006/relationships/slideLayout"/></Relationships>
</file>

<file path=ppt/slides/_rels/slide4.xml.rels><?xml version="1.0" encoding="UTF-8" standalone="yes" ?><Relationships xmlns="http://schemas.openxmlformats.org/package/2006/relationships"><Relationship Id="rId2" Target="../media/image4.jpeg" Type="http://schemas.openxmlformats.org/officeDocument/2006/relationships/image"/><Relationship Id="rId1" Target="../slideLayouts/slideLayout6.xml" Type="http://schemas.openxmlformats.org/officeDocument/2006/relationships/slideLayout"/></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arget="../media/image5.jpeg" Type="http://schemas.openxmlformats.org/officeDocument/2006/relationships/image"/><Relationship Id="rId1" Target="../slideLayouts/slideLayout6.xml" Type="http://schemas.openxmlformats.org/officeDocument/2006/relationships/slideLayout"/></Relationships>
</file>

<file path=ppt/slides/_rels/slide7.xml.rels><?xml version="1.0" encoding="UTF-8" standalone="yes" ?><Relationships xmlns="http://schemas.openxmlformats.org/package/2006/relationships"><Relationship Id="rId2" Target="../media/image6.jpeg" Type="http://schemas.openxmlformats.org/officeDocument/2006/relationships/image"/><Relationship Id="rId1" Target="../slideLayouts/slideLayout3.xml" Type="http://schemas.openxmlformats.org/officeDocument/2006/relationships/slideLayout"/></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1" y="0"/>
            <a:ext cx="12192001" cy="6858000"/>
          </a:xfrm>
          <a:prstGeom prst="rect">
            <a:avLst/>
          </a:prstGeom>
        </p:spPr>
      </p:pic>
      <p:sp>
        <p:nvSpPr>
          <p:cNvPr id="2" name="Заголовок 1"/>
          <p:cNvSpPr>
            <a:spLocks noGrp="1"/>
          </p:cNvSpPr>
          <p:nvPr>
            <p:ph type="ctrTitle"/>
          </p:nvPr>
        </p:nvSpPr>
        <p:spPr>
          <a:xfrm>
            <a:off x="1524000" y="685801"/>
            <a:ext cx="9144000" cy="1428750"/>
          </a:xfrm>
        </p:spPr>
        <p:txBody>
          <a:bodyPr/>
          <a:lstStyle/>
          <a:p>
            <a:r>
              <a:rPr lang="ru-RU" dirty="0" smtClean="0">
                <a:solidFill>
                  <a:srgbClr val="FFFF00"/>
                </a:solidFill>
                <a:latin typeface="Times New Roman" panose="02020603050405020304" pitchFamily="18" charset="0"/>
                <a:cs typeface="Times New Roman" panose="02020603050405020304" pitchFamily="18" charset="0"/>
              </a:rPr>
              <a:t>Виды освещения участка</a:t>
            </a:r>
            <a:endParaRPr lang="ru-RU" dirty="0">
              <a:solidFill>
                <a:srgbClr val="FFFF00"/>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8343900" y="5686425"/>
            <a:ext cx="3643312" cy="985837"/>
          </a:xfrm>
        </p:spPr>
        <p:txBody>
          <a:bodyPr>
            <a:normAutofit fontScale="92500"/>
          </a:bodyPr>
          <a:lstStyle/>
          <a:p>
            <a:pPr>
              <a:lnSpc>
                <a:spcPct val="100000"/>
              </a:lnSpc>
            </a:pPr>
            <a:r>
              <a:rPr lang="ru-RU" dirty="0" smtClean="0">
                <a:solidFill>
                  <a:schemeClr val="bg1"/>
                </a:solidFill>
                <a:latin typeface="Times New Roman" panose="02020603050405020304" pitchFamily="18" charset="0"/>
                <a:cs typeface="Times New Roman" panose="02020603050405020304" pitchFamily="18" charset="0"/>
              </a:rPr>
              <a:t>«Ландшафтный дизайн», </a:t>
            </a:r>
          </a:p>
          <a:p>
            <a:pPr>
              <a:lnSpc>
                <a:spcPct val="100000"/>
              </a:lnSpc>
            </a:pPr>
            <a:r>
              <a:rPr lang="ru-RU" dirty="0" smtClean="0">
                <a:solidFill>
                  <a:schemeClr val="bg1"/>
                </a:solidFill>
                <a:latin typeface="Times New Roman" panose="02020603050405020304" pitchFamily="18" charset="0"/>
                <a:cs typeface="Times New Roman" panose="02020603050405020304" pitchFamily="18" charset="0"/>
              </a:rPr>
              <a:t>МБУ ДО ДЭБС г. Салавата</a:t>
            </a:r>
            <a:endParaRPr lang="ru-RU"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5399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38200" y="1"/>
            <a:ext cx="10515600" cy="4629150"/>
          </a:xfrm>
        </p:spPr>
        <p:txBody>
          <a:bodyPr>
            <a:normAutofit/>
          </a:bodyPr>
          <a:lstStyle/>
          <a:p>
            <a:r>
              <a:rPr lang="ru-RU" sz="2800" dirty="0" smtClean="0">
                <a:latin typeface="Times New Roman" panose="02020603050405020304" pitchFamily="18" charset="0"/>
                <a:cs typeface="Times New Roman" panose="02020603050405020304" pitchFamily="18" charset="0"/>
              </a:rPr>
              <a:t>- осветительный проект обязательно нужно оценивать с учетом внутреннего интерьера дома, чтобы выбор схем ландшафтного освещения и светильников не мешал комфортному нахождению в спальне, гостиной и других комнатах дома;</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если рядом расположены соседние участки, их освещение также необходимо учитывать при составлении собственного проекта ландшафтного освещения;</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осветительные приборы не должны мешать свободному передвижению по участку.</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7708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38" y="365125"/>
            <a:ext cx="3500437" cy="5792788"/>
          </a:xfrm>
        </p:spPr>
        <p:txBody>
          <a:bodyPr>
            <a:noAutofit/>
          </a:bodyPr>
          <a:lstStyle/>
          <a:p>
            <a:r>
              <a:rPr lang="ru-RU" sz="2800" dirty="0" smtClean="0">
                <a:latin typeface="Times New Roman" panose="02020603050405020304" pitchFamily="18" charset="0"/>
                <a:cs typeface="Times New Roman" panose="02020603050405020304" pitchFamily="18" charset="0"/>
              </a:rPr>
              <a:t>Правильно составленный проект, выбор и установка осветительных приборов в точном соответствии с проектом создают неповторимый стиль садового участка.</a:t>
            </a:r>
            <a:br>
              <a:rPr lang="ru-RU" sz="2800" dirty="0" smtClean="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66020" y="657224"/>
            <a:ext cx="7629527" cy="5086351"/>
          </a:xfrm>
          <a:prstGeom prst="rect">
            <a:avLst/>
          </a:prstGeom>
        </p:spPr>
      </p:pic>
    </p:spTree>
    <p:extLst>
      <p:ext uri="{BB962C8B-B14F-4D97-AF65-F5344CB8AC3E}">
        <p14:creationId xmlns:p14="http://schemas.microsoft.com/office/powerpoint/2010/main" val="42761963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6000" b="1" dirty="0" smtClean="0">
                <a:solidFill>
                  <a:srgbClr val="7030A0"/>
                </a:solidFill>
                <a:latin typeface="Times New Roman" panose="02020603050405020304" pitchFamily="18" charset="0"/>
                <a:cs typeface="Times New Roman" panose="02020603050405020304" pitchFamily="18" charset="0"/>
              </a:rPr>
              <a:t>Спасибо за внимание!</a:t>
            </a:r>
            <a:endParaRPr lang="ru-RU" sz="6000" b="1" dirty="0">
              <a:solidFill>
                <a:srgbClr val="7030A0"/>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1985963" y="2077510"/>
            <a:ext cx="7975079" cy="4780490"/>
          </a:xfrm>
          <a:prstGeom prst="rect">
            <a:avLst/>
          </a:prstGeom>
        </p:spPr>
      </p:pic>
    </p:spTree>
    <p:extLst>
      <p:ext uri="{BB962C8B-B14F-4D97-AF65-F5344CB8AC3E}">
        <p14:creationId xmlns:p14="http://schemas.microsoft.com/office/powerpoint/2010/main" val="1685899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anose="02020603050405020304" pitchFamily="18" charset="0"/>
                <a:cs typeface="Times New Roman" panose="02020603050405020304" pitchFamily="18" charset="0"/>
              </a:rPr>
              <a:t>Ландшафтное освещение участка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528763"/>
            <a:ext cx="10515600" cy="4648200"/>
          </a:xfrm>
        </p:spPr>
        <p:txBody>
          <a:bodyPr>
            <a:normAutofit fontScale="92500" lnSpcReduction="20000"/>
          </a:bodyPr>
          <a:lstStyle/>
          <a:p>
            <a:pPr marL="0" indent="0">
              <a:buNone/>
            </a:pPr>
            <a:r>
              <a:rPr lang="ru-RU" dirty="0" smtClean="0">
                <a:latin typeface="Times New Roman" panose="02020603050405020304" pitchFamily="18" charset="0"/>
                <a:cs typeface="Times New Roman" panose="02020603050405020304" pitchFamily="18" charset="0"/>
              </a:rPr>
              <a:t>Ландшафтное освещение дачного или садового участка подчеркивает красоту пейзажа по вечерам, создает комфортные условия пребывания в темное время суток. Кроме того, разнообразные источники света выполняют декоративную функцию, являясь вспомогательными элементами ландшафтного дизайна.</a:t>
            </a:r>
          </a:p>
          <a:p>
            <a:pPr marL="0" indent="0">
              <a:buNone/>
            </a:pPr>
            <a:r>
              <a:rPr lang="ru-RU" dirty="0" smtClean="0">
                <a:latin typeface="Times New Roman" panose="02020603050405020304" pitchFamily="18" charset="0"/>
                <a:cs typeface="Times New Roman" panose="02020603050405020304" pitchFamily="18" charset="0"/>
              </a:rPr>
              <a:t>Функциональное и декоративное ландшафтное освещение сегодня является обязательным приемом в ландшафтном дизайне. Оно решает несколько основных задач</a:t>
            </a:r>
            <a:r>
              <a:rPr lang="ru-RU" dirty="0">
                <a:latin typeface="Times New Roman" panose="02020603050405020304" pitchFamily="18" charset="0"/>
                <a:cs typeface="Times New Roman" panose="02020603050405020304" pitchFamily="18" charset="0"/>
              </a:rPr>
              <a:t>:</a:t>
            </a:r>
            <a:endParaRPr lang="ru-RU" dirty="0" smtClean="0">
              <a:latin typeface="Times New Roman" panose="02020603050405020304" pitchFamily="18" charset="0"/>
              <a:cs typeface="Times New Roman" panose="02020603050405020304" pitchFamily="18" charset="0"/>
            </a:endParaRPr>
          </a:p>
          <a:p>
            <a:pPr marL="0" indent="0">
              <a:buNone/>
            </a:pPr>
            <a:r>
              <a:rPr lang="ru-RU" dirty="0" smtClean="0">
                <a:latin typeface="Times New Roman" panose="02020603050405020304" pitchFamily="18" charset="0"/>
                <a:cs typeface="Times New Roman" panose="02020603050405020304" pitchFamily="18" charset="0"/>
              </a:rPr>
              <a:t>- освещение всех функциональных зон для удобного передвижения по территории в вечернее и ночное время;</a:t>
            </a:r>
          </a:p>
          <a:p>
            <a:pPr marL="0" indent="0">
              <a:buNone/>
            </a:pPr>
            <a:r>
              <a:rPr lang="ru-RU" dirty="0" smtClean="0">
                <a:latin typeface="Times New Roman" panose="02020603050405020304" pitchFamily="18" charset="0"/>
                <a:cs typeface="Times New Roman" panose="02020603050405020304" pitchFamily="18" charset="0"/>
              </a:rPr>
              <a:t>- освещение по контуру участка, защищающее от несанкционированного проникновения;</a:t>
            </a:r>
          </a:p>
          <a:p>
            <a:pPr marL="0" indent="0">
              <a:buNone/>
            </a:pPr>
            <a:r>
              <a:rPr lang="ru-RU" dirty="0" smtClean="0">
                <a:latin typeface="Times New Roman" panose="02020603050405020304" pitchFamily="18" charset="0"/>
                <a:cs typeface="Times New Roman" panose="02020603050405020304" pitchFamily="18" charset="0"/>
              </a:rPr>
              <a:t>-    декоративное украшение участка.</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4441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266700" y="2668588"/>
            <a:ext cx="5962650" cy="3975100"/>
          </a:xfrm>
          <a:prstGeom prst="rect">
            <a:avLst/>
          </a:prstGeom>
        </p:spPr>
      </p:pic>
      <p:pic>
        <p:nvPicPr>
          <p:cNvPr id="5" name="Рисунок 4"/>
          <p:cNvPicPr>
            <a:picLocks noChangeAspect="1"/>
          </p:cNvPicPr>
          <p:nvPr/>
        </p:nvPicPr>
        <p:blipFill>
          <a:blip r:embed="rId3"/>
          <a:stretch>
            <a:fillRect/>
          </a:stretch>
        </p:blipFill>
        <p:spPr>
          <a:xfrm>
            <a:off x="6372193" y="338137"/>
            <a:ext cx="5634069" cy="3748088"/>
          </a:xfrm>
          <a:prstGeom prst="rect">
            <a:avLst/>
          </a:prstGeom>
        </p:spPr>
      </p:pic>
    </p:spTree>
    <p:extLst>
      <p:ext uri="{BB962C8B-B14F-4D97-AF65-F5344CB8AC3E}">
        <p14:creationId xmlns:p14="http://schemas.microsoft.com/office/powerpoint/2010/main" val="3044058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71450" y="365125"/>
            <a:ext cx="6600825" cy="6278563"/>
          </a:xfrm>
        </p:spPr>
        <p:txBody>
          <a:bodyPr>
            <a:normAutofit/>
          </a:bodyPr>
          <a:lstStyle/>
          <a:p>
            <a:r>
              <a:rPr lang="ru-RU" sz="2800" dirty="0" smtClean="0">
                <a:latin typeface="Times New Roman" panose="02020603050405020304" pitchFamily="18" charset="0"/>
                <a:cs typeface="Times New Roman" panose="02020603050405020304" pitchFamily="18" charset="0"/>
              </a:rPr>
              <a:t>Качественное освещение сада предполагает многоуровневую систему из разнообразных осветительных приборов. Они помогают правильно распределить световые потоки на территории. Благодаря этому подчеркиваются красивые виды, открывающиеся из окон или со стороны входа, беседки, дорожек, а существующие на участке дефекты маскируются. С помощью светильников можно выделить публичные и приватные зоны, беседки, патио. Многие дизайнеры применяют прием цветовых контрастов, который позволяет создать интересные эффекты.</a:t>
            </a:r>
            <a:endParaRPr lang="ru-RU" sz="28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97173" y="1161504"/>
            <a:ext cx="5394828" cy="3596234"/>
          </a:xfrm>
          <a:prstGeom prst="rect">
            <a:avLst/>
          </a:prstGeom>
        </p:spPr>
      </p:pic>
    </p:spTree>
    <p:extLst>
      <p:ext uri="{BB962C8B-B14F-4D97-AF65-F5344CB8AC3E}">
        <p14:creationId xmlns:p14="http://schemas.microsoft.com/office/powerpoint/2010/main" val="2371287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4"/>
            <a:ext cx="10515600" cy="5978525"/>
          </a:xfrm>
        </p:spPr>
        <p:txBody>
          <a:bodyPr>
            <a:normAutofit/>
          </a:bodyPr>
          <a:lstStyle/>
          <a:p>
            <a:r>
              <a:rPr lang="ru-RU" sz="2800" dirty="0" smtClean="0">
                <a:latin typeface="Times New Roman" panose="02020603050405020304" pitchFamily="18" charset="0"/>
                <a:cs typeface="Times New Roman" panose="02020603050405020304" pitchFamily="18" charset="0"/>
              </a:rPr>
              <a:t>Есть несколько принципов, которые обязательно учитываются при проектировании ландшафтного освещения:</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Прочность и долговечность. Осветительные приборы на участке должны быть достаточно просты в эксплуатации и ремонте и рассчитаны на круглогодичное применение. Это предполагает высокую устойчивость к влажности, солнечному излучению, воздействию ветра, температурным перепадам.</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4494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1475" y="365124"/>
            <a:ext cx="7800975" cy="6492875"/>
          </a:xfrm>
        </p:spPr>
        <p:txBody>
          <a:bodyPr>
            <a:normAutofit fontScale="90000"/>
          </a:bodyPr>
          <a:lstStyle/>
          <a:p>
            <a:r>
              <a:rPr lang="ru-RU" sz="2800" dirty="0" smtClean="0">
                <a:latin typeface="Times New Roman" panose="02020603050405020304" pitchFamily="18" charset="0"/>
                <a:cs typeface="Times New Roman" panose="02020603050405020304" pitchFamily="18" charset="0"/>
              </a:rPr>
              <a:t>Соблюдение баланса между уровнем освещенности различных участков территории. Самым ярким световым пятном должен быть жилой дом. Следом за ним по уровню освещенности идут беседки, открытые внутренние дворики, основные дорожки. Зеленые насаждения подчеркивают с помощью акцентной подсветки.</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Соблюдение баланса между ландшафтным дизайном и освещением. Чем разнообразнее дизайн ландшафта и чем больше в нем элементов в виде альпийских горок, водоемов, клумб, газонов, тем проще и лаконичнее по форме могут быть осветительные приборы. И напротив, простой дизайн садового или дачного участка может быть дополнен светильниками самых оригинальных форм.</a:t>
            </a:r>
            <a:endParaRPr lang="ru-RU" sz="28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38626" y="514349"/>
            <a:ext cx="4053361" cy="2700338"/>
          </a:xfrm>
          <a:prstGeom prst="rect">
            <a:avLst/>
          </a:prstGeom>
        </p:spPr>
      </p:pic>
    </p:spTree>
    <p:extLst>
      <p:ext uri="{BB962C8B-B14F-4D97-AF65-F5344CB8AC3E}">
        <p14:creationId xmlns:p14="http://schemas.microsoft.com/office/powerpoint/2010/main" val="14668711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31850" y="200026"/>
            <a:ext cx="10515600" cy="1371599"/>
          </a:xfrm>
        </p:spPr>
        <p:txBody>
          <a:bodyPr>
            <a:normAutofit/>
          </a:bodyPr>
          <a:lstStyle/>
          <a:p>
            <a:pPr algn="ctr"/>
            <a:r>
              <a:rPr lang="ru-RU" sz="4400" dirty="0" smtClean="0">
                <a:solidFill>
                  <a:srgbClr val="7030A0"/>
                </a:solidFill>
                <a:latin typeface="Times New Roman" panose="02020603050405020304" pitchFamily="18" charset="0"/>
                <a:cs typeface="Times New Roman" panose="02020603050405020304" pitchFamily="18" charset="0"/>
              </a:rPr>
              <a:t>Как создается освещение в ландшафтном дизайне</a:t>
            </a:r>
            <a:endParaRPr lang="ru-RU" sz="4400" dirty="0">
              <a:solidFill>
                <a:srgbClr val="7030A0"/>
              </a:solidFill>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1"/>
          </p:nvPr>
        </p:nvSpPr>
        <p:spPr>
          <a:xfrm>
            <a:off x="228600" y="1743075"/>
            <a:ext cx="5715000" cy="4900613"/>
          </a:xfrm>
        </p:spPr>
        <p:txBody>
          <a:bodyPr>
            <a:normAutofit/>
          </a:bodyPr>
          <a:lstStyle/>
          <a:p>
            <a:r>
              <a:rPr lang="ru-RU" dirty="0" smtClean="0">
                <a:solidFill>
                  <a:schemeClr val="tx1"/>
                </a:solidFill>
                <a:latin typeface="Times New Roman" panose="02020603050405020304" pitchFamily="18" charset="0"/>
                <a:cs typeface="Times New Roman" panose="02020603050405020304" pitchFamily="18" charset="0"/>
              </a:rPr>
              <a:t>Организация освещения в ландшафтном дизайне требует грамотного профессионального подхода на стадии проектирования. Схему расстановки осветительных элементов лучше всего определить до высадки зеленых насаждений.</a:t>
            </a:r>
          </a:p>
          <a:p>
            <a:r>
              <a:rPr lang="ru-RU" dirty="0" smtClean="0">
                <a:solidFill>
                  <a:schemeClr val="tx1"/>
                </a:solidFill>
                <a:latin typeface="Times New Roman" panose="02020603050405020304" pitchFamily="18" charset="0"/>
                <a:cs typeface="Times New Roman" panose="02020603050405020304" pitchFamily="18" charset="0"/>
              </a:rPr>
              <a:t>Это необходимо, чтобы выяснить:</a:t>
            </a:r>
          </a:p>
          <a:p>
            <a:r>
              <a:rPr lang="ru-RU" dirty="0" smtClean="0">
                <a:solidFill>
                  <a:schemeClr val="tx1"/>
                </a:solidFill>
                <a:latin typeface="Times New Roman" panose="02020603050405020304" pitchFamily="18" charset="0"/>
                <a:cs typeface="Times New Roman" panose="02020603050405020304" pitchFamily="18" charset="0"/>
              </a:rPr>
              <a:t>количество осветительных приборов, необходимых для участка;</a:t>
            </a:r>
          </a:p>
          <a:p>
            <a:r>
              <a:rPr lang="ru-RU" dirty="0" smtClean="0">
                <a:solidFill>
                  <a:schemeClr val="tx1"/>
                </a:solidFill>
                <a:latin typeface="Times New Roman" panose="02020603050405020304" pitchFamily="18" charset="0"/>
                <a:cs typeface="Times New Roman" panose="02020603050405020304" pitchFamily="18" charset="0"/>
              </a:rPr>
              <a:t>их размер и конфигурацию;</a:t>
            </a:r>
          </a:p>
          <a:p>
            <a:r>
              <a:rPr lang="ru-RU" dirty="0" smtClean="0">
                <a:solidFill>
                  <a:schemeClr val="tx1"/>
                </a:solidFill>
                <a:latin typeface="Times New Roman" panose="02020603050405020304" pitchFamily="18" charset="0"/>
                <a:cs typeface="Times New Roman" panose="02020603050405020304" pitchFamily="18" charset="0"/>
              </a:rPr>
              <a:t>направление световых потоков, которые будут отбрасываться после монтажа.</a:t>
            </a:r>
            <a:endParaRPr lang="ru-RU" dirty="0">
              <a:solidFill>
                <a:schemeClr val="tx1"/>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a:stretch>
            <a:fillRect/>
          </a:stretch>
        </p:blipFill>
        <p:spPr>
          <a:xfrm>
            <a:off x="5832508" y="1743075"/>
            <a:ext cx="6359492" cy="4500563"/>
          </a:xfrm>
          <a:prstGeom prst="rect">
            <a:avLst/>
          </a:prstGeom>
        </p:spPr>
      </p:pic>
    </p:spTree>
    <p:extLst>
      <p:ext uri="{BB962C8B-B14F-4D97-AF65-F5344CB8AC3E}">
        <p14:creationId xmlns:p14="http://schemas.microsoft.com/office/powerpoint/2010/main" val="2261791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38200" y="365125"/>
            <a:ext cx="10515600" cy="6178550"/>
          </a:xfrm>
        </p:spPr>
        <p:txBody>
          <a:bodyPr>
            <a:normAutofit fontScale="90000"/>
          </a:bodyPr>
          <a:lstStyle/>
          <a:p>
            <a:r>
              <a:rPr lang="ru-RU" sz="2800" b="1" dirty="0" smtClean="0">
                <a:solidFill>
                  <a:srgbClr val="7030A0"/>
                </a:solidFill>
                <a:latin typeface="Times New Roman" panose="02020603050405020304" pitchFamily="18" charset="0"/>
                <a:cs typeface="Times New Roman" panose="02020603050405020304" pitchFamily="18" charset="0"/>
              </a:rPr>
              <a:t>Организация ландшафтного освещения включает несколько этапов.</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Предпроектная подготовка — съемка участка с разных сторон в дневное время, снятие замеров, учет существующих насаждений и любых препятствий для передвижения на участке.</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Разработка проекта с учетом требований заказчика. На этой стадии происходит зонирование участка и его моделирование в специальной программе с отображением всех объектов и зон, нуждающихся в подсветке. Проектировщик выделяет главные и фоновые объекты, выбирает освещение для каждого из них, а также формирует плавные переходы между ними. К числу главных объектов относятся дом, гараж, подъезды к ним. Фоновыми считаются беседка или патио, участки с зелеными насаждениями, водоемы и другие элементы дизайна.</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Прокладка кабелей и монтаж светильников. Как правило, кабели укладывают в специально вырытые траншеи. Для выключателей и розеток предусматривают влагозащитные козырьки.</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6838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31850" y="257176"/>
            <a:ext cx="10515600" cy="1528762"/>
          </a:xfrm>
        </p:spPr>
        <p:txBody>
          <a:bodyPr>
            <a:normAutofit fontScale="90000"/>
          </a:bodyPr>
          <a:lstStyle/>
          <a:p>
            <a:pPr algn="ctr"/>
            <a:r>
              <a:rPr lang="ru-RU" sz="4400" dirty="0" smtClean="0">
                <a:solidFill>
                  <a:srgbClr val="7030A0"/>
                </a:solidFill>
                <a:latin typeface="Times New Roman" panose="02020603050405020304" pitchFamily="18" charset="0"/>
                <a:cs typeface="Times New Roman" panose="02020603050405020304" pitchFamily="18" charset="0"/>
              </a:rPr>
              <a:t>Есть ряд правил, которых рекомендуют придерживаться специалисты при освещении участка:</a:t>
            </a:r>
            <a:endParaRPr lang="ru-RU" sz="4400" dirty="0">
              <a:solidFill>
                <a:srgbClr val="7030A0"/>
              </a:solidFill>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1"/>
          </p:nvPr>
        </p:nvSpPr>
        <p:spPr>
          <a:xfrm>
            <a:off x="414338" y="2000250"/>
            <a:ext cx="10933112" cy="5072063"/>
          </a:xfrm>
        </p:spPr>
        <p:txBody>
          <a:bodyPr>
            <a:noAutofit/>
          </a:bodyPr>
          <a:lstStyle/>
          <a:p>
            <a:r>
              <a:rPr lang="ru-RU" sz="2800" dirty="0" smtClean="0">
                <a:solidFill>
                  <a:schemeClr val="tx1"/>
                </a:solidFill>
                <a:latin typeface="Times New Roman" panose="02020603050405020304" pitchFamily="18" charset="0"/>
                <a:cs typeface="Times New Roman" panose="02020603050405020304" pitchFamily="18" charset="0"/>
              </a:rPr>
              <a:t>- не стоит устанавливать как можно больше фонарей, чтобы осветить весь участок, достаточно выделения отдельных зон, чтобы придать каждой из них особую атмосферу;</a:t>
            </a:r>
          </a:p>
          <a:p>
            <a:r>
              <a:rPr lang="ru-RU" sz="2800" dirty="0" smtClean="0">
                <a:solidFill>
                  <a:schemeClr val="tx1"/>
                </a:solidFill>
                <a:latin typeface="Times New Roman" panose="02020603050405020304" pitchFamily="18" charset="0"/>
                <a:cs typeface="Times New Roman" panose="02020603050405020304" pitchFamily="18" charset="0"/>
              </a:rPr>
              <a:t>- макси-освещение редко бывает оправданно. Самыми мощными светильниками ландшафтного освещения выделяются, как правило, границы участка. Для остальных элементов уровень освещенности можно варьировать;</a:t>
            </a:r>
          </a:p>
          <a:p>
            <a:r>
              <a:rPr lang="ru-RU" sz="2800" dirty="0" smtClean="0">
                <a:solidFill>
                  <a:schemeClr val="tx1"/>
                </a:solidFill>
                <a:latin typeface="Times New Roman" panose="02020603050405020304" pitchFamily="18" charset="0"/>
                <a:cs typeface="Times New Roman" panose="02020603050405020304" pitchFamily="18" charset="0"/>
              </a:rPr>
              <a:t>- нужно учитывать перекрывающуюся мощность соседних ландшафтных светильников в зависимости от их радиуса действия, поскольку при пересечении могут возникать незапланированные яркие световые пятна;</a:t>
            </a: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38963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194</TotalTime>
  <Words>444</Words>
  <Application>Microsoft Office PowerPoint</Application>
  <PresentationFormat>Широкоэкранный</PresentationFormat>
  <Paragraphs>26</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Calibri</vt:lpstr>
      <vt:lpstr>Calibri Light</vt:lpstr>
      <vt:lpstr>Times New Roman</vt:lpstr>
      <vt:lpstr>Тема Office</vt:lpstr>
      <vt:lpstr>Виды освещения участка</vt:lpstr>
      <vt:lpstr>Ландшафтное освещение участка</vt:lpstr>
      <vt:lpstr>Презентация PowerPoint</vt:lpstr>
      <vt:lpstr>Качественное освещение сада предполагает многоуровневую систему из разнообразных осветительных приборов. Они помогают правильно распределить световые потоки на территории. Благодаря этому подчеркиваются красивые виды, открывающиеся из окон или со стороны входа, беседки, дорожек, а существующие на участке дефекты маскируются. С помощью светильников можно выделить публичные и приватные зоны, беседки, патио. Многие дизайнеры применяют прием цветовых контрастов, который позволяет создать интересные эффекты.</vt:lpstr>
      <vt:lpstr>Есть несколько принципов, которые обязательно учитываются при проектировании ландшафтного освещения:  Прочность и долговечность. Осветительные приборы на участке должны быть достаточно просты в эксплуатации и ремонте и рассчитаны на круглогодичное применение. Это предполагает высокую устойчивость к влажности, солнечному излучению, воздействию ветра, температурным перепадам.</vt:lpstr>
      <vt:lpstr>Соблюдение баланса между уровнем освещенности различных участков территории. Самым ярким световым пятном должен быть жилой дом. Следом за ним по уровню освещенности идут беседки, открытые внутренние дворики, основные дорожки. Зеленые насаждения подчеркивают с помощью акцентной подсветки. Соблюдение баланса между ландшафтным дизайном и освещением. Чем разнообразнее дизайн ландшафта и чем больше в нем элементов в виде альпийских горок, водоемов, клумб, газонов, тем проще и лаконичнее по форме могут быть осветительные приборы. И напротив, простой дизайн садового или дачного участка может быть дополнен светильниками самых оригинальных форм.</vt:lpstr>
      <vt:lpstr>Как создается освещение в ландшафтном дизайне</vt:lpstr>
      <vt:lpstr>Организация ландшафтного освещения включает несколько этапов.  Предпроектная подготовка — съемка участка с разных сторон в дневное время, снятие замеров, учет существующих насаждений и любых препятствий для передвижения на участке.  Разработка проекта с учетом требований заказчика. На этой стадии происходит зонирование участка и его моделирование в специальной программе с отображением всех объектов и зон, нуждающихся в подсветке. Проектировщик выделяет главные и фоновые объекты, выбирает освещение для каждого из них, а также формирует плавные переходы между ними. К числу главных объектов относятся дом, гараж, подъезды к ним. Фоновыми считаются беседка или патио, участки с зелеными насаждениями, водоемы и другие элементы дизайна.  Прокладка кабелей и монтаж светильников. Как правило, кабели укладывают в специально вырытые траншеи. Для выключателей и розеток предусматривают влагозащитные козырьки.</vt:lpstr>
      <vt:lpstr>Есть ряд правил, которых рекомендуют придерживаться специалисты при освещении участка:</vt:lpstr>
      <vt:lpstr>- осветительный проект обязательно нужно оценивать с учетом внутреннего интерьера дома, чтобы выбор схем ландшафтного освещения и светильников не мешал комфортному нахождению в спальне, гостиной и других комнатах дома; - если рядом расположены соседние участки, их освещение также необходимо учитывать при составлении собственного проекта ландшафтного освещения; - осветительные приборы не должны мешать свободному передвижению по участку.</vt:lpstr>
      <vt:lpstr>Правильно составленный проект, выбор и установка осветительных приборов в точном соответствии с проектом создают неповторимый стиль садового участка. </vt:lpstr>
      <vt:lpstr>Спасибо за внимание!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Виды освещения участка</dc:title>
  <dc:creator>натальяfyyf новокрещенова</dc:creator>
  <cp:lastModifiedBy>натальяfyyf новокрещенова</cp:lastModifiedBy>
  <cp:revision>8</cp:revision>
  <dcterms:created xsi:type="dcterms:W3CDTF">2020-04-02T13:52:39Z</dcterms:created>
  <dcterms:modified xsi:type="dcterms:W3CDTF">2020-04-02T17:07:34Z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338039</vt:lpwstr>
  </property>
  <property fmtid="{D5CDD505-2E9C-101B-9397-08002B2CF9AE}" name="NXPowerLiteSettings" pid="3">
    <vt:lpwstr>C7000400038000</vt:lpwstr>
  </property>
  <property fmtid="{D5CDD505-2E9C-101B-9397-08002B2CF9AE}" name="NXPowerLiteVersion" pid="4">
    <vt:lpwstr>S9.0.1</vt:lpwstr>
  </property>
</Properties>
</file>