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756" y="1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D5844D-B225-49A6-876D-B49AEAD4C424}" type="datetimeFigureOut">
              <a:rPr lang="ru-RU" smtClean="0"/>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4054810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D5844D-B225-49A6-876D-B49AEAD4C424}" type="datetimeFigureOut">
              <a:rPr lang="ru-RU" smtClean="0"/>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1212377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D5844D-B225-49A6-876D-B49AEAD4C424}" type="datetimeFigureOut">
              <a:rPr lang="ru-RU" smtClean="0"/>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1678661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D5844D-B225-49A6-876D-B49AEAD4C424}" type="datetimeFigureOut">
              <a:rPr lang="ru-RU" smtClean="0"/>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6088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D5844D-B225-49A6-876D-B49AEAD4C424}" type="datetimeFigureOut">
              <a:rPr lang="ru-RU" smtClean="0"/>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73905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D5844D-B225-49A6-876D-B49AEAD4C424}" type="datetimeFigureOut">
              <a:rPr lang="ru-RU" smtClean="0"/>
              <a:t>02.04.2020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3500648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D5844D-B225-49A6-876D-B49AEAD4C424}" type="datetimeFigureOut">
              <a:rPr lang="ru-RU" smtClean="0"/>
              <a:t>02.04.2020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834971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D5844D-B225-49A6-876D-B49AEAD4C424}" type="datetimeFigureOut">
              <a:rPr lang="ru-RU" smtClean="0"/>
              <a:t>02.04.2020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370663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D5844D-B225-49A6-876D-B49AEAD4C424}" type="datetimeFigureOut">
              <a:rPr lang="ru-RU" smtClean="0"/>
              <a:t>02.04.2020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2647350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CD5844D-B225-49A6-876D-B49AEAD4C424}" type="datetimeFigureOut">
              <a:rPr lang="ru-RU" smtClean="0"/>
              <a:t>02.04.2020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658471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CD5844D-B225-49A6-876D-B49AEAD4C424}" type="datetimeFigureOut">
              <a:rPr lang="ru-RU" smtClean="0"/>
              <a:t>02.04.2020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A38C67-B279-4879-81D0-2DD217C1F651}" type="slidenum">
              <a:rPr lang="ru-RU" smtClean="0"/>
              <a:t>‹#›</a:t>
            </a:fld>
            <a:endParaRPr lang="ru-RU"/>
          </a:p>
        </p:txBody>
      </p:sp>
    </p:spTree>
    <p:extLst>
      <p:ext uri="{BB962C8B-B14F-4D97-AF65-F5344CB8AC3E}">
        <p14:creationId xmlns:p14="http://schemas.microsoft.com/office/powerpoint/2010/main" val="1639439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D5844D-B225-49A6-876D-B49AEAD4C424}" type="datetimeFigureOut">
              <a:rPr lang="ru-RU" smtClean="0"/>
              <a:t>02.04.2020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38C67-B279-4879-81D0-2DD217C1F651}" type="slidenum">
              <a:rPr lang="ru-RU" smtClean="0"/>
              <a:t>‹#›</a:t>
            </a:fld>
            <a:endParaRPr lang="ru-RU"/>
          </a:p>
        </p:txBody>
      </p:sp>
    </p:spTree>
    <p:extLst>
      <p:ext uri="{BB962C8B-B14F-4D97-AF65-F5344CB8AC3E}">
        <p14:creationId xmlns:p14="http://schemas.microsoft.com/office/powerpoint/2010/main" val="1608500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arget="../media/image1.jpeg" Type="http://schemas.openxmlformats.org/officeDocument/2006/relationships/image"/><Relationship Id="rId1" Target="../slideLayouts/slideLayout1.xml" Type="http://schemas.openxmlformats.org/officeDocument/2006/relationships/slideLayout"/></Relationships>
</file>

<file path=ppt/slides/_rels/slide10.xml.rels><?xml version="1.0" encoding="UTF-8" standalone="yes" ?><Relationships xmlns="http://schemas.openxmlformats.org/package/2006/relationships"><Relationship Id="rId2" Target="../media/image8.jpeg" Type="http://schemas.openxmlformats.org/officeDocument/2006/relationships/image"/><Relationship Id="rId1" Target="../slideLayouts/slideLayout3.xml" Type="http://schemas.openxmlformats.org/officeDocument/2006/relationships/slideLayout"/></Relationships>
</file>

<file path=ppt/slides/_rels/slide11.xml.rels><?xml version="1.0" encoding="UTF-8" standalone="yes" ?><Relationships xmlns="http://schemas.openxmlformats.org/package/2006/relationships"><Relationship Id="rId2" Target="../media/image9.jpeg" Type="http://schemas.openxmlformats.org/officeDocument/2006/relationships/image"/><Relationship Id="rId1" Target="../slideLayouts/slideLayout3.xml" Type="http://schemas.openxmlformats.org/officeDocument/2006/relationships/slideLayout"/></Relationships>
</file>

<file path=ppt/slides/_rels/slide12.xml.rels><?xml version="1.0" encoding="UTF-8" standalone="yes" ?><Relationships xmlns="http://schemas.openxmlformats.org/package/2006/relationships"><Relationship Id="rId2" Target="../media/image10.jpeg" Type="http://schemas.openxmlformats.org/officeDocument/2006/relationships/image"/><Relationship Id="rId1" Target="../slideLayouts/slideLayout3.xml" Type="http://schemas.openxmlformats.org/officeDocument/2006/relationships/slideLayout"/></Relationships>
</file>

<file path=ppt/slides/_rels/slide13.xml.rels><?xml version="1.0" encoding="UTF-8" standalone="yes" ?><Relationships xmlns="http://schemas.openxmlformats.org/package/2006/relationships"><Relationship Id="rId2" Target="../media/image11.jpeg" Type="http://schemas.openxmlformats.org/officeDocument/2006/relationships/image"/><Relationship Id="rId1" Target="../slideLayouts/slideLayout3.xml" Type="http://schemas.openxmlformats.org/officeDocument/2006/relationships/slideLayout"/></Relationships>
</file>

<file path=ppt/slides/_rels/slide14.xml.rels><?xml version="1.0" encoding="UTF-8" standalone="yes" ?><Relationships xmlns="http://schemas.openxmlformats.org/package/2006/relationships"><Relationship Id="rId3" Target="../media/image13.jpeg" Type="http://schemas.openxmlformats.org/officeDocument/2006/relationships/image"/><Relationship Id="rId2" Target="../media/image12.jpeg" Type="http://schemas.openxmlformats.org/officeDocument/2006/relationships/image"/><Relationship Id="rId1" Target="../slideLayouts/slideLayout6.xml" Type="http://schemas.openxmlformats.org/officeDocument/2006/relationships/slideLayout"/><Relationship Id="rId6" Target="../media/image16.jpeg" Type="http://schemas.openxmlformats.org/officeDocument/2006/relationships/image"/><Relationship Id="rId5" Target="../media/image15.jpeg" Type="http://schemas.openxmlformats.org/officeDocument/2006/relationships/image"/><Relationship Id="rId4" Target="../media/image14.jpeg" Type="http://schemas.openxmlformats.org/officeDocument/2006/relationships/image"/></Relationships>
</file>

<file path=ppt/slides/_rels/slide15.xml.rels><?xml version="1.0" encoding="UTF-8" standalone="yes" ?><Relationships xmlns="http://schemas.openxmlformats.org/package/2006/relationships"><Relationship Id="rId2" Target="../media/image17.jpeg" Type="http://schemas.openxmlformats.org/officeDocument/2006/relationships/image"/><Relationship Id="rId1" Target="../slideLayouts/slideLayout6.xml" Type="http://schemas.openxmlformats.org/officeDocument/2006/relationships/slideLayout"/></Relationships>
</file>

<file path=ppt/slides/_rels/slide2.xml.rels><?xml version="1.0" encoding="UTF-8" standalone="yes" ?><Relationships xmlns="http://schemas.openxmlformats.org/package/2006/relationships"><Relationship Id="rId2" Target="../media/image2.jpeg" Type="http://schemas.openxmlformats.org/officeDocument/2006/relationships/image"/><Relationship Id="rId1" Target="../slideLayouts/slideLayout2.xml" Type="http://schemas.openxmlformats.org/officeDocument/2006/relationships/slideLayout"/></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_rels/slide5.xml.rels><?xml version="1.0" encoding="UTF-8" standalone="yes" ?><Relationships xmlns="http://schemas.openxmlformats.org/package/2006/relationships"><Relationship Id="rId2" Target="../media/image4.jpeg" Type="http://schemas.openxmlformats.org/officeDocument/2006/relationships/image"/><Relationship Id="rId1" Target="../slideLayouts/slideLayout6.xml" Type="http://schemas.openxmlformats.org/officeDocument/2006/relationships/slideLayout"/></Relationships>
</file>

<file path=ppt/slides/_rels/slide6.xml.rels><?xml version="1.0" encoding="UTF-8" standalone="yes" ?><Relationships xmlns="http://schemas.openxmlformats.org/package/2006/relationships"><Relationship Id="rId2" Target="../media/image5.jpeg" Type="http://schemas.openxmlformats.org/officeDocument/2006/relationships/image"/><Relationship Id="rId1" Target="../slideLayouts/slideLayout6.xml" Type="http://schemas.openxmlformats.org/officeDocument/2006/relationships/slideLayout"/></Relationships>
</file>

<file path=ppt/slides/_rels/slide7.xml.rels><?xml version="1.0" encoding="UTF-8" standalone="yes" ?><Relationships xmlns="http://schemas.openxmlformats.org/package/2006/relationships"><Relationship Id="rId2" Target="../media/image6.jpeg" Type="http://schemas.openxmlformats.org/officeDocument/2006/relationships/image"/><Relationship Id="rId1" Target="../slideLayouts/slideLayout6.xml" Type="http://schemas.openxmlformats.org/officeDocument/2006/relationships/slideLayout"/></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arget="../media/image7.jpeg" Type="http://schemas.openxmlformats.org/officeDocument/2006/relationships/image"/><Relationship Id="rId1" Target="../slideLayouts/slideLayout7.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Заголовок 1"/>
          <p:cNvSpPr>
            <a:spLocks noGrp="1"/>
          </p:cNvSpPr>
          <p:nvPr>
            <p:ph type="ctrTitle"/>
          </p:nvPr>
        </p:nvSpPr>
        <p:spPr>
          <a:xfrm>
            <a:off x="1524000" y="2614613"/>
            <a:ext cx="9144000" cy="2085974"/>
          </a:xfrm>
        </p:spPr>
        <p:txBody>
          <a:bodyPr/>
          <a:lstStyle/>
          <a:p>
            <a:r>
              <a:rPr lang="ru-RU" b="1" dirty="0" smtClean="0">
                <a:solidFill>
                  <a:srgbClr val="FF0000"/>
                </a:solidFill>
                <a:latin typeface="Times New Roman" panose="02020603050405020304" pitchFamily="18" charset="0"/>
                <a:cs typeface="Times New Roman" panose="02020603050405020304" pitchFamily="18" charset="0"/>
              </a:rPr>
              <a:t>Выбор ограждения </a:t>
            </a:r>
            <a:br>
              <a:rPr lang="ru-RU" b="1" dirty="0" smtClean="0">
                <a:solidFill>
                  <a:srgbClr val="FF0000"/>
                </a:solidFill>
                <a:latin typeface="Times New Roman" panose="02020603050405020304" pitchFamily="18" charset="0"/>
                <a:cs typeface="Times New Roman" panose="02020603050405020304" pitchFamily="18" charset="0"/>
              </a:rPr>
            </a:br>
            <a:r>
              <a:rPr lang="ru-RU" b="1" dirty="0" smtClean="0">
                <a:solidFill>
                  <a:srgbClr val="FF0000"/>
                </a:solidFill>
                <a:latin typeface="Times New Roman" panose="02020603050405020304" pitchFamily="18" charset="0"/>
                <a:cs typeface="Times New Roman" panose="02020603050405020304" pitchFamily="18" charset="0"/>
              </a:rPr>
              <a:t>для участка</a:t>
            </a:r>
            <a:endParaRPr lang="ru-RU" b="1" dirty="0">
              <a:solidFill>
                <a:srgbClr val="FF000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8258174" y="6072188"/>
            <a:ext cx="3743325" cy="785812"/>
          </a:xfrm>
        </p:spPr>
        <p:txBody>
          <a:bodyPr>
            <a:normAutofit/>
          </a:bodyPr>
          <a:lstStyle/>
          <a:p>
            <a:r>
              <a:rPr lang="ru-RU" sz="2000" dirty="0" smtClean="0">
                <a:solidFill>
                  <a:srgbClr val="002060"/>
                </a:solidFill>
                <a:latin typeface="Times New Roman" panose="02020603050405020304" pitchFamily="18" charset="0"/>
                <a:cs typeface="Times New Roman" panose="02020603050405020304" pitchFamily="18" charset="0"/>
              </a:rPr>
              <a:t>«Ландшафтный дизайн», </a:t>
            </a:r>
          </a:p>
          <a:p>
            <a:r>
              <a:rPr lang="ru-RU" sz="2000" dirty="0" smtClean="0">
                <a:solidFill>
                  <a:srgbClr val="002060"/>
                </a:solidFill>
                <a:latin typeface="Times New Roman" panose="02020603050405020304" pitchFamily="18" charset="0"/>
                <a:cs typeface="Times New Roman" panose="02020603050405020304" pitchFamily="18" charset="0"/>
              </a:rPr>
              <a:t>МБУ ДО ДЭБС г. Салавата</a:t>
            </a:r>
            <a:endParaRPr lang="ru-RU"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7822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200026"/>
            <a:ext cx="10515600" cy="1443037"/>
          </a:xfrm>
        </p:spPr>
        <p:txBody>
          <a:bodyPr>
            <a:normAutofit fontScale="90000"/>
          </a:bodyPr>
          <a:lstStyle/>
          <a:p>
            <a:pPr algn="ctr"/>
            <a:r>
              <a:rPr lang="ru-RU" sz="4900" dirty="0" smtClean="0">
                <a:solidFill>
                  <a:srgbClr val="7030A0"/>
                </a:solidFill>
                <a:latin typeface="Times New Roman" panose="02020603050405020304" pitchFamily="18" charset="0"/>
                <a:cs typeface="Times New Roman" panose="02020603050405020304" pitchFamily="18" charset="0"/>
              </a:rPr>
              <a:t>Из деревянного штакетника</a:t>
            </a:r>
            <a:r>
              <a:rPr lang="ru-RU" dirty="0" smtClean="0"/>
              <a:t/>
            </a:r>
            <a:br>
              <a:rPr lang="ru-RU" dirty="0" smtClean="0"/>
            </a:br>
            <a:endParaRPr lang="ru-RU" dirty="0"/>
          </a:p>
        </p:txBody>
      </p:sp>
      <p:sp>
        <p:nvSpPr>
          <p:cNvPr id="3" name="Текст 2"/>
          <p:cNvSpPr>
            <a:spLocks noGrp="1"/>
          </p:cNvSpPr>
          <p:nvPr>
            <p:ph type="body" idx="1"/>
          </p:nvPr>
        </p:nvSpPr>
        <p:spPr>
          <a:xfrm>
            <a:off x="657226" y="1257300"/>
            <a:ext cx="4622188" cy="4832351"/>
          </a:xfrm>
        </p:spPr>
        <p:txBody>
          <a:bodyPr>
            <a:normAutofit/>
          </a:bodyPr>
          <a:lstStyle/>
          <a:p>
            <a:r>
              <a:rPr lang="ru-RU" sz="2800" dirty="0" smtClean="0">
                <a:solidFill>
                  <a:schemeClr val="tx1"/>
                </a:solidFill>
                <a:latin typeface="Times New Roman" panose="02020603050405020304" pitchFamily="18" charset="0"/>
                <a:cs typeface="Times New Roman" panose="02020603050405020304" pitchFamily="18" charset="0"/>
              </a:rPr>
              <a:t>Это ограждение относится скорее к украшению, чем непреступной преграде. Для основного забора этот вид не подходит, его функциональность слишком низкая. Чаще его применяют как внутреннее ограждение для палисадника или зонирования участка, как опора для плетущих садовых насаждений. </a:t>
            </a:r>
          </a:p>
        </p:txBody>
      </p:sp>
      <p:pic>
        <p:nvPicPr>
          <p:cNvPr id="4" name="Рисунок 3"/>
          <p:cNvPicPr>
            <a:picLocks noChangeAspect="1"/>
          </p:cNvPicPr>
          <p:nvPr/>
        </p:nvPicPr>
        <p:blipFill>
          <a:blip r:embed="rId2"/>
          <a:stretch>
            <a:fillRect/>
          </a:stretch>
        </p:blipFill>
        <p:spPr>
          <a:xfrm>
            <a:off x="5862026" y="1500189"/>
            <a:ext cx="6068036" cy="4724400"/>
          </a:xfrm>
          <a:prstGeom prst="rect">
            <a:avLst/>
          </a:prstGeom>
        </p:spPr>
      </p:pic>
    </p:spTree>
    <p:extLst>
      <p:ext uri="{BB962C8B-B14F-4D97-AF65-F5344CB8AC3E}">
        <p14:creationId xmlns:p14="http://schemas.microsoft.com/office/powerpoint/2010/main" val="960649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29488" y="142876"/>
            <a:ext cx="4017962" cy="1071562"/>
          </a:xfrm>
        </p:spPr>
        <p:txBody>
          <a:bodyPr>
            <a:normAutofit/>
          </a:bodyPr>
          <a:lstStyle/>
          <a:p>
            <a:pPr algn="ctr"/>
            <a:r>
              <a:rPr lang="ru-RU" sz="4400" dirty="0" smtClean="0">
                <a:solidFill>
                  <a:srgbClr val="7030A0"/>
                </a:solidFill>
                <a:latin typeface="Times New Roman" panose="02020603050405020304" pitchFamily="18" charset="0"/>
                <a:cs typeface="Times New Roman" panose="02020603050405020304" pitchFamily="18" charset="0"/>
              </a:rPr>
              <a:t>Плетень</a:t>
            </a:r>
            <a:endParaRPr lang="ru-RU" sz="4400" dirty="0">
              <a:solidFill>
                <a:srgbClr val="7030A0"/>
              </a:solidFill>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6257924" y="1214439"/>
            <a:ext cx="5700713" cy="5072062"/>
          </a:xfrm>
        </p:spPr>
        <p:txBody>
          <a:bodyPr>
            <a:normAutofit/>
          </a:bodyPr>
          <a:lstStyle/>
          <a:p>
            <a:r>
              <a:rPr lang="ru-RU" sz="2800" dirty="0" smtClean="0">
                <a:solidFill>
                  <a:schemeClr val="tx1"/>
                </a:solidFill>
                <a:latin typeface="Times New Roman" panose="02020603050405020304" pitchFamily="18" charset="0"/>
                <a:cs typeface="Times New Roman" panose="02020603050405020304" pitchFamily="18" charset="0"/>
              </a:rPr>
              <a:t>Обязательный атрибут участка в естественном стиле. Играет роль оригинального и модного элемента дизайна. Разновидностей существует достаточно много. Плетень создается вручную и может быть изготовлен из различных пород дерева. С таким ограждением легко создать особый колорит и индивидуальность своего участка. </a:t>
            </a:r>
          </a:p>
        </p:txBody>
      </p:sp>
      <p:pic>
        <p:nvPicPr>
          <p:cNvPr id="4" name="Рисунок 3"/>
          <p:cNvPicPr>
            <a:picLocks noChangeAspect="1"/>
          </p:cNvPicPr>
          <p:nvPr/>
        </p:nvPicPr>
        <p:blipFill>
          <a:blip r:embed="rId2"/>
          <a:stretch>
            <a:fillRect/>
          </a:stretch>
        </p:blipFill>
        <p:spPr>
          <a:xfrm>
            <a:off x="242887" y="2057401"/>
            <a:ext cx="5625006" cy="3729037"/>
          </a:xfrm>
          <a:prstGeom prst="rect">
            <a:avLst/>
          </a:prstGeom>
        </p:spPr>
      </p:pic>
    </p:spTree>
    <p:extLst>
      <p:ext uri="{BB962C8B-B14F-4D97-AF65-F5344CB8AC3E}">
        <p14:creationId xmlns:p14="http://schemas.microsoft.com/office/powerpoint/2010/main" val="684461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314326"/>
            <a:ext cx="10515600" cy="1514474"/>
          </a:xfrm>
        </p:spPr>
        <p:txBody>
          <a:bodyPr>
            <a:normAutofit fontScale="90000"/>
          </a:bodyPr>
          <a:lstStyle/>
          <a:p>
            <a:pPr algn="ctr"/>
            <a:r>
              <a:rPr lang="ru-RU" sz="4900" dirty="0" smtClean="0">
                <a:solidFill>
                  <a:srgbClr val="7030A0"/>
                </a:solidFill>
                <a:latin typeface="Times New Roman" panose="02020603050405020304" pitchFamily="18" charset="0"/>
                <a:cs typeface="Times New Roman" panose="02020603050405020304" pitchFamily="18" charset="0"/>
              </a:rPr>
              <a:t>Из металлических прутьев</a:t>
            </a:r>
            <a:r>
              <a:rPr lang="ru-RU" dirty="0" smtClean="0"/>
              <a:t/>
            </a:r>
            <a:br>
              <a:rPr lang="ru-RU" dirty="0" smtClean="0"/>
            </a:br>
            <a:endParaRPr lang="ru-RU" dirty="0"/>
          </a:p>
        </p:txBody>
      </p:sp>
      <p:sp>
        <p:nvSpPr>
          <p:cNvPr id="3" name="Текст 2"/>
          <p:cNvSpPr>
            <a:spLocks noGrp="1"/>
          </p:cNvSpPr>
          <p:nvPr>
            <p:ph type="body" idx="1"/>
          </p:nvPr>
        </p:nvSpPr>
        <p:spPr>
          <a:xfrm>
            <a:off x="314325" y="1143000"/>
            <a:ext cx="6086475" cy="4946651"/>
          </a:xfrm>
        </p:spPr>
        <p:txBody>
          <a:bodyPr>
            <a:normAutofit lnSpcReduction="10000"/>
          </a:bodyPr>
          <a:lstStyle/>
          <a:p>
            <a:r>
              <a:rPr lang="ru-RU" sz="2800" dirty="0" smtClean="0">
                <a:solidFill>
                  <a:schemeClr val="tx1"/>
                </a:solidFill>
                <a:latin typeface="Times New Roman" panose="02020603050405020304" pitchFamily="18" charset="0"/>
                <a:cs typeface="Times New Roman" panose="02020603050405020304" pitchFamily="18" charset="0"/>
              </a:rPr>
              <a:t>Кованные металлические прутья выглядят весьма изящно и аристократично. Подходящий вариант для классического дизайна или стиля модерн. Имеет положительные функциональные качества: долговечность, эстетичность внешнего вида, устойчивость к повреждениям. В этом случае не требуется специальный уход. Устанавливается в тихих местах, где нет активного движения транспортных средств, т.к. он не останавливает шум и пыль.</a:t>
            </a:r>
          </a:p>
        </p:txBody>
      </p:sp>
      <p:pic>
        <p:nvPicPr>
          <p:cNvPr id="4" name="Рисунок 3"/>
          <p:cNvPicPr>
            <a:picLocks noChangeAspect="1"/>
          </p:cNvPicPr>
          <p:nvPr/>
        </p:nvPicPr>
        <p:blipFill>
          <a:blip r:embed="rId2"/>
          <a:stretch>
            <a:fillRect/>
          </a:stretch>
        </p:blipFill>
        <p:spPr>
          <a:xfrm>
            <a:off x="6502638" y="3023393"/>
            <a:ext cx="5556012" cy="3448843"/>
          </a:xfrm>
          <a:prstGeom prst="rect">
            <a:avLst/>
          </a:prstGeom>
        </p:spPr>
      </p:pic>
    </p:spTree>
    <p:extLst>
      <p:ext uri="{BB962C8B-B14F-4D97-AF65-F5344CB8AC3E}">
        <p14:creationId xmlns:p14="http://schemas.microsoft.com/office/powerpoint/2010/main" val="670642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29438" y="171450"/>
            <a:ext cx="5095876" cy="1743075"/>
          </a:xfrm>
        </p:spPr>
        <p:txBody>
          <a:bodyPr>
            <a:normAutofit/>
          </a:bodyPr>
          <a:lstStyle/>
          <a:p>
            <a:r>
              <a:rPr lang="ru-RU" sz="4900" dirty="0" smtClean="0">
                <a:solidFill>
                  <a:srgbClr val="7030A0"/>
                </a:solidFill>
                <a:latin typeface="Times New Roman" panose="02020603050405020304" pitchFamily="18" charset="0"/>
                <a:cs typeface="Times New Roman" panose="02020603050405020304" pitchFamily="18" charset="0"/>
              </a:rPr>
              <a:t>Живая изгородь</a:t>
            </a:r>
            <a:r>
              <a:rPr lang="ru-RU" dirty="0" smtClean="0"/>
              <a:t/>
            </a:r>
            <a:br>
              <a:rPr lang="ru-RU" dirty="0" smtClean="0"/>
            </a:br>
            <a:endParaRPr lang="ru-RU" dirty="0"/>
          </a:p>
        </p:txBody>
      </p:sp>
      <p:sp>
        <p:nvSpPr>
          <p:cNvPr id="3" name="Текст 2"/>
          <p:cNvSpPr>
            <a:spLocks noGrp="1"/>
          </p:cNvSpPr>
          <p:nvPr>
            <p:ph type="body" idx="1"/>
          </p:nvPr>
        </p:nvSpPr>
        <p:spPr>
          <a:xfrm>
            <a:off x="142876" y="471488"/>
            <a:ext cx="6529388" cy="6272211"/>
          </a:xfrm>
        </p:spPr>
        <p:txBody>
          <a:bodyPr>
            <a:normAutofit/>
          </a:bodyPr>
          <a:lstStyle/>
          <a:p>
            <a:r>
              <a:rPr lang="ru-RU" dirty="0" smtClean="0">
                <a:solidFill>
                  <a:schemeClr val="tx1"/>
                </a:solidFill>
                <a:latin typeface="Times New Roman" panose="02020603050405020304" pitchFamily="18" charset="0"/>
                <a:cs typeface="Times New Roman" panose="02020603050405020304" pitchFamily="18" charset="0"/>
              </a:rPr>
              <a:t>Удачным совмещением функциональности, декоративности и озеленения является преграда из живых растений. Она наравне с бетонными и блочными ограждениями избавляет двор от шума, пыли, сквозняков и является лучшим естественным очистителем воздуха. Скрывая участок от любопытных взоров живая изгородь отменно его декорирует. Особенностью такого выбора является необходимость тщательного ухода и порой долгое ожидание появления такого ограждения. Растения подбирают плетущие или плотно растущие и наиболее декоративные: плющ, сирень, хвойные, ирга, боярышник, и многие другие. Для соответствия стилю участка изгородь может быть многоуровневой.</a:t>
            </a:r>
          </a:p>
        </p:txBody>
      </p:sp>
      <p:pic>
        <p:nvPicPr>
          <p:cNvPr id="4" name="Рисунок 3"/>
          <p:cNvPicPr>
            <a:picLocks noChangeAspect="1"/>
          </p:cNvPicPr>
          <p:nvPr/>
        </p:nvPicPr>
        <p:blipFill>
          <a:blip r:embed="rId2"/>
          <a:stretch>
            <a:fillRect/>
          </a:stretch>
        </p:blipFill>
        <p:spPr>
          <a:xfrm>
            <a:off x="6672264" y="2171701"/>
            <a:ext cx="5353051" cy="4014788"/>
          </a:xfrm>
          <a:prstGeom prst="rect">
            <a:avLst/>
          </a:prstGeom>
        </p:spPr>
      </p:pic>
    </p:spTree>
    <p:extLst>
      <p:ext uri="{BB962C8B-B14F-4D97-AF65-F5344CB8AC3E}">
        <p14:creationId xmlns:p14="http://schemas.microsoft.com/office/powerpoint/2010/main" val="1010351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38200" y="100013"/>
            <a:ext cx="10515600" cy="1685925"/>
          </a:xfrm>
        </p:spPr>
        <p:txBody>
          <a:bodyPr>
            <a:normAutofit fontScale="90000"/>
          </a:bodyPr>
          <a:lstStyle/>
          <a:p>
            <a:pPr algn="ctr"/>
            <a:r>
              <a:rPr lang="ru-RU" dirty="0" smtClean="0">
                <a:solidFill>
                  <a:srgbClr val="FF0000"/>
                </a:solidFill>
                <a:latin typeface="Times New Roman" panose="02020603050405020304" pitchFamily="18" charset="0"/>
                <a:cs typeface="Times New Roman" panose="02020603050405020304" pitchFamily="18" charset="0"/>
              </a:rPr>
              <a:t>Применение в ландшафтном дизайне</a:t>
            </a:r>
            <a:br>
              <a:rPr lang="ru-RU" dirty="0" smtClean="0">
                <a:solidFill>
                  <a:srgbClr val="FF0000"/>
                </a:solidFill>
                <a:latin typeface="Times New Roman" panose="02020603050405020304" pitchFamily="18" charset="0"/>
                <a:cs typeface="Times New Roman" panose="02020603050405020304" pitchFamily="18" charset="0"/>
              </a:rPr>
            </a:br>
            <a:r>
              <a:rPr lang="ru-RU" sz="3100" dirty="0" smtClean="0">
                <a:solidFill>
                  <a:srgbClr val="FF0000"/>
                </a:solidFill>
                <a:latin typeface="Times New Roman" panose="02020603050405020304" pitchFamily="18" charset="0"/>
                <a:cs typeface="Times New Roman" panose="02020603050405020304" pitchFamily="18" charset="0"/>
              </a:rPr>
              <a:t>других вариантов</a:t>
            </a:r>
            <a:r>
              <a:rPr lang="ru-RU" dirty="0" smtClean="0"/>
              <a:t/>
            </a:r>
            <a:br>
              <a:rPr lang="ru-RU" dirty="0" smtClean="0"/>
            </a:br>
            <a:endParaRPr lang="ru-RU" dirty="0"/>
          </a:p>
        </p:txBody>
      </p:sp>
      <p:pic>
        <p:nvPicPr>
          <p:cNvPr id="5" name="Рисунок 4"/>
          <p:cNvPicPr>
            <a:picLocks noChangeAspect="1"/>
          </p:cNvPicPr>
          <p:nvPr/>
        </p:nvPicPr>
        <p:blipFill>
          <a:blip r:embed="rId2"/>
          <a:stretch>
            <a:fillRect/>
          </a:stretch>
        </p:blipFill>
        <p:spPr>
          <a:xfrm>
            <a:off x="214605" y="828676"/>
            <a:ext cx="4254086" cy="2814637"/>
          </a:xfrm>
          <a:prstGeom prst="rect">
            <a:avLst/>
          </a:prstGeom>
        </p:spPr>
      </p:pic>
      <p:pic>
        <p:nvPicPr>
          <p:cNvPr id="6" name="Рисунок 5"/>
          <p:cNvPicPr>
            <a:picLocks noChangeAspect="1"/>
          </p:cNvPicPr>
          <p:nvPr/>
        </p:nvPicPr>
        <p:blipFill>
          <a:blip r:embed="rId3"/>
          <a:stretch>
            <a:fillRect/>
          </a:stretch>
        </p:blipFill>
        <p:spPr>
          <a:xfrm>
            <a:off x="4571411" y="2586038"/>
            <a:ext cx="3357562" cy="3357562"/>
          </a:xfrm>
          <a:prstGeom prst="rect">
            <a:avLst/>
          </a:prstGeom>
        </p:spPr>
      </p:pic>
      <p:pic>
        <p:nvPicPr>
          <p:cNvPr id="7" name="Рисунок 6"/>
          <p:cNvPicPr>
            <a:picLocks noChangeAspect="1"/>
          </p:cNvPicPr>
          <p:nvPr/>
        </p:nvPicPr>
        <p:blipFill>
          <a:blip r:embed="rId4"/>
          <a:stretch>
            <a:fillRect/>
          </a:stretch>
        </p:blipFill>
        <p:spPr>
          <a:xfrm>
            <a:off x="8232895" y="790576"/>
            <a:ext cx="3731299" cy="2792645"/>
          </a:xfrm>
          <a:prstGeom prst="rect">
            <a:avLst/>
          </a:prstGeom>
        </p:spPr>
      </p:pic>
      <p:pic>
        <p:nvPicPr>
          <p:cNvPr id="8" name="Рисунок 7"/>
          <p:cNvPicPr>
            <a:picLocks noChangeAspect="1"/>
          </p:cNvPicPr>
          <p:nvPr/>
        </p:nvPicPr>
        <p:blipFill>
          <a:blip r:embed="rId5"/>
          <a:stretch>
            <a:fillRect/>
          </a:stretch>
        </p:blipFill>
        <p:spPr>
          <a:xfrm>
            <a:off x="104186" y="4086226"/>
            <a:ext cx="4467225" cy="2516537"/>
          </a:xfrm>
          <a:prstGeom prst="rect">
            <a:avLst/>
          </a:prstGeom>
        </p:spPr>
      </p:pic>
      <p:pic>
        <p:nvPicPr>
          <p:cNvPr id="9" name="Рисунок 8"/>
          <p:cNvPicPr>
            <a:picLocks noChangeAspect="1"/>
          </p:cNvPicPr>
          <p:nvPr/>
        </p:nvPicPr>
        <p:blipFill>
          <a:blip r:embed="rId6"/>
          <a:stretch>
            <a:fillRect/>
          </a:stretch>
        </p:blipFill>
        <p:spPr>
          <a:xfrm>
            <a:off x="7951414" y="3929063"/>
            <a:ext cx="4012780" cy="2676524"/>
          </a:xfrm>
          <a:prstGeom prst="rect">
            <a:avLst/>
          </a:prstGeom>
        </p:spPr>
      </p:pic>
    </p:spTree>
    <p:extLst>
      <p:ext uri="{BB962C8B-B14F-4D97-AF65-F5344CB8AC3E}">
        <p14:creationId xmlns:p14="http://schemas.microsoft.com/office/powerpoint/2010/main" val="391531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5295900" y="2220135"/>
            <a:ext cx="6057900" cy="4066365"/>
          </a:xfrm>
          <a:prstGeom prst="rect">
            <a:avLst/>
          </a:prstGeom>
        </p:spPr>
      </p:pic>
      <p:sp>
        <p:nvSpPr>
          <p:cNvPr id="3" name="Заголовок 2"/>
          <p:cNvSpPr>
            <a:spLocks noGrp="1"/>
          </p:cNvSpPr>
          <p:nvPr>
            <p:ph type="title"/>
          </p:nvPr>
        </p:nvSpPr>
        <p:spPr>
          <a:xfrm rot="20005782">
            <a:off x="-87691" y="1606602"/>
            <a:ext cx="7942238" cy="1190625"/>
          </a:xfrm>
        </p:spPr>
        <p:txBody>
          <a:bodyPr>
            <a:normAutofit/>
          </a:bodyPr>
          <a:lstStyle/>
          <a:p>
            <a:r>
              <a:rPr lang="ru-RU" sz="6000" b="1" dirty="0" smtClean="0">
                <a:solidFill>
                  <a:srgbClr val="FF0000"/>
                </a:solidFill>
                <a:latin typeface="Times New Roman" panose="02020603050405020304" pitchFamily="18" charset="0"/>
                <a:cs typeface="Times New Roman" panose="02020603050405020304" pitchFamily="18" charset="0"/>
              </a:rPr>
              <a:t>Спасибо за внимание!</a:t>
            </a:r>
            <a:endParaRPr lang="ru-RU" sz="60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056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900" dirty="0" smtClean="0">
                <a:solidFill>
                  <a:srgbClr val="FF0000"/>
                </a:solidFill>
                <a:latin typeface="Times New Roman" panose="02020603050405020304" pitchFamily="18" charset="0"/>
                <a:cs typeface="Times New Roman" panose="02020603050405020304" pitchFamily="18" charset="0"/>
              </a:rPr>
              <a:t>Ограждения применяемые в ландшафтном дизайне</a:t>
            </a:r>
            <a:r>
              <a:rPr lang="ru-RU" sz="4000" dirty="0" smtClean="0">
                <a:latin typeface="Times New Roman" panose="02020603050405020304" pitchFamily="18" charset="0"/>
                <a:cs typeface="Times New Roman" panose="02020603050405020304" pitchFamily="18" charset="0"/>
              </a:rPr>
              <a:t/>
            </a:r>
            <a:br>
              <a:rPr lang="ru-RU" sz="4000" dirty="0" smtClean="0">
                <a:latin typeface="Times New Roman" panose="02020603050405020304" pitchFamily="18" charset="0"/>
                <a:cs typeface="Times New Roman" panose="02020603050405020304" pitchFamily="18" charset="0"/>
              </a:rPr>
            </a:br>
            <a:endParaRPr lang="ru-RU"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357313"/>
            <a:ext cx="10515600" cy="4819650"/>
          </a:xfrm>
        </p:spPr>
        <p:txBody>
          <a:bodyPr/>
          <a:lstStyle/>
          <a:p>
            <a:pPr marL="0" indent="0">
              <a:buNone/>
            </a:pPr>
            <a:r>
              <a:rPr lang="ru-RU" dirty="0" smtClean="0">
                <a:latin typeface="Times New Roman" panose="02020603050405020304" pitchFamily="18" charset="0"/>
                <a:cs typeface="Times New Roman" panose="02020603050405020304" pitchFamily="18" charset="0"/>
              </a:rPr>
              <a:t>Ограждение играет не только функциональную (защита от порывов ветра, пыли, посторонних глаз), но и декоративную роль. Умело подобранный вид выгодно подчеркнет всю дизайнерскую концепцию. А от главного ограждения — забора и вовсе зависит первое впечатление от усадьбы. Подобрать красивый, практичный и долговечный забор — дело непростое. Для этого необходимо изучить все возможные варианты.</a:t>
            </a:r>
          </a:p>
        </p:txBody>
      </p:sp>
      <p:pic>
        <p:nvPicPr>
          <p:cNvPr id="4" name="Рисунок 3"/>
          <p:cNvPicPr>
            <a:picLocks noChangeAspect="1"/>
          </p:cNvPicPr>
          <p:nvPr/>
        </p:nvPicPr>
        <p:blipFill rotWithShape="1">
          <a:blip r:embed="rId2"/>
          <a:srcRect t="11875" b="25000"/>
          <a:stretch/>
        </p:blipFill>
        <p:spPr>
          <a:xfrm>
            <a:off x="6086475" y="3938588"/>
            <a:ext cx="5919787" cy="2802648"/>
          </a:xfrm>
          <a:prstGeom prst="rect">
            <a:avLst/>
          </a:prstGeom>
        </p:spPr>
      </p:pic>
    </p:spTree>
    <p:extLst>
      <p:ext uri="{BB962C8B-B14F-4D97-AF65-F5344CB8AC3E}">
        <p14:creationId xmlns:p14="http://schemas.microsoft.com/office/powerpoint/2010/main" val="26742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900" dirty="0" smtClean="0">
                <a:solidFill>
                  <a:srgbClr val="FF0000"/>
                </a:solidFill>
                <a:latin typeface="Times New Roman" panose="02020603050405020304" pitchFamily="18" charset="0"/>
                <a:cs typeface="Times New Roman" panose="02020603050405020304" pitchFamily="18" charset="0"/>
              </a:rPr>
              <a:t>Виды ограждений: </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err="1" smtClean="0">
                <a:solidFill>
                  <a:srgbClr val="7030A0"/>
                </a:solidFill>
                <a:latin typeface="Times New Roman" panose="02020603050405020304" pitchFamily="18" charset="0"/>
                <a:cs typeface="Times New Roman" panose="02020603050405020304" pitchFamily="18" charset="0"/>
              </a:rPr>
              <a:t>Шумопоглощающие</a:t>
            </a:r>
            <a:r>
              <a:rPr lang="ru-RU" dirty="0" smtClean="0"/>
              <a:t/>
            </a:r>
            <a:br>
              <a:rPr lang="ru-RU" dirty="0" smtClean="0"/>
            </a:br>
            <a:endParaRPr lang="ru-RU" dirty="0"/>
          </a:p>
        </p:txBody>
      </p:sp>
      <p:sp>
        <p:nvSpPr>
          <p:cNvPr id="3" name="Объект 2"/>
          <p:cNvSpPr>
            <a:spLocks noGrp="1"/>
          </p:cNvSpPr>
          <p:nvPr>
            <p:ph idx="1"/>
          </p:nvPr>
        </p:nvSpPr>
        <p:spPr>
          <a:xfrm>
            <a:off x="838200" y="1471613"/>
            <a:ext cx="10515600" cy="4705350"/>
          </a:xfrm>
        </p:spPr>
        <p:txBody>
          <a:bodyPr>
            <a:normAutofit fontScale="92500" lnSpcReduction="10000"/>
          </a:bodyPr>
          <a:lstStyle/>
          <a:p>
            <a:pPr marL="0" indent="0">
              <a:buNone/>
            </a:pPr>
            <a:r>
              <a:rPr lang="ru-RU" dirty="0" smtClean="0">
                <a:latin typeface="Times New Roman" panose="02020603050405020304" pitchFamily="18" charset="0"/>
                <a:cs typeface="Times New Roman" panose="02020603050405020304" pitchFamily="18" charset="0"/>
              </a:rPr>
              <a:t>Это надежная защита от шума, пыли и ветра. Благодаря такому варианту ограждения появляется чувство безопасности и надежности. Они делятся на следующие типы: </a:t>
            </a:r>
          </a:p>
          <a:p>
            <a:pPr marL="0" indent="0">
              <a:buNone/>
            </a:pPr>
            <a:r>
              <a:rPr lang="ru-RU" sz="4300" dirty="0" smtClean="0">
                <a:solidFill>
                  <a:srgbClr val="7030A0"/>
                </a:solidFill>
                <a:latin typeface="Times New Roman" panose="02020603050405020304" pitchFamily="18" charset="0"/>
                <a:cs typeface="Times New Roman" panose="02020603050405020304" pitchFamily="18" charset="0"/>
              </a:rPr>
              <a:t>Монолитный</a:t>
            </a:r>
          </a:p>
          <a:p>
            <a:pPr marL="0" indent="0">
              <a:buNone/>
            </a:pPr>
            <a:r>
              <a:rPr lang="ru-RU" dirty="0" smtClean="0">
                <a:latin typeface="Times New Roman" panose="02020603050405020304" pitchFamily="18" charset="0"/>
                <a:cs typeface="Times New Roman" panose="02020603050405020304" pitchFamily="18" charset="0"/>
              </a:rPr>
              <a:t>Для их создания используют уже готовые блоки или блоками выкладывают камень (ракушечник, известняк, булыжник), кирпич (традиционный белый и красный или специальный облицовочный) по всему рубежу территории. Такая неприступная граница исправно защищает участок от непрошенных гостей и капризов природы. Такое ограждение имеет декоративный вид с двух сторон, что является одним из его преимуществ. Монолитный забор относится к </a:t>
            </a:r>
            <a:r>
              <a:rPr lang="ru-RU" dirty="0" err="1" smtClean="0">
                <a:latin typeface="Times New Roman" panose="02020603050405020304" pitchFamily="18" charset="0"/>
                <a:cs typeface="Times New Roman" panose="02020603050405020304" pitchFamily="18" charset="0"/>
              </a:rPr>
              <a:t>пожаростойкому</a:t>
            </a:r>
            <a:r>
              <a:rPr lang="ru-RU" dirty="0" smtClean="0">
                <a:latin typeface="Times New Roman" panose="02020603050405020304" pitchFamily="18" charset="0"/>
                <a:cs typeface="Times New Roman" panose="02020603050405020304" pitchFamily="18" charset="0"/>
              </a:rPr>
              <a:t> сооружению и не требует специального ухода. </a:t>
            </a:r>
          </a:p>
        </p:txBody>
      </p:sp>
    </p:spTree>
    <p:extLst>
      <p:ext uri="{BB962C8B-B14F-4D97-AF65-F5344CB8AC3E}">
        <p14:creationId xmlns:p14="http://schemas.microsoft.com/office/powerpoint/2010/main" val="1741792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2014537" y="300036"/>
            <a:ext cx="8253412" cy="6190059"/>
          </a:xfrm>
          <a:prstGeom prst="rect">
            <a:avLst/>
          </a:prstGeom>
        </p:spPr>
      </p:pic>
    </p:spTree>
    <p:extLst>
      <p:ext uri="{BB962C8B-B14F-4D97-AF65-F5344CB8AC3E}">
        <p14:creationId xmlns:p14="http://schemas.microsoft.com/office/powerpoint/2010/main" val="3648994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00762" y="0"/>
            <a:ext cx="5729287" cy="6857999"/>
          </a:xfrm>
        </p:spPr>
        <p:txBody>
          <a:bodyPr>
            <a:normAutofit/>
          </a:bodyPr>
          <a:lstStyle/>
          <a:p>
            <a:pPr fontAlgn="base"/>
            <a:r>
              <a:rPr lang="ru-RU" dirty="0" smtClean="0">
                <a:solidFill>
                  <a:srgbClr val="7030A0"/>
                </a:solidFill>
                <a:latin typeface="Times New Roman" panose="02020603050405020304" pitchFamily="18" charset="0"/>
                <a:cs typeface="Times New Roman" panose="02020603050405020304" pitchFamily="18" charset="0"/>
              </a:rPr>
              <a:t>Из бетона</a:t>
            </a:r>
            <a:r>
              <a:rPr lang="ru-RU" dirty="0" smtClean="0"/>
              <a:t/>
            </a:r>
            <a:br>
              <a:rPr lang="ru-RU" dirty="0" smtClean="0"/>
            </a:br>
            <a:r>
              <a:rPr lang="ru-RU" sz="3100" b="0" i="0" dirty="0" smtClean="0">
                <a:effectLst/>
                <a:latin typeface="Times New Roman" panose="02020603050405020304" pitchFamily="18" charset="0"/>
                <a:cs typeface="Times New Roman" panose="02020603050405020304" pitchFamily="18" charset="0"/>
              </a:rPr>
              <a:t>Популярное сырьё для ограждения, особенно декоративный его вид. Из минусов стоит отметить невозможность самостоятельного монтажа, так как требуется профессиональная техника и достаточная затратность. Недостатки полностью компенсируются возможность подобрать любой цвет и декор, прочностью, долгим сроком службы.</a:t>
            </a:r>
            <a:r>
              <a:rPr lang="ru-RU" b="0" i="0" dirty="0" smtClean="0">
                <a:solidFill>
                  <a:srgbClr val="787C7F"/>
                </a:solidFill>
                <a:effectLst/>
                <a:latin typeface="Arial" panose="020B0604020202020204" pitchFamily="34" charset="0"/>
              </a:rPr>
              <a:t/>
            </a:r>
            <a:br>
              <a:rPr lang="ru-RU" b="0" i="0" dirty="0" smtClean="0">
                <a:solidFill>
                  <a:srgbClr val="787C7F"/>
                </a:solidFill>
                <a:effectLst/>
                <a:latin typeface="Arial" panose="020B0604020202020204" pitchFamily="34" charset="0"/>
              </a:rPr>
            </a:br>
            <a:endParaRPr lang="ru-RU" dirty="0"/>
          </a:p>
        </p:txBody>
      </p:sp>
      <p:pic>
        <p:nvPicPr>
          <p:cNvPr id="3" name="Рисунок 2"/>
          <p:cNvPicPr>
            <a:picLocks noChangeAspect="1"/>
          </p:cNvPicPr>
          <p:nvPr/>
        </p:nvPicPr>
        <p:blipFill>
          <a:blip r:embed="rId2"/>
          <a:stretch>
            <a:fillRect/>
          </a:stretch>
        </p:blipFill>
        <p:spPr>
          <a:xfrm>
            <a:off x="242889" y="1231115"/>
            <a:ext cx="5510212" cy="3984307"/>
          </a:xfrm>
          <a:prstGeom prst="rect">
            <a:avLst/>
          </a:prstGeom>
        </p:spPr>
      </p:pic>
    </p:spTree>
    <p:extLst>
      <p:ext uri="{BB962C8B-B14F-4D97-AF65-F5344CB8AC3E}">
        <p14:creationId xmlns:p14="http://schemas.microsoft.com/office/powerpoint/2010/main" val="2058365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4"/>
            <a:ext cx="5219700" cy="6107113"/>
          </a:xfrm>
        </p:spPr>
        <p:txBody>
          <a:bodyPr>
            <a:normAutofit fontScale="90000"/>
          </a:bodyPr>
          <a:lstStyle/>
          <a:p>
            <a:r>
              <a:rPr lang="ru-RU" dirty="0" smtClean="0">
                <a:solidFill>
                  <a:srgbClr val="7030A0"/>
                </a:solidFill>
                <a:latin typeface="Times New Roman" panose="02020603050405020304" pitchFamily="18" charset="0"/>
                <a:cs typeface="Times New Roman" panose="02020603050405020304" pitchFamily="18" charset="0"/>
              </a:rPr>
              <a:t>Из </a:t>
            </a:r>
            <a:r>
              <a:rPr lang="ru-RU" dirty="0" err="1" smtClean="0">
                <a:solidFill>
                  <a:srgbClr val="7030A0"/>
                </a:solidFill>
                <a:latin typeface="Times New Roman" panose="02020603050405020304" pitchFamily="18" charset="0"/>
                <a:cs typeface="Times New Roman" panose="02020603050405020304" pitchFamily="18" charset="0"/>
              </a:rPr>
              <a:t>профнастила</a:t>
            </a:r>
            <a:r>
              <a:rPr lang="ru-RU" sz="3100" dirty="0" smtClean="0">
                <a:latin typeface="Times New Roman" panose="02020603050405020304" pitchFamily="18" charset="0"/>
                <a:cs typeface="Times New Roman" panose="02020603050405020304" pitchFamily="18" charset="0"/>
              </a:rPr>
              <a:t/>
            </a:r>
            <a:br>
              <a:rPr lang="ru-RU" sz="3100" dirty="0" smtClean="0">
                <a:latin typeface="Times New Roman" panose="02020603050405020304" pitchFamily="18" charset="0"/>
                <a:cs typeface="Times New Roman" panose="02020603050405020304" pitchFamily="18" charset="0"/>
              </a:rPr>
            </a:br>
            <a:r>
              <a:rPr lang="ru-RU" sz="3100" dirty="0" smtClean="0">
                <a:latin typeface="Times New Roman" panose="02020603050405020304" pitchFamily="18" charset="0"/>
                <a:cs typeface="Times New Roman" panose="02020603050405020304" pitchFamily="18" charset="0"/>
              </a:rPr>
              <a:t>Такой тип является лидером среди ограждений. Объясняется это доступностью, надежностью, достойным эстетичным видом и возможностью самостоятельной установки. Еще одним преимуществом считается возможность подобрать любую форму под архитектуру построек на участке. Среди недостатков отмечается низкое поглощение шума</a:t>
            </a:r>
            <a:r>
              <a:rPr lang="ru-RU" dirty="0" smtClean="0"/>
              <a:t/>
            </a:r>
            <a:br>
              <a:rPr lang="ru-RU" dirty="0" smtClean="0"/>
            </a:br>
            <a:endParaRPr lang="ru-RU" dirty="0"/>
          </a:p>
        </p:txBody>
      </p:sp>
      <p:pic>
        <p:nvPicPr>
          <p:cNvPr id="3" name="Рисунок 2"/>
          <p:cNvPicPr>
            <a:picLocks noChangeAspect="1"/>
          </p:cNvPicPr>
          <p:nvPr/>
        </p:nvPicPr>
        <p:blipFill>
          <a:blip r:embed="rId2"/>
          <a:stretch>
            <a:fillRect/>
          </a:stretch>
        </p:blipFill>
        <p:spPr>
          <a:xfrm>
            <a:off x="6057900" y="2528887"/>
            <a:ext cx="5904793" cy="3671888"/>
          </a:xfrm>
          <a:prstGeom prst="rect">
            <a:avLst/>
          </a:prstGeom>
        </p:spPr>
      </p:pic>
    </p:spTree>
    <p:extLst>
      <p:ext uri="{BB962C8B-B14F-4D97-AF65-F5344CB8AC3E}">
        <p14:creationId xmlns:p14="http://schemas.microsoft.com/office/powerpoint/2010/main" val="4061200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738" y="365125"/>
            <a:ext cx="4829175" cy="6139656"/>
          </a:xfrm>
        </p:spPr>
        <p:txBody>
          <a:bodyPr>
            <a:normAutofit/>
          </a:bodyPr>
          <a:lstStyle/>
          <a:p>
            <a:r>
              <a:rPr lang="ru-RU" dirty="0" smtClean="0">
                <a:solidFill>
                  <a:srgbClr val="7030A0"/>
                </a:solidFill>
                <a:latin typeface="Times New Roman" panose="02020603050405020304" pitchFamily="18" charset="0"/>
                <a:cs typeface="Times New Roman" panose="02020603050405020304" pitchFamily="18" charset="0"/>
              </a:rPr>
              <a:t>Комбинированные</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Такое ограждение сочетает в себе несколько видов сырья: например камень и дерево или кирпич, и металл. Последний вариант прослужит значительно дольше и требует систематического ухода (обработка антисептиком, покраска и т.д.).</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5305425" y="1504156"/>
            <a:ext cx="6667500" cy="5000625"/>
          </a:xfrm>
          <a:prstGeom prst="rect">
            <a:avLst/>
          </a:prstGeom>
        </p:spPr>
      </p:pic>
    </p:spTree>
    <p:extLst>
      <p:ext uri="{BB962C8B-B14F-4D97-AF65-F5344CB8AC3E}">
        <p14:creationId xmlns:p14="http://schemas.microsoft.com/office/powerpoint/2010/main" val="3192700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31850" y="242888"/>
            <a:ext cx="10515600" cy="3128963"/>
          </a:xfrm>
        </p:spPr>
        <p:txBody>
          <a:bodyPr>
            <a:normAutofit fontScale="90000"/>
          </a:bodyPr>
          <a:lstStyle/>
          <a:p>
            <a:r>
              <a:rPr lang="ru-RU" sz="4400" dirty="0" smtClean="0">
                <a:solidFill>
                  <a:srgbClr val="7030A0"/>
                </a:solidFill>
                <a:latin typeface="Times New Roman" panose="02020603050405020304" pitchFamily="18" charset="0"/>
                <a:cs typeface="Times New Roman" panose="02020603050405020304" pitchFamily="18" charset="0"/>
              </a:rPr>
              <a:t>                               Полупрозрачные </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Идеально подходят для небольших участков, они зрительно расширяют пространство. Но такое ограждение совершенно не скрывает двор от посторонних глаз, ветра и пыли. Он больше несет декоративную функцию, нежели функциональную. Чаще его устанавливают в месте, где красивый и ухоженный сад или цветник. К полупрозрачному забору относятся сооружения</a:t>
            </a:r>
            <a:br>
              <a:rPr lang="ru-RU" sz="2800" dirty="0" smtClean="0">
                <a:latin typeface="Times New Roman" panose="02020603050405020304" pitchFamily="18" charset="0"/>
                <a:cs typeface="Times New Roman" panose="02020603050405020304" pitchFamily="18" charset="0"/>
              </a:rPr>
            </a:br>
            <a:endParaRPr lang="ru-RU" sz="280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1"/>
          </p:nvPr>
        </p:nvSpPr>
        <p:spPr>
          <a:xfrm>
            <a:off x="831850" y="3100388"/>
            <a:ext cx="10515600" cy="3371850"/>
          </a:xfrm>
        </p:spPr>
        <p:txBody>
          <a:bodyPr>
            <a:normAutofit/>
          </a:bodyPr>
          <a:lstStyle/>
          <a:p>
            <a:pPr algn="ctr"/>
            <a:r>
              <a:rPr lang="ru-RU" sz="4000" dirty="0" smtClean="0">
                <a:solidFill>
                  <a:srgbClr val="7030A0"/>
                </a:solidFill>
                <a:latin typeface="Times New Roman" panose="02020603050405020304" pitchFamily="18" charset="0"/>
                <a:cs typeface="Times New Roman" panose="02020603050405020304" pitchFamily="18" charset="0"/>
              </a:rPr>
              <a:t>Из металлических сеток и решеток</a:t>
            </a:r>
          </a:p>
          <a:p>
            <a:r>
              <a:rPr lang="ru-RU" dirty="0" smtClean="0">
                <a:solidFill>
                  <a:schemeClr val="tx1"/>
                </a:solidFill>
                <a:latin typeface="Times New Roman" panose="02020603050405020304" pitchFamily="18" charset="0"/>
                <a:cs typeface="Times New Roman" panose="02020603050405020304" pitchFamily="18" charset="0"/>
              </a:rPr>
              <a:t>Долговечная и устойчивая конструкция, доступная по цене и не требующая дополнительного ухода. Среди минусов значится не эстетичность внешнего вида и слабые функциональные свойства по шумопоглощению, и защите от сквозняков, пыли. Исключением является ограждение из кованных металлических решеток с красивым художественным узором, цветами и виньеткой.</a:t>
            </a:r>
          </a:p>
        </p:txBody>
      </p:sp>
    </p:spTree>
    <p:extLst>
      <p:ext uri="{BB962C8B-B14F-4D97-AF65-F5344CB8AC3E}">
        <p14:creationId xmlns:p14="http://schemas.microsoft.com/office/powerpoint/2010/main" val="645838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200024" y="714375"/>
            <a:ext cx="11729545" cy="5314950"/>
          </a:xfrm>
          <a:prstGeom prst="roundRect">
            <a:avLst/>
          </a:prstGeom>
        </p:spPr>
      </p:pic>
    </p:spTree>
    <p:extLst>
      <p:ext uri="{BB962C8B-B14F-4D97-AF65-F5344CB8AC3E}">
        <p14:creationId xmlns:p14="http://schemas.microsoft.com/office/powerpoint/2010/main" val="366554401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TotalTime>
  <Words>507</Words>
  <Application>Microsoft Office PowerPoint</Application>
  <PresentationFormat>Широкоэкранный</PresentationFormat>
  <Paragraphs>25</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Calibri Light</vt:lpstr>
      <vt:lpstr>Times New Roman</vt:lpstr>
      <vt:lpstr>Тема Office</vt:lpstr>
      <vt:lpstr>Выбор ограждения  для участка</vt:lpstr>
      <vt:lpstr>Ограждения применяемые в ландшафтном дизайне </vt:lpstr>
      <vt:lpstr>Виды ограждений:  Шумопоглощающие </vt:lpstr>
      <vt:lpstr>Презентация PowerPoint</vt:lpstr>
      <vt:lpstr>Из бетона Популярное сырьё для ограждения, особенно декоративный его вид. Из минусов стоит отметить невозможность самостоятельного монтажа, так как требуется профессиональная техника и достаточная затратность. Недостатки полностью компенсируются возможность подобрать любой цвет и декор, прочностью, долгим сроком службы. </vt:lpstr>
      <vt:lpstr>Из профнастила Такой тип является лидером среди ограждений. Объясняется это доступностью, надежностью, достойным эстетичным видом и возможностью самостоятельной установки. Еще одним преимуществом считается возможность подобрать любую форму под архитектуру построек на участке. Среди недостатков отмечается низкое поглощение шума </vt:lpstr>
      <vt:lpstr>Комбинированные Такое ограждение сочетает в себе несколько видов сырья: например камень и дерево или кирпич, и металл. Последний вариант прослужит значительно дольше и требует систематического ухода (обработка антисептиком, покраска и т.д.). </vt:lpstr>
      <vt:lpstr>                               Полупрозрачные  Идеально подходят для небольших участков, они зрительно расширяют пространство. Но такое ограждение совершенно не скрывает двор от посторонних глаз, ветра и пыли. Он больше несет декоративную функцию, нежели функциональную. Чаще его устанавливают в месте, где красивый и ухоженный сад или цветник. К полупрозрачному забору относятся сооружения </vt:lpstr>
      <vt:lpstr>Презентация PowerPoint</vt:lpstr>
      <vt:lpstr>Из деревянного штакетника </vt:lpstr>
      <vt:lpstr>Плетень</vt:lpstr>
      <vt:lpstr>Из металлических прутьев </vt:lpstr>
      <vt:lpstr>Живая изгородь </vt:lpstr>
      <vt:lpstr>Применение в ландшафтном дизайне других вариантов </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Выбор ограждения  для участка</dc:title>
  <dc:creator>натальяfyyf новокрещенова</dc:creator>
  <cp:lastModifiedBy>натальяfyyf новокрещенова</cp:lastModifiedBy>
  <cp:revision>7</cp:revision>
  <dcterms:created xsi:type="dcterms:W3CDTF">2020-04-02T12:49:24Z</dcterms:created>
  <dcterms:modified xsi:type="dcterms:W3CDTF">2020-04-02T13:50:16Z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832482</vt:lpwstr>
  </property>
  <property fmtid="{D5CDD505-2E9C-101B-9397-08002B2CF9AE}" name="NXPowerLiteSettings" pid="3">
    <vt:lpwstr>C7000400038000</vt:lpwstr>
  </property>
  <property fmtid="{D5CDD505-2E9C-101B-9397-08002B2CF9AE}" name="NXPowerLiteVersion" pid="4">
    <vt:lpwstr>S9.0.1</vt:lpwstr>
  </property>
</Properties>
</file>